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797" r:id="rId3"/>
    <p:sldId id="798" r:id="rId4"/>
    <p:sldId id="567" r:id="rId5"/>
    <p:sldId id="799" r:id="rId6"/>
    <p:sldId id="789" r:id="rId7"/>
    <p:sldId id="257" r:id="rId8"/>
    <p:sldId id="324" r:id="rId9"/>
    <p:sldId id="800" r:id="rId10"/>
    <p:sldId id="294" r:id="rId11"/>
    <p:sldId id="306" r:id="rId12"/>
    <p:sldId id="316" r:id="rId13"/>
    <p:sldId id="334" r:id="rId14"/>
    <p:sldId id="801" r:id="rId15"/>
    <p:sldId id="320" r:id="rId16"/>
    <p:sldId id="328" r:id="rId17"/>
    <p:sldId id="260" r:id="rId18"/>
    <p:sldId id="259" r:id="rId19"/>
    <p:sldId id="258" r:id="rId20"/>
    <p:sldId id="264" r:id="rId21"/>
    <p:sldId id="787" r:id="rId22"/>
    <p:sldId id="788" r:id="rId23"/>
    <p:sldId id="793" r:id="rId24"/>
    <p:sldId id="794" r:id="rId25"/>
    <p:sldId id="795" r:id="rId26"/>
    <p:sldId id="796" r:id="rId27"/>
    <p:sldId id="790" r:id="rId28"/>
    <p:sldId id="261" r:id="rId29"/>
    <p:sldId id="791" r:id="rId30"/>
    <p:sldId id="262" r:id="rId31"/>
    <p:sldId id="792" r:id="rId32"/>
    <p:sldId id="802" r:id="rId33"/>
    <p:sldId id="386" r:id="rId34"/>
    <p:sldId id="311" r:id="rId35"/>
    <p:sldId id="803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514" autoAdjust="0"/>
  </p:normalViewPr>
  <p:slideViewPr>
    <p:cSldViewPr snapToGrid="0" snapToObjects="1">
      <p:cViewPr varScale="1">
        <p:scale>
          <a:sx n="70" d="100"/>
          <a:sy n="70" d="100"/>
        </p:scale>
        <p:origin x="11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D4C5-609E-4BA0-9783-2812DC3D7BB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58D7F-78FF-4E4E-888F-04D8C146F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3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58D7F-78FF-4E4E-888F-04D8C146F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0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85B83E6-3574-4CFA-9C7B-F2CA1012B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214849-840F-46CC-97F3-2C2B8FB4C008}" type="slidenum">
              <a:rPr lang="en-GB" altLang="fr-FR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fr-FR">
              <a:latin typeface="Arial Narrow" panose="020B060602020203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4CBBAFA-F5A3-4324-89FD-1F4EBE71D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973B8E7-4E87-456A-9D88-7ACB179A3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Family MUAC: Engaging family members to screen and refer their children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CHW-led treatment of wasting: Management of wasting by Community Health Workers (CHWs)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Reduced Frequency of Follow-up Visits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MUAC and oedema only: Admission, treatment, discharge based on Mid-upper arm circumference (MUAC) and/or oedema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Expanded admissions criteria: Systematic expansions of MUAC to include more children (e.g., 120mm or 125mm)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Use of a single treatment product: Use of ready-to-use food (RUF) for the treatment of all wasted children in need of treatment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Optimized Dosage: Treatment dosage of RUTF product modified over course of recovery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58D7F-78FF-4E4E-888F-04D8C146F9F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5BCDD-F445-4A16-8B0D-140A4D2A296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8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5BCDD-F445-4A16-8B0D-140A4D2A296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2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ATFC _ Simplified Protocol</a:t>
            </a:r>
          </a:p>
          <a:p>
            <a:r>
              <a:rPr lang="en-US" dirty="0"/>
              <a:t>Distinguish MAM from SAM in patients at the beginning of the week between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5BCDD-F445-4A16-8B0D-140A4D2A296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Sheet: Main changes are there.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Distinguish from MAM to SAM in New Admissions and by admissions criteria</a:t>
            </a:r>
            <a:r>
              <a:rPr lang="en-GB" dirty="0"/>
              <a:t>.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is important for decision making.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5BCDD-F445-4A16-8B0D-140A4D2A296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57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58D7F-78FF-4E4E-888F-04D8C146F9F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2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3903FA8-6F59-4D27-B4F6-4B0E59481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310843-7B60-4D27-BB67-64B955AF2B8A}" type="slidenum">
              <a:rPr lang="es-ES" altLang="en-US"/>
              <a:pPr>
                <a:spcBef>
                  <a:spcPct val="0"/>
                </a:spcBef>
              </a:pPr>
              <a:t>33</a:t>
            </a:fld>
            <a:endParaRPr lang="es-E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A57C25A-7A0A-4755-9EC7-292AF7101E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796F35C-0F0F-4A9F-AF00-A1A47CD1C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C2C580D-1FE2-4B41-98AE-13FB8BF6B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0488D-A6EB-4A82-AE40-0A5AB9E17D99}" type="slidenum">
              <a:rPr lang="es-ES" altLang="en-US"/>
              <a:pPr>
                <a:spcBef>
                  <a:spcPct val="0"/>
                </a:spcBef>
              </a:pPr>
              <a:t>34</a:t>
            </a:fld>
            <a:endParaRPr lang="es-E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2E44CCE-F209-45F3-9AF4-CB6DAC991E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0C9C24C-3CFB-48A1-94C9-E260796AB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GB" altLang="en-US" sz="2400" b="1" dirty="0"/>
              <a:t>Typical contexts are: </a:t>
            </a:r>
            <a:r>
              <a:rPr lang="en-GB" altLang="en-US" sz="2000" b="0" dirty="0"/>
              <a:t>natural disaster, rapid population displacement due to conflict, population persistently food-insecure.</a:t>
            </a:r>
            <a:endParaRPr lang="es-ES" altLang="en-US" sz="20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58D7F-78FF-4E4E-888F-04D8C146F9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737757-2553-4E05-9578-6F755ADC6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427AB-38BF-4D2E-A438-195EDBFE3316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896002" name="Rectangle 2">
            <a:extLst>
              <a:ext uri="{FF2B5EF4-FFF2-40B4-BE49-F238E27FC236}">
                <a16:creationId xmlns:a16="http://schemas.microsoft.com/office/drawing/2014/main" id="{7260F56A-EDDA-4E6C-B196-5E43DCBA5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2D04B7A4-B6ED-49D6-B57C-F616F295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737757-2553-4E05-9578-6F755ADC6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427AB-38BF-4D2E-A438-195EDBFE3316}" type="slidenum">
              <a:rPr lang="en-GB" altLang="fr-FR"/>
              <a:pPr/>
              <a:t>9</a:t>
            </a:fld>
            <a:endParaRPr lang="en-GB" altLang="fr-FR"/>
          </a:p>
        </p:txBody>
      </p:sp>
      <p:sp>
        <p:nvSpPr>
          <p:cNvPr id="896002" name="Rectangle 2">
            <a:extLst>
              <a:ext uri="{FF2B5EF4-FFF2-40B4-BE49-F238E27FC236}">
                <a16:creationId xmlns:a16="http://schemas.microsoft.com/office/drawing/2014/main" id="{7260F56A-EDDA-4E6C-B196-5E43DCBA5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2D04B7A4-B6ED-49D6-B57C-F616F295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426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ABDD4D7-EBDE-467C-AF7F-E76D1870A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984B9C-1960-4EA7-99D0-064F69A3AEB0}" type="slidenum">
              <a:rPr lang="en-GB" altLang="fr-FR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fr-FR">
              <a:latin typeface="Arial Narrow" panose="020B060602020203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AFC4E65-5891-4A7D-9272-DD00C21B4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0AC2A85-3045-4F93-904E-41DEA1EDB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fr-FR" b="1" dirty="0">
                <a:solidFill>
                  <a:srgbClr val="EE2D00"/>
                </a:solidFill>
              </a:rPr>
              <a:t>Vulnerable Households: </a:t>
            </a:r>
            <a:r>
              <a:rPr lang="en-US" altLang="fr-FR" dirty="0">
                <a:sym typeface="Wingdings" panose="05000000000000000000" pitchFamily="2" charset="2"/>
              </a:rPr>
              <a:t>Economic vulnerability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fr-FR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dirty="0">
                <a:sym typeface="Wingdings" panose="05000000000000000000" pitchFamily="2" charset="2"/>
              </a:rPr>
              <a:t>Household with vulnerable members (pregnant, lactating women, elderly, orphan)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fr-FR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dirty="0"/>
              <a:t>Household with children enrolled in Therapeutic Feeding Programmes (protection ration, discharge ration)</a:t>
            </a:r>
          </a:p>
          <a:p>
            <a:pPr eaLnBrk="1" hangingPunct="1"/>
            <a:endParaRPr lang="es-ES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5799749-1115-4CC5-9500-2864AF30A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D32617-6798-4987-BFDB-F9A864C29330}" type="slidenum">
              <a:rPr lang="en-GB" altLang="fr-FR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fr-FR">
              <a:latin typeface="Arial Narrow" panose="020B060602020203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ACEB7D6-C9D4-48B3-807C-E73AF70B6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FD9F1E0-9228-4550-B51F-D2C14064D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97B7255C-4700-4A1B-93E3-D1661A35A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A272DB3-D505-48E2-9BE8-F8E156607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200" b="1" dirty="0"/>
              <a:t>Rational: </a:t>
            </a:r>
            <a:r>
              <a:rPr lang="en-GB" altLang="en-US" sz="1200" dirty="0"/>
              <a:t>In situation of population distress in emergencies or following natural disasters, infant feeding is expected to be affected and reduced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200" dirty="0"/>
              <a:t>Goal: Strengthen feeding practices which can have an effect on morbidity, mortality and the development of malnutrition among infants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/>
              <a:t>Activities provided in the tents: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dirty="0"/>
              <a:t>Advice on breast </a:t>
            </a:r>
            <a:r>
              <a:rPr lang="en-GB" altLang="en-US" sz="1600" dirty="0" err="1"/>
              <a:t>feding</a:t>
            </a:r>
            <a:r>
              <a:rPr lang="en-GB" altLang="en-US" sz="1600" dirty="0"/>
              <a:t> practices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dirty="0"/>
              <a:t>Psychological support when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dirty="0"/>
              <a:t>Group discussion and exchange of experiences between mothers.</a:t>
            </a:r>
          </a:p>
          <a:p>
            <a:endParaRPr lang="en-GB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25BD28D8-EE32-450A-B7C4-53FBBD9A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9BEF09-1581-4949-B896-359F3D40B3EC}" type="slidenum">
              <a:rPr lang="fr-BE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fr-BE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5F8D0523-9481-4239-B675-E735C662C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F76C3A-A87D-45FE-A4E8-10563F557BA6}" type="slidenum">
              <a:rPr lang="en-GB" altLang="fr-FR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fr-FR">
              <a:latin typeface="Arial Narrow" panose="020B0606020202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995CA7A-6D82-4120-8C8F-0067BB9CA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0324D67-6C70-4DC9-B9FE-9559E3F8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94943D1E-F648-4B18-A419-879BF690E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D8E4D9-E86F-4081-B1C2-D2CD90F1BEE1}" type="slidenum">
              <a:rPr lang="en-GB" altLang="fr-FR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fr-FR">
              <a:latin typeface="Arial Narrow" panose="020B0606020202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937DCE6-76C3-48FF-8C0E-9F370F18E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624E8D-F1F9-4946-A838-B34AE2F3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95F79A-118C-F24B-B672-27E4DB72E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824" y="1791550"/>
            <a:ext cx="7544353" cy="1036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84FC2-5DC0-094F-A722-BA42AA0F2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C69F-818D-5944-86D4-5F0963F5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6765-1D6D-8A4D-A331-A9BE27AA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D5D3-7C08-DF4D-9EF2-224C638A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555A-ECA0-6D45-BB6A-515CF6D74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C85E-DB73-A64E-AC28-9630E1A8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D873-9BE8-9D44-A7A0-E24CA93A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9DD1A-F7D0-C645-AF58-C44F257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B6EFA-01D5-1649-8AE0-91FDA486F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907"/>
            <a:ext cx="5619750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4E6AB-C517-914C-8E47-56087BA245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29" y="4376013"/>
            <a:ext cx="1469572" cy="7824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803D4D-0B6F-0044-9E4D-1CF700C83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624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5107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86A20D-B2F9-BE49-B2B6-285E4B84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66" y="2349444"/>
            <a:ext cx="7544353" cy="1732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A3605-932F-3A4D-8C7E-34549D6AE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612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D8666-8BE3-C641-BA9B-0391A3BD59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7645B-7FE6-8446-B53B-44319995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EDDC-71A5-4046-A136-371D56B7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A619-6528-2E4E-A77D-7B8FF4F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81AE5E-C316-AB47-8285-25F467B12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53"/>
            <a:ext cx="561975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354AF-A7DD-AA46-B71F-E1B1FF84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624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3E7B-6F36-0840-9F87-E8912E2ED0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9AD7-126E-AC40-8698-C1997160162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8FA65-E51B-124F-8829-CEFA5D40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1F036-4466-F644-AF70-CFB1B9A1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A87EA-B422-0B42-B6E9-C50278F4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2CD289-7384-7449-9C29-C835F8752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53"/>
            <a:ext cx="561975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FB1A6-A8EC-0646-9490-321174A5E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2624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6BB8-3B8B-AA4E-BCCF-3FCCCFBC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43B29-2763-D44C-A14E-BAB71AD8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7DF4-0106-B641-98DE-E6B5BE5FE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30D76-93DF-7143-84DF-A3DF6B185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10474-E67E-5847-8672-95F079A9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FD71-B709-A040-B8C5-1AD40D62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C0749-A11A-504E-A469-64CDC123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2C66D3-D449-F346-B81C-F536B038F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53"/>
            <a:ext cx="561975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4D2EC-6629-3141-9886-5F41B462B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48016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DB7AA-3F48-7441-A433-CA850048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A4170-9739-5948-B035-14907C49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81221-22DF-D94F-8E29-DD2A9244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18ED7-3104-B14C-902D-DA785C559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1753"/>
            <a:ext cx="5619750" cy="8477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5F264-5D16-1F47-9AEB-DFF67829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AAEF6-0941-A544-A8C7-9B778037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2F8F-65AA-D745-896D-5D926CEE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994C-7842-D34F-886D-70BA4E045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11D0E-32D5-524E-ADD0-B165E681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DINPro" panose="020B0504020101020102" pitchFamily="34" charset="0"/>
              </a:defRPr>
            </a:lvl1pPr>
          </a:lstStyle>
          <a:p>
            <a:r>
              <a:rPr lang="en-US" dirty="0"/>
              <a:t>MSF OCB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38C1D-5ABE-524F-A9B9-3630F4C8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A6EA1-A8EC-6C40-8930-2027FEA8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EF34F-236A-4E74-8A69-17FFB5B4D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D03FF-B5CD-4F43-AFF7-DB9DE388C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5AEE6-7923-4C18-9B54-05D8D4BBC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5C91-218A-4193-869F-AC45874479D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616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241D-C771-1F4C-B468-47FCE6A78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0EF0-78FF-8144-82EC-D73E6305E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9A73-CCEA-B84A-A1AB-0FB3CD3796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7C769-83D0-214E-8A46-8261489E5CD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74429" y="4345277"/>
            <a:ext cx="1469572" cy="7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DIN Pro Condensed Black" panose="020B0504020101020102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DINPro" panose="020B0504020101020102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Pro" panose="020B0504020101020102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DINPro" panose="020B0504020101020102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DINPro" panose="020B0504020101020102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DINPro" panose="020B0504020101020102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E1C7-96CC-B94F-843C-059F44A3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1164"/>
            <a:ext cx="6858000" cy="711308"/>
          </a:xfrm>
        </p:spPr>
        <p:txBody>
          <a:bodyPr/>
          <a:lstStyle/>
          <a:p>
            <a:r>
              <a:rPr lang="en-US" dirty="0"/>
              <a:t>Nutrition Interventions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1A3B7-46C7-4418-B7ED-86681ACF6E67}"/>
              </a:ext>
            </a:extLst>
          </p:cNvPr>
          <p:cNvSpPr txBox="1"/>
          <p:nvPr/>
        </p:nvSpPr>
        <p:spPr>
          <a:xfrm>
            <a:off x="1143000" y="4368800"/>
            <a:ext cx="493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Montse Escruela Cabrera </a:t>
            </a:r>
            <a:r>
              <a:rPr lang="en-GB" sz="1000" dirty="0"/>
              <a:t>– Nutrition Advisor MSF OCBA </a:t>
            </a:r>
          </a:p>
          <a:p>
            <a:r>
              <a:rPr lang="en-GB" sz="1000" b="1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88572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118F351-01DB-4563-9739-8937D3B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/>
              <a:t>Targeted Food Distribution </a:t>
            </a:r>
            <a:r>
              <a:rPr lang="en-GB" altLang="fr-FR" dirty="0">
                <a:solidFill>
                  <a:schemeClr val="tx1"/>
                </a:solidFill>
              </a:rPr>
              <a:t>(TFD)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53C3D4-6742-41B2-A027-D8A70801C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4556415" cy="32635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4200" b="1" dirty="0">
                <a:solidFill>
                  <a:srgbClr val="C00000"/>
                </a:solidFill>
                <a:cs typeface="ＭＳ Ｐゴシック" charset="0"/>
              </a:rPr>
              <a:t>For who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3400" dirty="0"/>
              <a:t>Vulnerable</a:t>
            </a:r>
            <a:r>
              <a:rPr lang="en-US" altLang="fr-FR" sz="3400" u="sng" dirty="0"/>
              <a:t> households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4200" b="1" dirty="0">
                <a:solidFill>
                  <a:srgbClr val="C00000"/>
                </a:solidFill>
              </a:rPr>
              <a:t>Objectives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altLang="fr-FR" sz="3400" dirty="0"/>
              <a:t>To prevent deterioration of nutritional status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altLang="fr-FR" sz="3400" dirty="0">
                <a:sym typeface="Symbol" pitchFamily="2" charset="2"/>
              </a:rPr>
              <a:t></a:t>
            </a:r>
            <a:r>
              <a:rPr lang="en-GB" altLang="fr-FR" sz="3400" dirty="0"/>
              <a:t> food availability /accessibility </a:t>
            </a:r>
            <a:r>
              <a:rPr lang="en-GB" altLang="fr-FR" sz="3400" b="1" i="1" dirty="0"/>
              <a:t>rapidly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4200" b="1" dirty="0">
                <a:solidFill>
                  <a:srgbClr val="C00000"/>
                </a:solidFill>
              </a:rPr>
              <a:t>How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altLang="fr-FR" sz="3400" dirty="0"/>
              <a:t>A short-term intervention (3 to 4 months max.)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altLang="fr-FR" sz="3400" u="sng" dirty="0"/>
              <a:t>Partial food </a:t>
            </a:r>
            <a:r>
              <a:rPr lang="en-GB" altLang="fr-FR" sz="3400" dirty="0"/>
              <a:t>ration (minimum 500 kcal/person); ration for </a:t>
            </a:r>
            <a:r>
              <a:rPr lang="en-GB" altLang="fr-FR" sz="3400" u="sng" dirty="0"/>
              <a:t>all family members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altLang="fr-FR" sz="3400" dirty="0"/>
              <a:t>With strong lobby simultaneously</a:t>
            </a:r>
            <a:endParaRPr lang="en-GB" altLang="fr-FR" sz="3400" i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graphicFrame>
        <p:nvGraphicFramePr>
          <p:cNvPr id="45059" name="Object 5">
            <a:extLst>
              <a:ext uri="{FF2B5EF4-FFF2-40B4-BE49-F238E27FC236}">
                <a16:creationId xmlns:a16="http://schemas.microsoft.com/office/drawing/2014/main" id="{E331CB28-3F4B-4ADD-8B50-68830DB4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0"/>
          <a:ext cx="571500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4" imgW="2123810" imgH="1590897" progId="Paint.Picture">
                  <p:embed/>
                </p:oleObj>
              </mc:Choice>
              <mc:Fallback>
                <p:oleObj name="Bitmap Image" r:id="rId4" imgW="2123810" imgH="1590897" progId="Paint.Picture">
                  <p:embed/>
                  <p:pic>
                    <p:nvPicPr>
                      <p:cNvPr id="45059" name="Object 5">
                        <a:extLst>
                          <a:ext uri="{FF2B5EF4-FFF2-40B4-BE49-F238E27FC236}">
                            <a16:creationId xmlns:a16="http://schemas.microsoft.com/office/drawing/2014/main" id="{E331CB28-3F4B-4ADD-8B50-68830DB4A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0"/>
                        <a:ext cx="571500" cy="427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6796" dir="1593903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H:\Photos nut E-learning\Photos pour elearning\Images\30651.jpg">
            <a:extLst>
              <a:ext uri="{FF2B5EF4-FFF2-40B4-BE49-F238E27FC236}">
                <a16:creationId xmlns:a16="http://schemas.microsoft.com/office/drawing/2014/main" id="{7775C921-522B-43B3-98A3-28BA7059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27" y="1070103"/>
            <a:ext cx="3564932" cy="2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F2BAE-DA15-45D2-87EF-6EA8ECF2D8D5}"/>
              </a:ext>
            </a:extLst>
          </p:cNvPr>
          <p:cNvSpPr txBox="1"/>
          <p:nvPr/>
        </p:nvSpPr>
        <p:spPr>
          <a:xfrm>
            <a:off x="5168234" y="3552419"/>
            <a:ext cx="3697125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en-US" sz="2000" b="1" dirty="0">
                <a:solidFill>
                  <a:srgbClr val="C00000"/>
                </a:solidFill>
                <a:latin typeface="DINPro" panose="020B0504020101020102" pitchFamily="34" charset="0"/>
              </a:rPr>
              <a:t>When to initiate:</a:t>
            </a:r>
          </a:p>
          <a:p>
            <a:pPr marL="444500" lvl="1" indent="-1778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 Pro Condensed Black" panose="020B0504020101020102"/>
              </a:rPr>
              <a:t>Population’s food availability and accessibility has seriously decreased.</a:t>
            </a:r>
          </a:p>
          <a:p>
            <a:pPr marL="444500" lvl="1" indent="-1778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 Pro Condensed Black" panose="020B0504020101020102"/>
              </a:rPr>
              <a:t>GFD is inadequate or ineffective. 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F767011-3092-4A2F-80A7-47BB72FA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" y="1105695"/>
            <a:ext cx="4827016" cy="326350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2000" b="1" dirty="0">
                <a:solidFill>
                  <a:srgbClr val="C00000"/>
                </a:solidFill>
                <a:cs typeface="ＭＳ Ｐゴシック" charset="0"/>
              </a:rPr>
              <a:t>For who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Vulnerable </a:t>
            </a:r>
            <a:r>
              <a:rPr lang="en-US" altLang="fr-FR" sz="1600" u="sng" dirty="0"/>
              <a:t>individuals</a:t>
            </a:r>
            <a:r>
              <a:rPr lang="en-GB" altLang="fr-FR" sz="1600" dirty="0"/>
              <a:t> (&lt;5y, pregnant and lactating  women, elderly)</a:t>
            </a:r>
            <a:endParaRPr lang="en-US" altLang="fr-FR" sz="1600" u="sng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fr-FR" sz="2000" b="1" dirty="0">
                <a:solidFill>
                  <a:srgbClr val="C00000"/>
                </a:solidFill>
              </a:rPr>
              <a:t>Objective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fr-FR" sz="1600" dirty="0"/>
              <a:t>To give a nutritional complement (to improve quality) to a selected group to prevent deterioration of nutritional status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fr-FR" sz="2000" b="1" dirty="0">
                <a:solidFill>
                  <a:srgbClr val="C00000"/>
                </a:solidFill>
              </a:rPr>
              <a:t>How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fr-FR" sz="1600" dirty="0"/>
              <a:t>Monthly distribution of food </a:t>
            </a:r>
            <a:r>
              <a:rPr lang="en-GB" altLang="fr-FR" sz="1600" u="sng" dirty="0"/>
              <a:t>supplement</a:t>
            </a:r>
            <a:r>
              <a:rPr lang="en-GB" altLang="fr-FR" sz="1600" dirty="0"/>
              <a:t> (250-500 kcal/day)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fr-FR" sz="1600" dirty="0"/>
              <a:t>With complementary actions: deworming, vaccination, nutritional screening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Complementary with other structures (health center, pre-post natal consultation…)</a:t>
            </a:r>
            <a:endParaRPr lang="en-GB" altLang="fr-FR" sz="16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fr-F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3F900-AABD-4B09-B731-5130D180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Blanket Supplementary Fe</a:t>
            </a:r>
            <a:r>
              <a:rPr lang="en-GB" dirty="0">
                <a:solidFill>
                  <a:schemeClr val="tx1"/>
                </a:solidFill>
              </a:rPr>
              <a:t>eding Programme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E0FE2-040C-4E6C-95B4-0F93F396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9048" y="923331"/>
            <a:ext cx="2044954" cy="237717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118AD-4E22-4041-A0F9-53BDFDEAB857}"/>
              </a:ext>
            </a:extLst>
          </p:cNvPr>
          <p:cNvSpPr txBox="1"/>
          <p:nvPr/>
        </p:nvSpPr>
        <p:spPr>
          <a:xfrm>
            <a:off x="4681728" y="3300509"/>
            <a:ext cx="4462272" cy="167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en-US" sz="2000" b="1" dirty="0">
                <a:solidFill>
                  <a:srgbClr val="C00000"/>
                </a:solidFill>
                <a:latin typeface="DINPro" panose="020B0504020101020102" pitchFamily="34" charset="0"/>
              </a:rPr>
              <a:t>When to initiate: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Pro" panose="020B0504020101020102" pitchFamily="34" charset="0"/>
              </a:rPr>
              <a:t>High prevalence of acute malnutrition</a:t>
            </a:r>
            <a:endParaRPr lang="nl-NL" altLang="en-US" sz="1600" dirty="0">
              <a:latin typeface="DINPro" panose="020B0504020101020102" pitchFamily="34" charset="0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Pro" panose="020B0504020101020102" pitchFamily="34" charset="0"/>
              </a:rPr>
              <a:t>Hunger gaps 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Pro" panose="020B0504020101020102" pitchFamily="34" charset="0"/>
              </a:rPr>
              <a:t>Family diet is not sufficient and </a:t>
            </a:r>
            <a:r>
              <a:rPr lang="en-GB" altLang="en-US" sz="1600" dirty="0">
                <a:latin typeface="DINPro" panose="020B0504020101020102" pitchFamily="34" charset="0"/>
                <a:sym typeface="Wingdings 3" panose="05040102010807070707" pitchFamily="18" charset="2"/>
              </a:rPr>
              <a:t></a:t>
            </a:r>
            <a:r>
              <a:rPr lang="en-GB" altLang="en-US" sz="1600" dirty="0">
                <a:latin typeface="DINPro" panose="020B0504020101020102" pitchFamily="34" charset="0"/>
              </a:rPr>
              <a:t> incidence of acute malnutrition + </a:t>
            </a:r>
            <a:r>
              <a:rPr lang="en-GB" altLang="en-US" sz="1600" dirty="0">
                <a:latin typeface="DINPro" panose="020B0504020101020102" pitchFamily="34" charset="0"/>
                <a:sym typeface="Wingdings 3" panose="05040102010807070707" pitchFamily="18" charset="2"/>
              </a:rPr>
              <a:t></a:t>
            </a:r>
            <a:r>
              <a:rPr lang="en-GB" altLang="en-US" sz="1600" dirty="0">
                <a:latin typeface="DINPro" panose="020B0504020101020102" pitchFamily="34" charset="0"/>
              </a:rPr>
              <a:t> child mortality. </a:t>
            </a:r>
            <a:endParaRPr lang="es-ES" altLang="en-US" sz="1600" dirty="0">
              <a:latin typeface="DINPro" panose="020B0504020101020102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6ADB953-3FB7-45FE-9C5A-62E760E0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369219"/>
            <a:ext cx="4462272" cy="326350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2000" b="1" dirty="0">
                <a:solidFill>
                  <a:srgbClr val="C00000"/>
                </a:solidFill>
              </a:rPr>
              <a:t>For Who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r-FR" sz="1600" u="sng" dirty="0"/>
              <a:t>Infants and their mothers or caretaker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altLang="fr-FR" sz="2000" b="1" dirty="0">
                <a:solidFill>
                  <a:srgbClr val="C00000"/>
                </a:solidFill>
              </a:rPr>
              <a:t>Objective</a:t>
            </a:r>
            <a:r>
              <a:rPr lang="en-US" altLang="fr-FR" dirty="0">
                <a:solidFill>
                  <a:srgbClr val="00B05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Prevention of morbidity, mortality and development of malnutrition among young infants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altLang="fr-FR" sz="2000" b="1" dirty="0">
                <a:solidFill>
                  <a:srgbClr val="C00000"/>
                </a:solidFill>
              </a:rPr>
              <a:t>How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Include ALWAYS in the needs assessment during emergency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Dedicated structure and staff IYCF </a:t>
            </a:r>
            <a:r>
              <a:rPr lang="en-US" altLang="fr-FR" sz="1600" u="sng" dirty="0"/>
              <a:t>support and screening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Can be added to existing mental health programmes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3210D-B67F-4A37-9182-538554CB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229"/>
            <a:ext cx="9144000" cy="994172"/>
          </a:xfrm>
        </p:spPr>
        <p:txBody>
          <a:bodyPr/>
          <a:lstStyle/>
          <a:p>
            <a:r>
              <a:rPr lang="en-GB" altLang="fr-FR" dirty="0">
                <a:cs typeface="Arial" panose="020B0604020202020204" pitchFamily="34" charset="0"/>
              </a:rPr>
              <a:t>Infant and Young Child Fee</a:t>
            </a:r>
            <a:r>
              <a:rPr lang="en-GB" altLang="fr-FR" dirty="0">
                <a:solidFill>
                  <a:schemeClr val="tx1"/>
                </a:solidFill>
                <a:cs typeface="Arial" panose="020B0604020202020204" pitchFamily="34" charset="0"/>
              </a:rPr>
              <a:t>ding in Emergencies </a:t>
            </a:r>
            <a:r>
              <a:rPr lang="en-GB" altLang="fr-FR" sz="1800" dirty="0">
                <a:solidFill>
                  <a:schemeClr val="tx1"/>
                </a:solidFill>
                <a:cs typeface="Arial" panose="020B0604020202020204" pitchFamily="34" charset="0"/>
              </a:rPr>
              <a:t>(IYCF-E)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02E6-D901-4E92-BA25-6121E31E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75" y="949644"/>
            <a:ext cx="3267675" cy="245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235890-5EA2-4A99-9945-50C32EEDE831}"/>
              </a:ext>
            </a:extLst>
          </p:cNvPr>
          <p:cNvSpPr txBox="1"/>
          <p:nvPr/>
        </p:nvSpPr>
        <p:spPr>
          <a:xfrm>
            <a:off x="4572000" y="3549348"/>
            <a:ext cx="4462272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en-US" sz="2000" b="1" dirty="0">
                <a:solidFill>
                  <a:srgbClr val="C00000"/>
                </a:solidFill>
                <a:latin typeface="DINPro" panose="020B0504020101020102" pitchFamily="34" charset="0"/>
              </a:rPr>
              <a:t>When to initiate: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DINPro" panose="020B0504020101020102" pitchFamily="34" charset="0"/>
              </a:rPr>
              <a:t>In situation of population distress in emergencies or following natural disasters.</a:t>
            </a:r>
            <a:r>
              <a:rPr lang="en-GB" altLang="en-US" sz="1600" dirty="0"/>
              <a:t> </a:t>
            </a:r>
            <a:endParaRPr lang="nl-NL" altLang="en-US" sz="1600" dirty="0">
              <a:latin typeface="DINPro" panose="020B0504020101020102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181C327-4767-4BBB-AD37-5AE75108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/>
              <a:t>Nutrition for sick patients</a:t>
            </a:r>
          </a:p>
        </p:txBody>
      </p:sp>
      <p:sp>
        <p:nvSpPr>
          <p:cNvPr id="5120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41CEBC3-5549-4645-9721-A3F0713B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656582" cy="326350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altLang="fr-FR" sz="2000" b="1" dirty="0">
                <a:solidFill>
                  <a:srgbClr val="C00000"/>
                </a:solidFill>
              </a:rPr>
              <a:t>Who</a:t>
            </a:r>
            <a:r>
              <a:rPr lang="en-US" altLang="fr-FR" dirty="0">
                <a:solidFill>
                  <a:srgbClr val="00B050"/>
                </a:solidFill>
              </a:rPr>
              <a:t> 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For patients diagnosed with </a:t>
            </a:r>
            <a:r>
              <a:rPr lang="en-US" altLang="fr-FR" sz="1600" u="sng" dirty="0"/>
              <a:t>specific illnesses </a:t>
            </a:r>
            <a:r>
              <a:rPr lang="en-US" altLang="fr-FR" sz="1600" dirty="0"/>
              <a:t>which could affect their nutritional status</a:t>
            </a:r>
            <a:endParaRPr lang="en-GB" altLang="fr-FR" sz="1600" dirty="0"/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Objective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fr-FR" dirty="0"/>
              <a:t>To support groups with specific needs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fr-FR" sz="1600" dirty="0"/>
              <a:t>HIV / Aids patients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fr-FR" sz="1600" dirty="0"/>
              <a:t>TB patients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fr-FR" sz="1600" dirty="0"/>
              <a:t>Measles, shigellosis, </a:t>
            </a:r>
            <a:r>
              <a:rPr lang="en-GB" altLang="fr-FR" sz="1600" dirty="0" err="1"/>
              <a:t>ebola</a:t>
            </a:r>
            <a:r>
              <a:rPr lang="en-GB" altLang="fr-FR" sz="1600" dirty="0"/>
              <a:t> patients…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How</a:t>
            </a:r>
            <a:endParaRPr lang="en-US" altLang="fr-FR" sz="2000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With </a:t>
            </a:r>
            <a:r>
              <a:rPr lang="en-US" altLang="fr-FR" sz="1600" u="sng" dirty="0"/>
              <a:t>disease-specific support</a:t>
            </a:r>
          </a:p>
        </p:txBody>
      </p:sp>
      <p:pic>
        <p:nvPicPr>
          <p:cNvPr id="5" name="Picture 25" descr="D:\Formation\E-learning\Photos pour elearning\Images\TB.jpg">
            <a:extLst>
              <a:ext uri="{FF2B5EF4-FFF2-40B4-BE49-F238E27FC236}">
                <a16:creationId xmlns:a16="http://schemas.microsoft.com/office/drawing/2014/main" id="{05DD375E-9638-45BB-91ED-FE1FA7A5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8224" y="1369219"/>
            <a:ext cx="2561934" cy="17079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Curative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921FCAA-2102-4F7F-826F-BD97FBB0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For Who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Individuals (generally children &lt;5y) with SAM</a:t>
            </a:r>
            <a:endParaRPr lang="en-GB" altLang="fr-FR" sz="1600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Objective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fr-FR" sz="1500" dirty="0"/>
              <a:t>To reduce mortality among severely malnourished individuals and treat SAM by providing adapted medical and nutritional care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altLang="fr-FR" sz="2000" b="1" dirty="0">
                <a:solidFill>
                  <a:srgbClr val="C00000"/>
                </a:solidFill>
              </a:rPr>
              <a:t>How</a:t>
            </a:r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AF005F0F-F798-46B3-9C6A-C9DA2D8B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fr-FR" dirty="0">
                <a:cs typeface="ＭＳ Ｐゴシック" charset="0"/>
              </a:rPr>
              <a:t>Therapeutic Feeding Progra</a:t>
            </a:r>
            <a:r>
              <a:rPr lang="en-GB" altLang="fr-FR" dirty="0">
                <a:solidFill>
                  <a:schemeClr val="tx1"/>
                </a:solidFill>
                <a:cs typeface="ＭＳ Ｐゴシック" charset="0"/>
              </a:rPr>
              <a:t>mme (TFP)</a:t>
            </a:r>
          </a:p>
        </p:txBody>
      </p:sp>
      <p:grpSp>
        <p:nvGrpSpPr>
          <p:cNvPr id="32772" name="Group 1">
            <a:extLst>
              <a:ext uri="{FF2B5EF4-FFF2-40B4-BE49-F238E27FC236}">
                <a16:creationId xmlns:a16="http://schemas.microsoft.com/office/drawing/2014/main" id="{2BE78008-32D7-492A-B66E-C38C302B5CF8}"/>
              </a:ext>
            </a:extLst>
          </p:cNvPr>
          <p:cNvGrpSpPr>
            <a:grpSpLocks/>
          </p:cNvGrpSpPr>
          <p:nvPr/>
        </p:nvGrpSpPr>
        <p:grpSpPr bwMode="auto">
          <a:xfrm>
            <a:off x="4028615" y="3223022"/>
            <a:ext cx="2732945" cy="1232297"/>
            <a:chOff x="2944257" y="3434523"/>
            <a:chExt cx="3643869" cy="1642010"/>
          </a:xfrm>
        </p:grpSpPr>
        <p:sp>
          <p:nvSpPr>
            <p:cNvPr id="32776" name="Oval 3">
              <a:extLst>
                <a:ext uri="{FF2B5EF4-FFF2-40B4-BE49-F238E27FC236}">
                  <a16:creationId xmlns:a16="http://schemas.microsoft.com/office/drawing/2014/main" id="{C515FC3B-EF23-48B4-938E-F87BD538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671" y="3923498"/>
              <a:ext cx="1353221" cy="115303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5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ITFC</a:t>
              </a:r>
            </a:p>
          </p:txBody>
        </p:sp>
        <p:sp>
          <p:nvSpPr>
            <p:cNvPr id="32777" name="Rectangle 1034">
              <a:extLst>
                <a:ext uri="{FF2B5EF4-FFF2-40B4-BE49-F238E27FC236}">
                  <a16:creationId xmlns:a16="http://schemas.microsoft.com/office/drawing/2014/main" id="{FBBC0643-410A-4575-A82F-47DB2A98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257" y="3434523"/>
              <a:ext cx="844663" cy="3998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1350" b="1">
                  <a:solidFill>
                    <a:schemeClr val="bg1"/>
                  </a:solidFill>
                  <a:latin typeface="Arial" panose="020B0604020202020204" pitchFamily="34" charset="0"/>
                </a:rPr>
                <a:t>ATFC</a:t>
              </a:r>
            </a:p>
          </p:txBody>
        </p:sp>
        <p:sp>
          <p:nvSpPr>
            <p:cNvPr id="32778" name="Line 8">
              <a:extLst>
                <a:ext uri="{FF2B5EF4-FFF2-40B4-BE49-F238E27FC236}">
                  <a16:creationId xmlns:a16="http://schemas.microsoft.com/office/drawing/2014/main" id="{A36BFC60-0140-4286-90D2-C6C0D5D19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647" y="3685852"/>
              <a:ext cx="872611" cy="2360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 sz="1013"/>
            </a:p>
          </p:txBody>
        </p:sp>
        <p:sp>
          <p:nvSpPr>
            <p:cNvPr id="32779" name="Line 8">
              <a:extLst>
                <a:ext uri="{FF2B5EF4-FFF2-40B4-BE49-F238E27FC236}">
                  <a16:creationId xmlns:a16="http://schemas.microsoft.com/office/drawing/2014/main" id="{DB7D9EDC-42C8-4495-9A28-C035C1623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4378" y="3500436"/>
              <a:ext cx="744537" cy="5279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 sz="1013"/>
            </a:p>
          </p:txBody>
        </p:sp>
        <p:sp>
          <p:nvSpPr>
            <p:cNvPr id="32780" name="Line 8">
              <a:extLst>
                <a:ext uri="{FF2B5EF4-FFF2-40B4-BE49-F238E27FC236}">
                  <a16:creationId xmlns:a16="http://schemas.microsoft.com/office/drawing/2014/main" id="{93594F1E-F2B6-449D-A361-4BA8E5F1B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891" y="4817996"/>
              <a:ext cx="746235" cy="1407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 sz="1013"/>
            </a:p>
          </p:txBody>
        </p:sp>
      </p:grpSp>
      <p:sp>
        <p:nvSpPr>
          <p:cNvPr id="32773" name="Rectangle 1034">
            <a:extLst>
              <a:ext uri="{FF2B5EF4-FFF2-40B4-BE49-F238E27FC236}">
                <a16:creationId xmlns:a16="http://schemas.microsoft.com/office/drawing/2014/main" id="{2C6ED93D-2BCB-4CD3-9C44-87B8A8AE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432" y="4261247"/>
            <a:ext cx="736997" cy="300082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350" b="1">
                <a:solidFill>
                  <a:schemeClr val="bg1"/>
                </a:solidFill>
                <a:latin typeface="Arial" panose="020B0604020202020204" pitchFamily="34" charset="0"/>
              </a:rPr>
              <a:t>ATFC</a:t>
            </a:r>
          </a:p>
        </p:txBody>
      </p:sp>
      <p:sp>
        <p:nvSpPr>
          <p:cNvPr id="32774" name="Rectangle 1034">
            <a:extLst>
              <a:ext uri="{FF2B5EF4-FFF2-40B4-BE49-F238E27FC236}">
                <a16:creationId xmlns:a16="http://schemas.microsoft.com/office/drawing/2014/main" id="{825DD448-8BB5-4A23-B83B-5FDE0738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60" y="3134916"/>
            <a:ext cx="736997" cy="300082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350" b="1" dirty="0">
                <a:solidFill>
                  <a:schemeClr val="bg1"/>
                </a:solidFill>
                <a:latin typeface="Arial" panose="020B0604020202020204" pitchFamily="34" charset="0"/>
              </a:rPr>
              <a:t>ATFC</a:t>
            </a:r>
          </a:p>
        </p:txBody>
      </p:sp>
      <p:sp>
        <p:nvSpPr>
          <p:cNvPr id="32775" name="Rectangle 1">
            <a:extLst>
              <a:ext uri="{FF2B5EF4-FFF2-40B4-BE49-F238E27FC236}">
                <a16:creationId xmlns:a16="http://schemas.microsoft.com/office/drawing/2014/main" id="{575AD1DA-1D05-4365-9D81-E0A64D5A2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24" y="3709393"/>
            <a:ext cx="4117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latin typeface="Arial" panose="020B0604020202020204" pitchFamily="34" charset="0"/>
              </a:rPr>
              <a:t>ITFC: </a:t>
            </a:r>
            <a:r>
              <a:rPr lang="en-US" altLang="en-US" sz="1350" dirty="0">
                <a:latin typeface="Arial" panose="020B0604020202020204" pitchFamily="34" charset="0"/>
              </a:rPr>
              <a:t>Inpatient Therapeutic Feeding Center 	(complicated SAM)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latin typeface="Arial" panose="020B0604020202020204" pitchFamily="34" charset="0"/>
              </a:rPr>
              <a:t>ATFC: </a:t>
            </a:r>
            <a:r>
              <a:rPr lang="en-US" altLang="en-US" sz="1350" dirty="0">
                <a:latin typeface="Arial" panose="020B0604020202020204" pitchFamily="34" charset="0"/>
              </a:rPr>
              <a:t>Ambulatory Therapeutic Feeding Center 	(uncomplicated SAM)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18A2AF6-AEFB-41B1-AB92-CBB0AFE2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369219"/>
            <a:ext cx="4645152" cy="326350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altLang="fr-FR" sz="2000" b="1" dirty="0">
                <a:solidFill>
                  <a:srgbClr val="C00000"/>
                </a:solidFill>
              </a:rPr>
              <a:t>For Who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Individuals (generally children &lt;5y) with MAM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fr-FR" sz="1600" dirty="0"/>
              <a:t>Other groups can be targeted: PLW, adolescent.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Objective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fr-FR" sz="1600" dirty="0"/>
              <a:t>To treat moderately malnourished individuals and prevent deterioration to SAM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fr-FR" sz="2000" b="1" dirty="0">
                <a:solidFill>
                  <a:srgbClr val="C00000"/>
                </a:solidFill>
              </a:rPr>
              <a:t>How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Integrated in the health facility with specific day for supplement food distribution.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fr-FR" sz="1600" dirty="0"/>
              <a:t>Integrated in the ATFC activities.</a:t>
            </a:r>
            <a:endParaRPr lang="en-GB" altLang="fr-FR" sz="1600" dirty="0"/>
          </a:p>
        </p:txBody>
      </p:sp>
      <p:sp>
        <p:nvSpPr>
          <p:cNvPr id="35841" name="Rectangle 2">
            <a:extLst>
              <a:ext uri="{FF2B5EF4-FFF2-40B4-BE49-F238E27FC236}">
                <a16:creationId xmlns:a16="http://schemas.microsoft.com/office/drawing/2014/main" id="{C0D4086A-3DEE-4538-889D-7CA6F98D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245"/>
            <a:ext cx="9144000" cy="994172"/>
          </a:xfrm>
        </p:spPr>
        <p:txBody>
          <a:bodyPr/>
          <a:lstStyle/>
          <a:p>
            <a:pPr eaLnBrk="1" hangingPunct="1"/>
            <a:r>
              <a:rPr lang="en-GB" altLang="fr-FR" dirty="0"/>
              <a:t>Targeted Supplementary Fe</a:t>
            </a:r>
            <a:r>
              <a:rPr lang="en-GB" altLang="fr-FR" dirty="0">
                <a:solidFill>
                  <a:schemeClr val="tx1"/>
                </a:solidFill>
              </a:rPr>
              <a:t>eding Programme </a:t>
            </a:r>
            <a:r>
              <a:rPr lang="en-GB" altLang="fr-FR" sz="2800" dirty="0">
                <a:solidFill>
                  <a:schemeClr val="tx1"/>
                </a:solidFill>
              </a:rPr>
              <a:t>(TSFP)</a:t>
            </a:r>
            <a:endParaRPr lang="en-GB" altLang="fr-FR" dirty="0">
              <a:solidFill>
                <a:schemeClr val="tx1"/>
              </a:solidFill>
            </a:endParaRPr>
          </a:p>
        </p:txBody>
      </p:sp>
      <p:pic>
        <p:nvPicPr>
          <p:cNvPr id="4" name="Picture 2" descr="H:\Photos nut E-learning\Niger\SL april 2007\SFC\Waiting room low.JPG">
            <a:extLst>
              <a:ext uri="{FF2B5EF4-FFF2-40B4-BE49-F238E27FC236}">
                <a16:creationId xmlns:a16="http://schemas.microsoft.com/office/drawing/2014/main" id="{72787878-33F0-49DB-8680-CBED88B0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24" y="1222915"/>
            <a:ext cx="2767509" cy="20753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77277B-3C51-443C-A49B-C31BD2F8CCD7}"/>
              </a:ext>
            </a:extLst>
          </p:cNvPr>
          <p:cNvSpPr txBox="1"/>
          <p:nvPr/>
        </p:nvSpPr>
        <p:spPr>
          <a:xfrm>
            <a:off x="4946904" y="3419532"/>
            <a:ext cx="4197096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GB" altLang="en-US" sz="2000" b="1" dirty="0">
                <a:solidFill>
                  <a:srgbClr val="C00000"/>
                </a:solidFill>
                <a:latin typeface="DINPro" panose="020B0504020101020102" pitchFamily="34" charset="0"/>
              </a:rPr>
              <a:t>When to initiate:</a:t>
            </a:r>
          </a:p>
          <a:p>
            <a:pPr marL="514350" lvl="1" indent="-171450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Pro" panose="020B0504020101020102" pitchFamily="34" charset="0"/>
              </a:rPr>
              <a:t>Use the decision tool that crosses prevalence and risk factors</a:t>
            </a:r>
            <a:endParaRPr lang="en-GB" sz="1600" dirty="0">
              <a:latin typeface="DINPro" panose="020B0504020101020102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40DF-060C-6B44-B00E-357F96A3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" y="296087"/>
            <a:ext cx="8441007" cy="994172"/>
          </a:xfrm>
        </p:spPr>
        <p:txBody>
          <a:bodyPr/>
          <a:lstStyle/>
          <a:p>
            <a:r>
              <a:rPr lang="en-US" dirty="0"/>
              <a:t>Targeted Supplementary Feed</a:t>
            </a:r>
            <a:r>
              <a:rPr lang="en-US" dirty="0">
                <a:solidFill>
                  <a:schemeClr val="tx1"/>
                </a:solidFill>
              </a:rPr>
              <a:t>ing 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7D32-8539-1D45-9736-4EC53E591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of deterioration Assessment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F2DA20-97AB-485F-BC40-A27627347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4" y="2093299"/>
            <a:ext cx="3868737" cy="22570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FCE3B-B940-834D-9BCC-07E9D406C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Programme Recommendation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7ED0E4-49EF-4E5D-BC30-0003F857D2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2093299"/>
            <a:ext cx="3887788" cy="22662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D166ED-C53A-44DA-BF17-FBD0E62E7AA3}"/>
              </a:ext>
            </a:extLst>
          </p:cNvPr>
          <p:cNvSpPr txBox="1"/>
          <p:nvPr/>
        </p:nvSpPr>
        <p:spPr>
          <a:xfrm>
            <a:off x="629842" y="4641057"/>
            <a:ext cx="41101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Moderate Acute Malnutrition: A decision tool for emergencies (GNC, 2017)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3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B469-0632-8B46-B732-548DA318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6245"/>
            <a:ext cx="7886700" cy="994172"/>
          </a:xfrm>
        </p:spPr>
        <p:txBody>
          <a:bodyPr/>
          <a:lstStyle/>
          <a:p>
            <a:r>
              <a:rPr lang="en-US" dirty="0"/>
              <a:t>Supplementary Feeding </a:t>
            </a:r>
            <a:r>
              <a:rPr lang="en-US" dirty="0">
                <a:solidFill>
                  <a:schemeClr val="tx1"/>
                </a:solidFill>
              </a:rPr>
              <a:t>Programme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96B8-3264-0B4D-9804-32142F86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114163"/>
            <a:ext cx="4331854" cy="360309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Blanket Supplementary Feeding Programme:</a:t>
            </a:r>
          </a:p>
          <a:p>
            <a:pPr marL="3429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 MAM</a:t>
            </a:r>
          </a:p>
          <a:p>
            <a:pPr marL="3429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 Food Insecurity</a:t>
            </a:r>
          </a:p>
          <a:p>
            <a:pPr marL="3429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 Prevalence of Chronic malnutrition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Targeted Supplementary Feeding Programme: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Part of the emergency nutrition response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Duration 1 – 4 months: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ê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GAM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ê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Aggravating factors </a:t>
            </a:r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ê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Numbers of beneficiaries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absence of SFP or inadequate supply of RUSF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Expanded criteria in ATFC to include MAM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MUAC &lt; 115 mm 2 sachets of RUTF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MUAC 115-125 mm 1 sachet of RUTF</a:t>
            </a:r>
          </a:p>
          <a:p>
            <a:pPr lvl="1"/>
            <a:endParaRPr lang="en-US" sz="9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US" sz="9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FA66-D1E0-41C9-922B-1B8AD665EB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546" y="1682967"/>
            <a:ext cx="3886200" cy="2332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C139E-0DF5-430B-9A63-8814D1043DB2}"/>
              </a:ext>
            </a:extLst>
          </p:cNvPr>
          <p:cNvSpPr txBox="1"/>
          <p:nvPr/>
        </p:nvSpPr>
        <p:spPr>
          <a:xfrm>
            <a:off x="0" y="4048467"/>
            <a:ext cx="411018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Moderate Acute Malnutrition: A decision tool for emergencies (GNC, 2017)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/>
              <a:t>Simplified Approaches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F464C-C463-492F-94C7-12115B979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46235-93B1-4019-B7B6-B3C97B14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337699" cy="326350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C00000"/>
                </a:solidFill>
              </a:rPr>
              <a:t>Simplified approaches </a:t>
            </a:r>
            <a:r>
              <a:rPr lang="en-US" sz="1800" dirty="0"/>
              <a:t>refers to several modifications and simplifications to the existing national and global protocols for the treatment of acute malnutrition: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Family MUAC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CHW-led treatment</a:t>
            </a:r>
            <a:r>
              <a:rPr lang="en-US" sz="1800" dirty="0"/>
              <a:t> of acute malnutrition (wasting)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Reduced</a:t>
            </a:r>
            <a:r>
              <a:rPr lang="en-US" sz="1800" dirty="0"/>
              <a:t> Frequency of </a:t>
            </a:r>
            <a:r>
              <a:rPr lang="en-US" sz="1800" b="1" dirty="0"/>
              <a:t>Follow-up</a:t>
            </a:r>
            <a:r>
              <a:rPr lang="en-US" sz="1800" dirty="0"/>
              <a:t> Visits 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MUAC &amp; oedema only</a:t>
            </a:r>
            <a:r>
              <a:rPr lang="en-US" sz="1800" dirty="0"/>
              <a:t>: Admission, treatment &amp; discharge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Expanded admissions criteria</a:t>
            </a:r>
            <a:r>
              <a:rPr lang="en-US" sz="1800" dirty="0"/>
              <a:t> </a:t>
            </a:r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Use of a single treatment product</a:t>
            </a:r>
            <a:endParaRPr lang="en-US" sz="1800" dirty="0"/>
          </a:p>
          <a:p>
            <a:pPr marL="263525" indent="-180975" defTabSz="442913">
              <a:buClr>
                <a:srgbClr val="C00000"/>
              </a:buClr>
              <a:buFont typeface="+mj-lt"/>
              <a:buAutoNum type="arabicParenR"/>
            </a:pPr>
            <a:r>
              <a:rPr lang="en-US" sz="1800" b="1" dirty="0"/>
              <a:t>Optimized Dosage</a:t>
            </a:r>
            <a:endParaRPr lang="en-GB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173E3-6658-40BE-82D8-BB48DDC08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44"/>
          <a:stretch/>
        </p:blipFill>
        <p:spPr>
          <a:xfrm>
            <a:off x="177151" y="1316594"/>
            <a:ext cx="4502924" cy="3442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6840E-986D-4C8D-9767-28A625270D53}"/>
              </a:ext>
            </a:extLst>
          </p:cNvPr>
          <p:cNvSpPr txBox="1"/>
          <p:nvPr/>
        </p:nvSpPr>
        <p:spPr>
          <a:xfrm>
            <a:off x="0" y="4764341"/>
            <a:ext cx="792775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simplifications 4 to 7 are often used conjointly as the combined nutrition protocol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016"/>
            <a:ext cx="7886700" cy="994172"/>
          </a:xfrm>
        </p:spPr>
        <p:txBody>
          <a:bodyPr/>
          <a:lstStyle/>
          <a:p>
            <a:r>
              <a:rPr lang="en-US" dirty="0"/>
              <a:t>Simplified Approaches – </a:t>
            </a:r>
            <a:r>
              <a:rPr lang="en-US" dirty="0">
                <a:solidFill>
                  <a:schemeClr val="tx1"/>
                </a:solidFill>
              </a:rPr>
              <a:t>West Africa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D431F14B-7DB1-4F09-B891-9B55ABFF267A}"/>
              </a:ext>
            </a:extLst>
          </p:cNvPr>
          <p:cNvSpPr txBox="1">
            <a:spLocks/>
          </p:cNvSpPr>
          <p:nvPr/>
        </p:nvSpPr>
        <p:spPr>
          <a:xfrm>
            <a:off x="486707" y="4453509"/>
            <a:ext cx="6527703" cy="1991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i="1" dirty="0"/>
              <a:t>Source: </a:t>
            </a:r>
            <a:r>
              <a:rPr lang="en-US" sz="900" dirty="0"/>
              <a:t>SIMPLIFIED APPROACHES: Where are we now? West and Central Africa Regional Office, UNICEF Jan 2020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A48880-5E65-4F2C-BA43-5AB3CF93F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41" y="1173018"/>
            <a:ext cx="8108597" cy="31865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8563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88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/>
              <a:t>Simplified Approaches</a:t>
            </a:r>
            <a:r>
              <a:rPr lang="en-US" dirty="0">
                <a:solidFill>
                  <a:schemeClr val="tx1"/>
                </a:solidFill>
              </a:rPr>
              <a:t> - World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46235-93B1-4019-B7B6-B3C97B14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305" y="517296"/>
            <a:ext cx="2862695" cy="3814559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Senegal</a:t>
            </a:r>
          </a:p>
          <a:p>
            <a:r>
              <a:rPr lang="en-GB" dirty="0">
                <a:solidFill>
                  <a:schemeClr val="accent6"/>
                </a:solidFill>
              </a:rPr>
              <a:t>Burkina Faso</a:t>
            </a:r>
          </a:p>
          <a:p>
            <a:r>
              <a:rPr lang="en-GB" dirty="0">
                <a:solidFill>
                  <a:schemeClr val="accent2"/>
                </a:solidFill>
              </a:rPr>
              <a:t>Sudan</a:t>
            </a:r>
          </a:p>
          <a:p>
            <a:r>
              <a:rPr lang="en-GB" dirty="0">
                <a:solidFill>
                  <a:schemeClr val="accent2"/>
                </a:solidFill>
              </a:rPr>
              <a:t>Nigeria</a:t>
            </a:r>
          </a:p>
          <a:p>
            <a:r>
              <a:rPr lang="en-GB" dirty="0">
                <a:solidFill>
                  <a:srgbClr val="FFC000"/>
                </a:solidFill>
              </a:rPr>
              <a:t>Afghanistan</a:t>
            </a:r>
          </a:p>
          <a:p>
            <a:r>
              <a:rPr lang="en-GB" dirty="0">
                <a:solidFill>
                  <a:srgbClr val="FFC000"/>
                </a:solidFill>
              </a:rPr>
              <a:t>Ethiopia</a:t>
            </a:r>
          </a:p>
          <a:p>
            <a:r>
              <a:rPr lang="en-GB" dirty="0">
                <a:solidFill>
                  <a:srgbClr val="FFC000"/>
                </a:solidFill>
              </a:rPr>
              <a:t>Somalia</a:t>
            </a:r>
          </a:p>
          <a:p>
            <a:r>
              <a:rPr lang="en-GB" dirty="0">
                <a:solidFill>
                  <a:srgbClr val="FFC000"/>
                </a:solidFill>
              </a:rPr>
              <a:t>South Sudan</a:t>
            </a:r>
          </a:p>
          <a:p>
            <a:r>
              <a:rPr lang="en-GB" dirty="0"/>
              <a:t>Other countries in WCA case by case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BF78506C-86D4-4250-8924-FE48154E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0" y="1590891"/>
            <a:ext cx="5214626" cy="27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965E7CF-416B-4747-9754-B90E640A63A1}"/>
              </a:ext>
            </a:extLst>
          </p:cNvPr>
          <p:cNvSpPr txBox="1">
            <a:spLocks/>
          </p:cNvSpPr>
          <p:nvPr/>
        </p:nvSpPr>
        <p:spPr>
          <a:xfrm>
            <a:off x="173410" y="4433602"/>
            <a:ext cx="3860800" cy="1991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i="1" dirty="0"/>
              <a:t>Source: </a:t>
            </a:r>
            <a:r>
              <a:rPr lang="en-US" sz="900" dirty="0"/>
              <a:t>West and Central Africa Regional Office, UNICEF July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839A5-6548-4774-93C3-3EC2B84C9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75" y="4433602"/>
            <a:ext cx="2148413" cy="58851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98672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78"/>
            <a:r>
              <a:rPr lang="en-US" dirty="0"/>
              <a:t>Simplified Approaches - </a:t>
            </a:r>
            <a:r>
              <a:rPr lang="en-US" dirty="0">
                <a:solidFill>
                  <a:schemeClr val="tx1"/>
                </a:solidFill>
              </a:rPr>
              <a:t>OCBA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0C778-E50F-42CF-A608-44798259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6" y="1605825"/>
            <a:ext cx="8827907" cy="28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541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78"/>
            <a:r>
              <a:rPr lang="en-US" dirty="0"/>
              <a:t>Simplified Approaches - </a:t>
            </a:r>
            <a:r>
              <a:rPr lang="en-US" dirty="0">
                <a:solidFill>
                  <a:schemeClr val="tx1"/>
                </a:solidFill>
              </a:rPr>
              <a:t>Documents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7DA53-D539-4A68-928E-7AC4EF58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7" y="1534050"/>
            <a:ext cx="1766873" cy="2509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0758A-4511-46D2-AE15-987CFED25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00" y="1477370"/>
            <a:ext cx="1668066" cy="2135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69098-B1EE-4A61-A96D-33E1C1C71556}"/>
              </a:ext>
            </a:extLst>
          </p:cNvPr>
          <p:cNvSpPr txBox="1"/>
          <p:nvPr/>
        </p:nvSpPr>
        <p:spPr>
          <a:xfrm>
            <a:off x="2949" y="1200371"/>
            <a:ext cx="243846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/>
              <a:t>MSF Intersectional 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3164D-3252-4B29-A0D4-C71BBC5D0C7F}"/>
              </a:ext>
            </a:extLst>
          </p:cNvPr>
          <p:cNvSpPr txBox="1"/>
          <p:nvPr/>
        </p:nvSpPr>
        <p:spPr>
          <a:xfrm>
            <a:off x="5708467" y="1129357"/>
            <a:ext cx="309859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/>
              <a:t>UNICEF Decision Making Guidance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D2E46-B19F-4718-8AFD-BC2384FD2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467" y="3365197"/>
            <a:ext cx="2216132" cy="1249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5EFDD1-DB20-485D-BE28-0235BD29A719}"/>
              </a:ext>
            </a:extLst>
          </p:cNvPr>
          <p:cNvSpPr txBox="1"/>
          <p:nvPr/>
        </p:nvSpPr>
        <p:spPr>
          <a:xfrm>
            <a:off x="5827234" y="3088198"/>
            <a:ext cx="3316766" cy="248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13" b="1" dirty="0"/>
              <a:t>UNICEF Decision Making 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C1903-1E2F-47CA-8856-6B367A554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058" y="2341240"/>
            <a:ext cx="2655849" cy="1493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5698D2-4CF5-438B-BFF2-C635EE458F10}"/>
              </a:ext>
            </a:extLst>
          </p:cNvPr>
          <p:cNvSpPr txBox="1"/>
          <p:nvPr/>
        </p:nvSpPr>
        <p:spPr>
          <a:xfrm>
            <a:off x="2545042" y="1869061"/>
            <a:ext cx="292988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/>
              <a:t>MSF-OCBA Family MUAC Material</a:t>
            </a:r>
          </a:p>
        </p:txBody>
      </p:sp>
    </p:spTree>
    <p:extLst>
      <p:ext uri="{BB962C8B-B14F-4D97-AF65-F5344CB8AC3E}">
        <p14:creationId xmlns:p14="http://schemas.microsoft.com/office/powerpoint/2010/main" val="143796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80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78"/>
            <a:r>
              <a:rPr lang="en-US" dirty="0"/>
              <a:t>Simplified Approaches – </a:t>
            </a:r>
            <a:r>
              <a:rPr lang="en-US" dirty="0">
                <a:solidFill>
                  <a:schemeClr val="tx1"/>
                </a:solidFill>
              </a:rPr>
              <a:t>HMIS 1/2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095C1-A34E-4C24-9F38-C3DA61410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935"/>
            <a:ext cx="9144000" cy="3181768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4D6A5FE4-E1BC-4B70-8CFC-94A82B670385}"/>
              </a:ext>
            </a:extLst>
          </p:cNvPr>
          <p:cNvSpPr/>
          <p:nvPr/>
        </p:nvSpPr>
        <p:spPr>
          <a:xfrm rot="19921971">
            <a:off x="2196548" y="974035"/>
            <a:ext cx="1272209" cy="6858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b="1" dirty="0" err="1">
                <a:solidFill>
                  <a:schemeClr val="tx1"/>
                </a:solidFill>
              </a:rPr>
              <a:t>Name_SP</a:t>
            </a:r>
            <a:endParaRPr lang="en-GB" sz="1013" b="1" dirty="0">
              <a:solidFill>
                <a:schemeClr val="tx1"/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451B0E9-D374-4C7C-A848-74759188571A}"/>
              </a:ext>
            </a:extLst>
          </p:cNvPr>
          <p:cNvSpPr/>
          <p:nvPr/>
        </p:nvSpPr>
        <p:spPr>
          <a:xfrm>
            <a:off x="2941983" y="3148583"/>
            <a:ext cx="2872409" cy="846947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tx1"/>
                </a:solidFill>
              </a:rPr>
              <a:t>Distinguish MAM from SAM </a:t>
            </a:r>
            <a:endParaRPr lang="en-GB" sz="1013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78"/>
            <a:r>
              <a:rPr lang="en-US" dirty="0"/>
              <a:t>Simplified Approaches – </a:t>
            </a:r>
            <a:r>
              <a:rPr lang="en-US" dirty="0">
                <a:solidFill>
                  <a:schemeClr val="tx1"/>
                </a:solidFill>
              </a:rPr>
              <a:t>HMIS 2/2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667D5-7FD0-4162-922B-5A626BA2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8" y="1347442"/>
            <a:ext cx="9144000" cy="429314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083B817-168E-409F-8196-538721308546}"/>
              </a:ext>
            </a:extLst>
          </p:cNvPr>
          <p:cNvSpPr/>
          <p:nvPr/>
        </p:nvSpPr>
        <p:spPr>
          <a:xfrm rot="19593276">
            <a:off x="1023278" y="1218330"/>
            <a:ext cx="1730962" cy="744745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b="1" dirty="0">
                <a:solidFill>
                  <a:schemeClr val="tx1"/>
                </a:solidFill>
              </a:rPr>
              <a:t>Entry Sheet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D384BF5-5EC2-434C-B295-7840C6631713}"/>
              </a:ext>
            </a:extLst>
          </p:cNvPr>
          <p:cNvSpPr/>
          <p:nvPr/>
        </p:nvSpPr>
        <p:spPr>
          <a:xfrm>
            <a:off x="2405270" y="3409394"/>
            <a:ext cx="2753139" cy="636105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b="1" dirty="0">
                <a:solidFill>
                  <a:schemeClr val="tx1"/>
                </a:solidFill>
              </a:rPr>
              <a:t>Distinguish MAM from SAM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0EE4BB0-B85E-4329-95DB-F8BFAE461C93}"/>
              </a:ext>
            </a:extLst>
          </p:cNvPr>
          <p:cNvSpPr/>
          <p:nvPr/>
        </p:nvSpPr>
        <p:spPr>
          <a:xfrm>
            <a:off x="2405270" y="4147375"/>
            <a:ext cx="2753139" cy="636105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b="1" dirty="0">
                <a:solidFill>
                  <a:schemeClr val="tx1"/>
                </a:solidFill>
              </a:rPr>
              <a:t>Distinguish MUAC from WHZ</a:t>
            </a:r>
          </a:p>
        </p:txBody>
      </p:sp>
    </p:spTree>
    <p:extLst>
      <p:ext uri="{BB962C8B-B14F-4D97-AF65-F5344CB8AC3E}">
        <p14:creationId xmlns:p14="http://schemas.microsoft.com/office/powerpoint/2010/main" val="21598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Specialised Nutrition Food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2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F1D-000C-DE44-AA17-5A590F1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purpose – Acute </a:t>
            </a:r>
            <a:r>
              <a:rPr lang="en-US" dirty="0">
                <a:solidFill>
                  <a:schemeClr val="tx1"/>
                </a:solidFill>
              </a:rPr>
              <a:t>Malnutrition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6CC4E-C1EF-4A17-8DA4-EEB9B072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8848" y="2192333"/>
            <a:ext cx="3886200" cy="140125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 General Food Distribution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Targeted Food Distribution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Blanket Supplementary Feeding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62913-6EE6-4821-B150-0ABB9B4B1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3" b="2718"/>
          <a:stretch/>
        </p:blipFill>
        <p:spPr>
          <a:xfrm>
            <a:off x="318655" y="1217900"/>
            <a:ext cx="3616037" cy="373501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45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F1D-000C-DE44-AA17-5A590F17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353093"/>
            <a:ext cx="895197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Preventive purpose – Chro</a:t>
            </a:r>
            <a:r>
              <a:rPr lang="en-US" dirty="0">
                <a:solidFill>
                  <a:schemeClr val="tx1"/>
                </a:solidFill>
              </a:rPr>
              <a:t>nic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Malnutrition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Micronutrient Deficiencies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ED98C-85BB-4108-815C-5443354C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7" y="1217900"/>
            <a:ext cx="3616037" cy="373501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AEAD20E-C620-41F0-914C-4B3A7A82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09369"/>
            <a:ext cx="3886200" cy="123850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 General Food Distribution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Targeted Food Distribution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Blanket Supplementary Feeding</a:t>
            </a:r>
          </a:p>
        </p:txBody>
      </p:sp>
    </p:spTree>
    <p:extLst>
      <p:ext uri="{BB962C8B-B14F-4D97-AF65-F5344CB8AC3E}">
        <p14:creationId xmlns:p14="http://schemas.microsoft.com/office/powerpoint/2010/main" val="16745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016"/>
            <a:ext cx="7886700" cy="994172"/>
          </a:xfrm>
        </p:spPr>
        <p:txBody>
          <a:bodyPr/>
          <a:lstStyle/>
          <a:p>
            <a:pPr defTabSz="914400"/>
            <a:r>
              <a:rPr lang="en-US" dirty="0"/>
              <a:t>Defining a Strategy 1/3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8BA5E5-2B3C-4382-B0E5-0A775F32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1" y="1237810"/>
            <a:ext cx="8823822" cy="3741814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450"/>
              </a:spcBef>
              <a:buFont typeface="Calibri" panose="020F0502020204030204" pitchFamily="34" charset="0"/>
              <a:buAutoNum type="arabicPeriod"/>
            </a:pPr>
            <a:r>
              <a:rPr lang="en-GB" altLang="fr-FR" dirty="0">
                <a:latin typeface="DINPro" panose="020B0504020101020102"/>
              </a:rPr>
              <a:t>Food security and nutritional context analysis</a:t>
            </a:r>
          </a:p>
          <a:p>
            <a:pPr lvl="2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Ä"/>
            </a:pPr>
            <a:r>
              <a:rPr lang="en-GB" altLang="fr-FR" sz="2100" dirty="0">
                <a:latin typeface="DINPro" panose="020B0504020101020102"/>
              </a:rPr>
              <a:t>Nutrition Security Surveillance System based on three pillars</a:t>
            </a:r>
          </a:p>
          <a:p>
            <a:pPr lvl="3">
              <a:spcBef>
                <a:spcPts val="450"/>
              </a:spcBef>
              <a:buClr>
                <a:srgbClr val="C00000"/>
              </a:buClr>
            </a:pPr>
            <a:r>
              <a:rPr lang="en-GB" altLang="fr-FR" sz="1950" dirty="0">
                <a:latin typeface="DINPro" panose="020B0504020101020102"/>
              </a:rPr>
              <a:t>Food Security Indicators</a:t>
            </a:r>
          </a:p>
          <a:p>
            <a:pPr lvl="3">
              <a:spcBef>
                <a:spcPts val="450"/>
              </a:spcBef>
              <a:buClr>
                <a:srgbClr val="C00000"/>
              </a:buClr>
            </a:pPr>
            <a:r>
              <a:rPr lang="en-GB" altLang="fr-FR" sz="1950" dirty="0">
                <a:latin typeface="DINPro" panose="020B0504020101020102"/>
              </a:rPr>
              <a:t>Nutrition and Health Indicators</a:t>
            </a:r>
          </a:p>
          <a:p>
            <a:pPr lvl="3">
              <a:spcBef>
                <a:spcPts val="450"/>
              </a:spcBef>
              <a:buClr>
                <a:srgbClr val="C00000"/>
              </a:buClr>
            </a:pPr>
            <a:r>
              <a:rPr lang="en-GB" altLang="fr-FR" sz="1950" dirty="0">
                <a:latin typeface="DINPro" panose="020B0504020101020102"/>
              </a:rPr>
              <a:t>Context Indicators</a:t>
            </a:r>
          </a:p>
          <a:p>
            <a:pPr marL="265113" indent="-265113">
              <a:spcBef>
                <a:spcPts val="450"/>
              </a:spcBef>
              <a:buFont typeface="Calibri" panose="020F0502020204030204" pitchFamily="34" charset="0"/>
              <a:buAutoNum type="arabicPeriod"/>
            </a:pPr>
            <a:r>
              <a:rPr lang="en-GB" altLang="fr-FR" dirty="0">
                <a:latin typeface="DINPro" panose="020B0504020101020102"/>
              </a:rPr>
              <a:t>Choice of target population</a:t>
            </a:r>
          </a:p>
          <a:p>
            <a:pPr lvl="2" defTabSz="446088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Ä"/>
            </a:pPr>
            <a:r>
              <a:rPr lang="en-GB" altLang="fr-FR" sz="2100" dirty="0">
                <a:latin typeface="DINPro" panose="020B0504020101020102"/>
              </a:rPr>
              <a:t>In an emergency context, who needs food?</a:t>
            </a:r>
          </a:p>
          <a:p>
            <a:pPr lvl="3" defTabSz="446088">
              <a:spcBef>
                <a:spcPts val="450"/>
              </a:spcBef>
              <a:buClr>
                <a:srgbClr val="C00000"/>
              </a:buClr>
            </a:pPr>
            <a:r>
              <a:rPr lang="en-GB" altLang="fr-FR" sz="1950" dirty="0">
                <a:latin typeface="DINPro" panose="020B0504020101020102"/>
              </a:rPr>
              <a:t>Everyone!</a:t>
            </a:r>
          </a:p>
          <a:p>
            <a:pPr lvl="3" defTabSz="446088">
              <a:spcBef>
                <a:spcPts val="450"/>
              </a:spcBef>
              <a:buClr>
                <a:srgbClr val="C00000"/>
              </a:buClr>
            </a:pPr>
            <a:r>
              <a:rPr lang="en-GB" altLang="fr-FR" sz="1950" dirty="0">
                <a:latin typeface="DINPro" panose="020B0504020101020102"/>
              </a:rPr>
              <a:t>Vulnerable populations: U6m; U2y; PLW; elderly; chronical diseases, etc</a:t>
            </a:r>
          </a:p>
          <a:p>
            <a:pPr marL="265113" indent="-265113">
              <a:spcBef>
                <a:spcPts val="450"/>
              </a:spcBef>
              <a:buFont typeface="+mj-lt"/>
              <a:buAutoNum type="arabicPeriod" startAt="3"/>
              <a:tabLst>
                <a:tab pos="265113" algn="l"/>
              </a:tabLst>
            </a:pPr>
            <a:r>
              <a:rPr lang="en-GB" altLang="fr-FR" dirty="0">
                <a:latin typeface="DINPro" panose="020B0504020101020102"/>
              </a:rPr>
              <a:t>Type of intervention</a:t>
            </a:r>
          </a:p>
          <a:p>
            <a:pPr lvl="2">
              <a:spcBef>
                <a:spcPts val="45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tabLst>
                <a:tab pos="265113" algn="l"/>
              </a:tabLst>
            </a:pPr>
            <a:r>
              <a:rPr lang="en-GB" altLang="fr-FR" sz="1950" dirty="0">
                <a:latin typeface="DINPro" panose="020B0504020101020102"/>
              </a:rPr>
              <a:t> Prioritization</a:t>
            </a:r>
          </a:p>
          <a:p>
            <a:pPr lvl="2">
              <a:spcBef>
                <a:spcPts val="45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tabLst>
                <a:tab pos="265113" algn="l"/>
              </a:tabLst>
            </a:pPr>
            <a:r>
              <a:rPr lang="en-GB" altLang="fr-FR" sz="1950" dirty="0">
                <a:latin typeface="DINPro" panose="020B0504020101020102"/>
              </a:rPr>
              <a:t>Available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A0793-61F9-42C8-B1AA-D14550B10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22" r="14658"/>
          <a:stretch/>
        </p:blipFill>
        <p:spPr>
          <a:xfrm>
            <a:off x="6639244" y="1932313"/>
            <a:ext cx="2404915" cy="18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A86DC10-C632-4D48-98F7-67BECFDE25B3}"/>
              </a:ext>
            </a:extLst>
          </p:cNvPr>
          <p:cNvSpPr txBox="1">
            <a:spLocks/>
          </p:cNvSpPr>
          <p:nvPr/>
        </p:nvSpPr>
        <p:spPr>
          <a:xfrm>
            <a:off x="628650" y="448016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DIN Pro Condensed Black" panose="020B0504020101020102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MAM Management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579AC0-1235-4220-931D-7F21905E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6"/>
          <a:stretch/>
        </p:blipFill>
        <p:spPr>
          <a:xfrm>
            <a:off x="338138" y="1174173"/>
            <a:ext cx="3886200" cy="35213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AAEBF6B-2746-4697-8CD1-EDDB0F5C5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156397"/>
            <a:ext cx="4233862" cy="120173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 Targeted Supplementary Feeding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 Blanket Supplementary Feeding</a:t>
            </a:r>
          </a:p>
        </p:txBody>
      </p:sp>
    </p:spTree>
    <p:extLst>
      <p:ext uri="{BB962C8B-B14F-4D97-AF65-F5344CB8AC3E}">
        <p14:creationId xmlns:p14="http://schemas.microsoft.com/office/powerpoint/2010/main" val="3406158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A86DC10-C632-4D48-98F7-67BECFDE25B3}"/>
              </a:ext>
            </a:extLst>
          </p:cNvPr>
          <p:cNvSpPr txBox="1">
            <a:spLocks/>
          </p:cNvSpPr>
          <p:nvPr/>
        </p:nvSpPr>
        <p:spPr>
          <a:xfrm>
            <a:off x="628650" y="448016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DIN Pro Condensed Black" panose="020B0504020101020102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21D85-9881-4CE8-B79C-61FFE381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99"/>
            <a:ext cx="5057775" cy="3362723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772514C-0483-439C-8568-6621D81684C1}"/>
              </a:ext>
            </a:extLst>
          </p:cNvPr>
          <p:cNvSpPr txBox="1">
            <a:spLocks/>
          </p:cNvSpPr>
          <p:nvPr/>
        </p:nvSpPr>
        <p:spPr>
          <a:xfrm>
            <a:off x="5239512" y="2156397"/>
            <a:ext cx="3566350" cy="12017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DINPro" panose="020B0504020101020102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Pro" panose="020B0504020101020102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DINPro" panose="020B0504020101020102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DINPro" panose="020B0504020101020102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DINPro" panose="020B0504020101020102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 Therapeutic Feeding programme: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ITFC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dirty="0"/>
              <a:t>ATFC</a:t>
            </a:r>
          </a:p>
        </p:txBody>
      </p:sp>
    </p:spTree>
    <p:extLst>
      <p:ext uri="{BB962C8B-B14F-4D97-AF65-F5344CB8AC3E}">
        <p14:creationId xmlns:p14="http://schemas.microsoft.com/office/powerpoint/2010/main" val="187456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8E0DF942-ECE6-4117-B769-109895FE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629151"/>
            <a:ext cx="94297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9CD2F00D-86A9-4A59-A367-0BD768458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75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/>
              <a:t>Depend on the nutritional and medical situation, social and political environment, and foreseeable trends in food security issues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/>
              <a:t>Phasing out criteria should not be used as a strict set of rules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>
                <a:solidFill>
                  <a:srgbClr val="FF0000"/>
                </a:solidFill>
              </a:rPr>
              <a:t>Nutrition survey </a:t>
            </a:r>
            <a:r>
              <a:rPr lang="en-GB" altLang="en-US" sz="1600" dirty="0"/>
              <a:t>to help in the evaluation of the situation and the decision making.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>
                <a:solidFill>
                  <a:srgbClr val="FF0000"/>
                </a:solidFill>
              </a:rPr>
              <a:t>Hand ove</a:t>
            </a:r>
            <a:r>
              <a:rPr lang="en-GB" altLang="en-US" sz="1600" dirty="0"/>
              <a:t>r to the ministry of health or other NGOs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/>
              <a:t>The number of patients in a therapeutic feeding programme falls to a number which is manageable by the basic health care programmes and paediatric wards.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/>
              <a:t>Ensure that no influx of people is expected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1600" dirty="0"/>
              <a:t>Ensure that no emergency outbreak is expected </a:t>
            </a:r>
            <a:endParaRPr lang="es-ES" alt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6F1EA-C4F9-45EF-9242-2A35DA75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 Pro Condensed Black" panose="020B0504020101020102"/>
              </a:rPr>
              <a:t>Phasing Out Nutritional Int</a:t>
            </a:r>
            <a:r>
              <a:rPr lang="en-US" dirty="0">
                <a:solidFill>
                  <a:schemeClr val="tx1"/>
                </a:solidFill>
                <a:latin typeface="DIN Pro Condensed Black" panose="020B0504020101020102"/>
              </a:rPr>
              <a:t>erventions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74A503F1-2309-471A-B2A9-DF4D684C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4624388"/>
            <a:ext cx="94297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9A68DAE6-4279-4D59-A851-1151C1D2E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244" y="48220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n-US" sz="135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A0C3-148C-4767-8DF6-825D04C2B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Each situation requires its </a:t>
            </a:r>
            <a:r>
              <a:rPr lang="en-GB" b="1" dirty="0">
                <a:solidFill>
                  <a:srgbClr val="C00000"/>
                </a:solidFill>
              </a:rPr>
              <a:t>own coherent strategy </a:t>
            </a:r>
            <a:r>
              <a:rPr lang="en-GB" dirty="0"/>
              <a:t>for this reason interventions should be constantly adapted.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GB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C00000"/>
                </a:solidFill>
              </a:rPr>
              <a:t>Nutrition is a cross-cutting issue : </a:t>
            </a:r>
            <a:r>
              <a:rPr lang="en-US" dirty="0"/>
              <a:t>any MSF intervention must ask if the nutritional requirements of the patients/beneficiaries are covered. Otherwise, what can we do to improve it?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C00000"/>
                </a:solidFill>
              </a:rPr>
              <a:t>Programs and strategies are constantly in evolution </a:t>
            </a:r>
            <a:r>
              <a:rPr lang="en-GB" dirty="0"/>
              <a:t>for this reason, ask for advice to the referents is a good practice 😉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8D77A-3FD5-4325-B219-B1877D09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77B5A-97E3-46F7-871D-95691ECE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B160010.JPG">
            <a:extLst>
              <a:ext uri="{FF2B5EF4-FFF2-40B4-BE49-F238E27FC236}">
                <a16:creationId xmlns:a16="http://schemas.microsoft.com/office/drawing/2014/main" id="{37BE4948-58CE-430F-AB65-56B194C9E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17563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8EDD07F-E9C2-4558-BB43-B8D9B0F943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154238"/>
            <a:ext cx="2490787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4">
            <a:extLst>
              <a:ext uri="{FF2B5EF4-FFF2-40B4-BE49-F238E27FC236}">
                <a16:creationId xmlns:a16="http://schemas.microsoft.com/office/drawing/2014/main" id="{6CE588B6-F473-4C97-998B-7D0539276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0"/>
            <a:ext cx="3028950" cy="2074069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/>
              <a:t>Food security situation</a:t>
            </a:r>
          </a:p>
          <a:p>
            <a:pPr marL="0" indent="0" algn="ctr">
              <a:buNone/>
            </a:pPr>
            <a:r>
              <a:rPr lang="en-GB" altLang="en-US" dirty="0"/>
              <a:t>Nutritional situation</a:t>
            </a:r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Target Population(s)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US" altLang="en-US" dirty="0"/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401DCAD1-A143-48FA-9292-AE0821F9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3028950" cy="2127647"/>
          </a:xfrm>
        </p:spPr>
        <p:txBody>
          <a:bodyPr/>
          <a:lstStyle/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Available resources</a:t>
            </a:r>
            <a:endParaRPr lang="en-US" alt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F2C22BD-9B1C-4216-86E4-98398D74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2247901"/>
            <a:ext cx="215504" cy="432197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1013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8852" name="Content Placeholder 4">
            <a:extLst>
              <a:ext uri="{FF2B5EF4-FFF2-40B4-BE49-F238E27FC236}">
                <a16:creationId xmlns:a16="http://schemas.microsoft.com/office/drawing/2014/main" id="{B4424607-05A4-491D-A161-DB7864102808}"/>
              </a:ext>
            </a:extLst>
          </p:cNvPr>
          <p:cNvSpPr txBox="1">
            <a:spLocks/>
          </p:cNvSpPr>
          <p:nvPr/>
        </p:nvSpPr>
        <p:spPr bwMode="auto">
          <a:xfrm>
            <a:off x="1594248" y="3975497"/>
            <a:ext cx="60555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100"/>
              <a:t>TYPE(S) OF INTERVENTION(S)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2100"/>
          </a:p>
          <a:p>
            <a:pPr>
              <a:buFont typeface="Arial" panose="020B0604020202020204" pitchFamily="34" charset="0"/>
              <a:buNone/>
            </a:pPr>
            <a:endParaRPr lang="en-GB" altLang="en-US" sz="2100"/>
          </a:p>
          <a:p>
            <a:pPr>
              <a:buFont typeface="Arial" panose="020B0604020202020204" pitchFamily="34" charset="0"/>
              <a:buNone/>
            </a:pPr>
            <a:endParaRPr lang="en-GB" altLang="en-US" sz="2100"/>
          </a:p>
          <a:p>
            <a:pPr algn="ctr">
              <a:buFont typeface="Arial" panose="020B0604020202020204" pitchFamily="34" charset="0"/>
              <a:buNone/>
            </a:pPr>
            <a:endParaRPr lang="en-US" altLang="en-US" sz="210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7562FB4-65B4-49CF-BCE1-A61F0FADFA64}"/>
              </a:ext>
            </a:extLst>
          </p:cNvPr>
          <p:cNvSpPr/>
          <p:nvPr/>
        </p:nvSpPr>
        <p:spPr>
          <a:xfrm>
            <a:off x="5757825" y="3273828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D149244-A0F3-4F53-93E2-8A67D811A2CC}"/>
              </a:ext>
            </a:extLst>
          </p:cNvPr>
          <p:cNvSpPr/>
          <p:nvPr/>
        </p:nvSpPr>
        <p:spPr>
          <a:xfrm>
            <a:off x="3059832" y="3273828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13" dirty="0"/>
          </a:p>
        </p:txBody>
      </p:sp>
      <p:sp>
        <p:nvSpPr>
          <p:cNvPr id="78855" name="Title 1">
            <a:extLst>
              <a:ext uri="{FF2B5EF4-FFF2-40B4-BE49-F238E27FC236}">
                <a16:creationId xmlns:a16="http://schemas.microsoft.com/office/drawing/2014/main" id="{7258EFE0-7586-43A0-9FA3-CE00FDB2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</a:tabLst>
            </a:pPr>
            <a:r>
              <a:rPr lang="en-GB" altLang="fr-FR" sz="3000" dirty="0">
                <a:latin typeface="Arial" panose="020B0604020202020204" pitchFamily="34" charset="0"/>
              </a:rPr>
              <a:t>Defining a Strategy 2/3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itle 1">
            <a:extLst>
              <a:ext uri="{FF2B5EF4-FFF2-40B4-BE49-F238E27FC236}">
                <a16:creationId xmlns:a16="http://schemas.microsoft.com/office/drawing/2014/main" id="{7258EFE0-7586-43A0-9FA3-CE00FDB2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</a:tabLst>
            </a:pPr>
            <a:r>
              <a:rPr lang="en-GB" altLang="fr-FR" sz="3000" dirty="0">
                <a:latin typeface="Arial" panose="020B0604020202020204" pitchFamily="34" charset="0"/>
              </a:rPr>
              <a:t>Defining a Strategy 3/3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6F332B4-5A1A-4E0D-9CC0-FB6CA5A078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F227169-90F6-4F46-8229-58A8BC0B0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046" y="212633"/>
            <a:ext cx="3834245" cy="4806175"/>
          </a:xfrm>
        </p:spPr>
        <p:txBody>
          <a:bodyPr/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!"/>
            </a:pPr>
            <a:r>
              <a:rPr lang="en-US" b="1" dirty="0">
                <a:solidFill>
                  <a:srgbClr val="C00000"/>
                </a:solidFill>
              </a:rPr>
              <a:t>note that down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/>
              <a:t>           </a:t>
            </a:r>
            <a:r>
              <a:rPr lang="en-US" b="1" dirty="0">
                <a:solidFill>
                  <a:srgbClr val="00B0F0"/>
                </a:solidFill>
              </a:rPr>
              <a:t>WFP</a:t>
            </a:r>
            <a:r>
              <a:rPr lang="en-US" dirty="0"/>
              <a:t> is a key partner for: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GFD: general food distribution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TFD: target food distribution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BSFP: blanket feeding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SFP: supplementary for MAM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000" dirty="0"/>
              <a:t>           </a:t>
            </a:r>
            <a:r>
              <a:rPr lang="en-US" b="1" dirty="0">
                <a:solidFill>
                  <a:srgbClr val="00B0F0"/>
                </a:solidFill>
              </a:rPr>
              <a:t>UNICEF</a:t>
            </a:r>
            <a:r>
              <a:rPr lang="en-US" sz="2000" dirty="0"/>
              <a:t> is a key partner for: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IYCF-E: infant feeding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TFP: therapeutic for SAM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1900" b="1" dirty="0">
                <a:solidFill>
                  <a:srgbClr val="00B050"/>
                </a:solidFill>
              </a:rPr>
              <a:t>Other Key Nutrition Partners: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Ministry of Health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Local NGOs</a:t>
            </a:r>
          </a:p>
          <a:p>
            <a:pPr>
              <a:buClr>
                <a:srgbClr val="C00000"/>
              </a:buClr>
            </a:pPr>
            <a:r>
              <a:rPr lang="en-US" sz="1900" dirty="0"/>
              <a:t>International NGOs</a:t>
            </a:r>
          </a:p>
          <a:p>
            <a:pPr>
              <a:buClr>
                <a:srgbClr val="C00000"/>
              </a:buClr>
            </a:pPr>
            <a:endParaRPr lang="en-US" sz="1900" dirty="0"/>
          </a:p>
          <a:p>
            <a:pPr>
              <a:buClr>
                <a:srgbClr val="C00000"/>
              </a:buClr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8D2D8-1D83-4537-969A-8190E316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6" y="1209641"/>
            <a:ext cx="4572396" cy="3429297"/>
          </a:xfrm>
          <a:prstGeom prst="rect">
            <a:avLst/>
          </a:prstGeom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564852CD-253E-4894-8E8D-97C85156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7849"/>
          <a:stretch>
            <a:fillRect/>
          </a:stretch>
        </p:blipFill>
        <p:spPr bwMode="auto">
          <a:xfrm>
            <a:off x="5425750" y="458251"/>
            <a:ext cx="434853" cy="5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CAD436D-6B6F-4671-9F46-02DF403E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95" y="2467775"/>
            <a:ext cx="348564" cy="43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8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C80-7E50-D64F-AF10-A0956064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DA31-E9E7-634F-B741-1B31F7F5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77C178-07FD-4323-9B43-473AFF20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Food Distribution</a:t>
            </a:r>
            <a:r>
              <a:rPr lang="en-US" dirty="0">
                <a:solidFill>
                  <a:schemeClr val="tx1"/>
                </a:solidFill>
              </a:rPr>
              <a:t> (GFD)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5643-9128-4A48-890F-025B2239B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588" y="1224898"/>
            <a:ext cx="4127313" cy="35664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3600" b="1" dirty="0">
                <a:solidFill>
                  <a:srgbClr val="C00000"/>
                </a:solidFill>
                <a:cs typeface="ＭＳ Ｐゴシック" charset="0"/>
              </a:rPr>
              <a:t>For who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u="sng" dirty="0"/>
              <a:t>All members </a:t>
            </a:r>
            <a:r>
              <a:rPr lang="en-US" altLang="fr-FR" sz="2900" dirty="0"/>
              <a:t>of the general population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3600" b="1" dirty="0">
                <a:solidFill>
                  <a:srgbClr val="C00000"/>
                </a:solidFill>
              </a:rPr>
              <a:t>Objectives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dirty="0"/>
              <a:t>To cover basic food needs of the whole population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dirty="0"/>
              <a:t>To maintain + restore regular livelihood </a:t>
            </a:r>
          </a:p>
          <a:p>
            <a:pPr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altLang="fr-FR" sz="29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fr-FR" sz="2900" dirty="0"/>
              <a:t>  prevent malnutrition and death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 3" panose="05040102010807070707" pitchFamily="18" charset="2"/>
              <a:buChar char="]"/>
              <a:defRPr/>
            </a:pPr>
            <a:r>
              <a:rPr lang="en-US" altLang="fr-FR" sz="3600" b="1" dirty="0">
                <a:solidFill>
                  <a:srgbClr val="C00000"/>
                </a:solidFill>
              </a:rPr>
              <a:t>How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u="sng" dirty="0"/>
              <a:t>Full food ration </a:t>
            </a:r>
            <a:r>
              <a:rPr lang="en-US" altLang="fr-FR" sz="2900" dirty="0"/>
              <a:t>(Adequate quantity and quality)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dirty="0"/>
              <a:t>Distribution equitable with local, governmental collaboration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fr-FR" sz="2900" dirty="0"/>
              <a:t>Ration culturally accepted</a:t>
            </a:r>
          </a:p>
          <a:p>
            <a:endParaRPr lang="en-GB" dirty="0"/>
          </a:p>
        </p:txBody>
      </p:sp>
      <p:pic>
        <p:nvPicPr>
          <p:cNvPr id="7" name="Picture 26" descr="D:\16 - NUTRITION\16.1 - Photos nutrition\03 Blanket\Distrib\File sac2.JPG">
            <a:extLst>
              <a:ext uri="{FF2B5EF4-FFF2-40B4-BE49-F238E27FC236}">
                <a16:creationId xmlns:a16="http://schemas.microsoft.com/office/drawing/2014/main" id="{BFD3BD97-A812-4860-B966-F7C448E1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2" y="1146202"/>
            <a:ext cx="3326833" cy="230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72EEA8-1E58-4B1D-9BAA-83127C126F75}"/>
              </a:ext>
            </a:extLst>
          </p:cNvPr>
          <p:cNvSpPr/>
          <p:nvPr/>
        </p:nvSpPr>
        <p:spPr>
          <a:xfrm>
            <a:off x="4755963" y="3954320"/>
            <a:ext cx="4127313" cy="99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90AED-BC47-4FF2-ABC9-4A14349A6656}"/>
              </a:ext>
            </a:extLst>
          </p:cNvPr>
          <p:cNvSpPr txBox="1"/>
          <p:nvPr/>
        </p:nvSpPr>
        <p:spPr>
          <a:xfrm>
            <a:off x="4660900" y="3458422"/>
            <a:ext cx="4019176" cy="164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GB" altLang="en-US" sz="2000" b="1" dirty="0">
                <a:solidFill>
                  <a:srgbClr val="C00000"/>
                </a:solidFill>
                <a:latin typeface="DIN Pro Condensed Black" panose="020B0504020101020102"/>
              </a:rPr>
              <a:t>When to initiate?</a:t>
            </a:r>
          </a:p>
          <a:p>
            <a:pPr marL="514350" lvl="1" indent="-1714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1600" dirty="0">
                <a:latin typeface="DINPro" panose="020B0504020101020102" pitchFamily="34" charset="0"/>
              </a:rPr>
              <a:t>Severe decline in food availability or accessibility. </a:t>
            </a:r>
          </a:p>
          <a:p>
            <a:pPr marL="514350" lvl="1" indent="-1714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1600" dirty="0">
                <a:latin typeface="DINPro" panose="020B0504020101020102" pitchFamily="34" charset="0"/>
              </a:rPr>
              <a:t>Before a nutritional situation deteriorates</a:t>
            </a:r>
            <a:r>
              <a:rPr lang="en-GB" altLang="en-US" sz="1600" dirty="0">
                <a:latin typeface="DINPro" panose="020B0504020101020102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0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1027">
            <a:extLst>
              <a:ext uri="{FF2B5EF4-FFF2-40B4-BE49-F238E27FC236}">
                <a16:creationId xmlns:a16="http://schemas.microsoft.com/office/drawing/2014/main" id="{43604E9D-2E36-48F3-A6D0-EE10ED36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88" y="1097340"/>
            <a:ext cx="634607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fr-FR" sz="2000" u="sng" dirty="0">
                <a:solidFill>
                  <a:srgbClr val="C00000"/>
                </a:solidFill>
                <a:latin typeface="DIN Pro Condensed Black" panose="020B0504020101020102"/>
              </a:rPr>
              <a:t>Political challenges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A tool for manipulation or for controlling people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Food aid should be efficient, impartial, equitable, transparent, and accountable</a:t>
            </a:r>
            <a:endParaRPr lang="en-GB" altLang="fr-FR" sz="1600" dirty="0">
              <a:latin typeface="DIN Pro Condensed Black" panose="020B0504020101020102"/>
            </a:endParaRPr>
          </a:p>
          <a:p>
            <a:r>
              <a:rPr lang="en-GB" altLang="fr-FR" sz="2000" u="sng" dirty="0">
                <a:solidFill>
                  <a:srgbClr val="C00000"/>
                </a:solidFill>
                <a:latin typeface="DIN Pro Condensed Black" panose="020B0504020101020102"/>
              </a:rPr>
              <a:t>Financial challenges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Food aid is extremely expensive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An in-depth analysis of the situation permits to develop a range of arguments to donors</a:t>
            </a:r>
          </a:p>
          <a:p>
            <a:r>
              <a:rPr lang="en-GB" altLang="fr-FR" sz="2000" u="sng" dirty="0">
                <a:solidFill>
                  <a:srgbClr val="C00000"/>
                </a:solidFill>
                <a:latin typeface="DIN Pro Condensed Black" panose="020B0504020101020102"/>
              </a:rPr>
              <a:t>Logistical challenges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Food aid is a high priority in emergency settings to save life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Food should arrive (</a:t>
            </a:r>
            <a:r>
              <a:rPr lang="en-US" altLang="fr-FR" sz="1600" dirty="0" err="1">
                <a:latin typeface="DIN Pro Condensed Black" panose="020B0504020101020102"/>
                <a:cs typeface="Times New Roman" panose="02020603050405020304" pitchFamily="18" charset="0"/>
              </a:rPr>
              <a:t>procurement&amp;transportation</a:t>
            </a:r>
            <a:r>
              <a:rPr lang="en-US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) </a:t>
            </a: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and be distributed quickly</a:t>
            </a:r>
          </a:p>
          <a:p>
            <a:r>
              <a:rPr lang="en-GB" altLang="fr-FR" sz="2000" u="sng" dirty="0">
                <a:solidFill>
                  <a:srgbClr val="C00000"/>
                </a:solidFill>
                <a:latin typeface="DIN Pro Condensed Black" panose="020B0504020101020102"/>
              </a:rPr>
              <a:t>Human challenges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To be able to set up the operations (means)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fr-FR" sz="1600" dirty="0">
                <a:latin typeface="DIN Pro Condensed Black" panose="020B0504020101020102"/>
                <a:cs typeface="Times New Roman" panose="02020603050405020304" pitchFamily="18" charset="0"/>
              </a:rPr>
              <a:t>To communicate with government, leaders, partners, donors, families…</a:t>
            </a:r>
          </a:p>
        </p:txBody>
      </p:sp>
      <p:sp>
        <p:nvSpPr>
          <p:cNvPr id="648197" name="Oval 1029">
            <a:extLst>
              <a:ext uri="{FF2B5EF4-FFF2-40B4-BE49-F238E27FC236}">
                <a16:creationId xmlns:a16="http://schemas.microsoft.com/office/drawing/2014/main" id="{0402249C-3A4B-4E40-A626-0C7FF9EA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865" y="610327"/>
            <a:ext cx="1637370" cy="16201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altLang="fr-FR" sz="1800" dirty="0">
                <a:cs typeface="Times New Roman" panose="02020603050405020304" pitchFamily="18" charset="0"/>
              </a:rPr>
              <a:t>MSF is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altLang="fr-FR" sz="1800" dirty="0">
                <a:cs typeface="Times New Roman" panose="02020603050405020304" pitchFamily="18" charset="0"/>
              </a:rPr>
              <a:t>rarely involved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altLang="fr-FR" sz="1800" dirty="0">
                <a:cs typeface="Times New Roman" panose="02020603050405020304" pitchFamily="18" charset="0"/>
              </a:rPr>
              <a:t>in food aid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altLang="fr-FR" sz="1800" dirty="0">
                <a:cs typeface="Times New Roman" panose="02020603050405020304" pitchFamily="18" charset="0"/>
              </a:rPr>
              <a:t>operation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1396-5115-4A9A-818A-64C4F624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Food Distribution</a:t>
            </a:r>
            <a:r>
              <a:rPr lang="en-GB" dirty="0">
                <a:solidFill>
                  <a:schemeClr val="tx1"/>
                </a:solidFill>
              </a:rPr>
              <a:t> (GFD)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2/3</a:t>
            </a:r>
            <a:endParaRPr lang="en-GB" dirty="0"/>
          </a:p>
        </p:txBody>
      </p:sp>
      <p:pic>
        <p:nvPicPr>
          <p:cNvPr id="13" name="Picture 2" descr="_DSC2092">
            <a:extLst>
              <a:ext uri="{FF2B5EF4-FFF2-40B4-BE49-F238E27FC236}">
                <a16:creationId xmlns:a16="http://schemas.microsoft.com/office/drawing/2014/main" id="{06DFD6CF-2BD5-40C6-845C-C64704635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00" y="2414589"/>
            <a:ext cx="2802700" cy="18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1396-5115-4A9A-818A-64C4F624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Food Distribution </a:t>
            </a:r>
            <a:r>
              <a:rPr lang="en-GB" dirty="0">
                <a:solidFill>
                  <a:schemeClr val="tx1"/>
                </a:solidFill>
              </a:rPr>
              <a:t>(GFD)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3/3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F232-BCB0-4826-AECF-28FD28D917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!"/>
            </a:pPr>
            <a:r>
              <a:rPr lang="en-US" b="1" dirty="0">
                <a:solidFill>
                  <a:srgbClr val="C00000"/>
                </a:solidFill>
              </a:rPr>
              <a:t>note that</a:t>
            </a:r>
            <a:endParaRPr lang="en-US" altLang="fr-FR" dirty="0"/>
          </a:p>
          <a:p>
            <a:pPr marL="0" indent="0">
              <a:buNone/>
            </a:pPr>
            <a:r>
              <a:rPr lang="en-US" altLang="fr-FR" sz="2000" dirty="0"/>
              <a:t>MSF involvement in GFD is </a:t>
            </a:r>
            <a:r>
              <a:rPr lang="en-GB" sz="2000" dirty="0"/>
              <a:t>rare except for support on</a:t>
            </a:r>
          </a:p>
          <a:p>
            <a:pPr marL="285750" indent="-285750">
              <a:buClr>
                <a:srgbClr val="C00000"/>
              </a:buClr>
            </a:pPr>
            <a:r>
              <a:rPr lang="en-GB" sz="1600" dirty="0">
                <a:latin typeface="DIN Pro Condensed Black" panose="020B0504020101020102"/>
                <a:cs typeface="Times New Roman" panose="02020603050405020304" pitchFamily="18" charset="0"/>
              </a:rPr>
              <a:t>Ensure proper nutrition for vulnerable groups. </a:t>
            </a:r>
            <a:r>
              <a:rPr lang="en-GB" sz="1600" dirty="0" err="1">
                <a:latin typeface="DIN Pro Condensed Black" panose="020B0504020101020102"/>
                <a:cs typeface="Times New Roman" panose="02020603050405020304" pitchFamily="18" charset="0"/>
              </a:rPr>
              <a:t>I.e</a:t>
            </a:r>
            <a:r>
              <a:rPr lang="en-GB" sz="1600" dirty="0">
                <a:latin typeface="DIN Pro Condensed Black" panose="020B0504020101020102"/>
                <a:cs typeface="Times New Roman" panose="02020603050405020304" pitchFamily="18" charset="0"/>
              </a:rPr>
              <a:t>: children under 2 years, PLW:  </a:t>
            </a:r>
            <a:r>
              <a:rPr lang="en-GB" sz="1600" dirty="0" err="1">
                <a:latin typeface="DIN Pro Condensed Black" panose="020B0504020101020102"/>
                <a:cs typeface="Times New Roman" panose="02020603050405020304" pitchFamily="18" charset="0"/>
              </a:rPr>
              <a:t>Supercereal</a:t>
            </a:r>
            <a:r>
              <a:rPr lang="en-GB" sz="1600" dirty="0">
                <a:latin typeface="DIN Pro Condensed Black" panose="020B0504020101020102"/>
                <a:cs typeface="Times New Roman" panose="02020603050405020304" pitchFamily="18" charset="0"/>
              </a:rPr>
              <a:t> + or Lipid-rich Nutrient Supplement (LNS)</a:t>
            </a:r>
          </a:p>
          <a:p>
            <a:pPr marL="285750" indent="-285750">
              <a:buClr>
                <a:srgbClr val="C00000"/>
              </a:buClr>
            </a:pPr>
            <a:r>
              <a:rPr lang="en-GB" sz="1600" dirty="0">
                <a:latin typeface="DIN Pro Condensed Black" panose="020B0504020101020102"/>
                <a:cs typeface="Times New Roman" panose="02020603050405020304" pitchFamily="18" charset="0"/>
              </a:rPr>
              <a:t>Food monitoring</a:t>
            </a:r>
          </a:p>
          <a:p>
            <a:pPr marL="285750" indent="-285750">
              <a:buClr>
                <a:srgbClr val="C00000"/>
              </a:buClr>
            </a:pPr>
            <a:r>
              <a:rPr lang="en-GB" sz="1600" dirty="0">
                <a:latin typeface="DIN Pro Condensed Black" panose="020B0504020101020102"/>
                <a:cs typeface="Times New Roman" panose="02020603050405020304" pitchFamily="18" charset="0"/>
              </a:rPr>
              <a:t>Lobbying &amp; advocacy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56B4D-E045-4F00-B967-022030BFB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464836"/>
            <a:ext cx="4301836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Other GFD approaches</a:t>
            </a:r>
            <a:endParaRPr lang="en-US" altLang="fr-FR" sz="24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Distribution of </a:t>
            </a:r>
            <a:r>
              <a:rPr lang="en-US" b="1" dirty="0"/>
              <a:t>food vouchers</a:t>
            </a:r>
            <a:r>
              <a:rPr lang="en-US" dirty="0"/>
              <a:t> or </a:t>
            </a:r>
            <a:r>
              <a:rPr lang="en-US" b="1" dirty="0"/>
              <a:t>cash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Favours</a:t>
            </a:r>
            <a:r>
              <a:rPr lang="en-US" dirty="0"/>
              <a:t> the local economy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 Families buy/consume food they actually like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 Easier for logistics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But! </a:t>
            </a:r>
          </a:p>
          <a:p>
            <a:pPr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dirty="0"/>
              <a:t>Security issues</a:t>
            </a:r>
          </a:p>
          <a:p>
            <a:pPr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dirty="0"/>
              <a:t>Money may not spent on food (our right to decide?)</a:t>
            </a:r>
          </a:p>
          <a:p>
            <a:pPr>
              <a:buClr>
                <a:srgbClr val="C00000"/>
              </a:buClr>
              <a:buFont typeface="Wingdings 3" panose="05040102010807070707" pitchFamily="18" charset="2"/>
              <a:buChar char="]"/>
            </a:pPr>
            <a:r>
              <a:rPr lang="en-US" dirty="0"/>
              <a:t>May cause food prices to increase </a:t>
            </a:r>
          </a:p>
          <a:p>
            <a:endParaRPr lang="en-GB" dirty="0"/>
          </a:p>
        </p:txBody>
      </p:sp>
      <p:pic>
        <p:nvPicPr>
          <p:cNvPr id="8" name="Picture 10" descr="http://www.africaimprovedfoods.com/sites/default/files/SuperCereal%20Plus.jpg">
            <a:extLst>
              <a:ext uri="{FF2B5EF4-FFF2-40B4-BE49-F238E27FC236}">
                <a16:creationId xmlns:a16="http://schemas.microsoft.com/office/drawing/2014/main" id="{45CAEB88-5E6D-484B-88FF-12E06DF6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6" y="3126505"/>
            <a:ext cx="503959" cy="8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35C6077F-4FF3-43BA-9B6B-73868AF5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135237"/>
            <a:ext cx="695450" cy="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eZee50™ sachet">
            <a:extLst>
              <a:ext uri="{FF2B5EF4-FFF2-40B4-BE49-F238E27FC236}">
                <a16:creationId xmlns:a16="http://schemas.microsoft.com/office/drawing/2014/main" id="{3A593A3E-6A71-45FA-AE90-A7011DA2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486">
            <a:off x="2078723" y="4329148"/>
            <a:ext cx="707992" cy="4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3 Imagen" descr="plumpy-doz-big.jpg">
            <a:extLst>
              <a:ext uri="{FF2B5EF4-FFF2-40B4-BE49-F238E27FC236}">
                <a16:creationId xmlns:a16="http://schemas.microsoft.com/office/drawing/2014/main" id="{04301AA4-BC21-43E9-A601-AB87B2DE3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8" y="4182217"/>
            <a:ext cx="679597" cy="6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0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AB2C1B1-505E-D44A-B0B8-97752931B11A}" vid="{21599D92-9A9C-4F41-9868-3C4BAE197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1690</Words>
  <Application>Microsoft Office PowerPoint</Application>
  <PresentationFormat>On-screen Show (16:9)</PresentationFormat>
  <Paragraphs>303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Century Schoolbook</vt:lpstr>
      <vt:lpstr>DIN Pro Condensed Black</vt:lpstr>
      <vt:lpstr>DINPro</vt:lpstr>
      <vt:lpstr>Times New Roman</vt:lpstr>
      <vt:lpstr>Wingdings</vt:lpstr>
      <vt:lpstr>Wingdings 3</vt:lpstr>
      <vt:lpstr>Office Theme</vt:lpstr>
      <vt:lpstr>Bitmap Image</vt:lpstr>
      <vt:lpstr>Nutrition Interventions</vt:lpstr>
      <vt:lpstr>Introduction</vt:lpstr>
      <vt:lpstr>Defining a Strategy 1/3</vt:lpstr>
      <vt:lpstr>Defining a Strategy 2/3</vt:lpstr>
      <vt:lpstr>Defining a Strategy 3/3</vt:lpstr>
      <vt:lpstr>Preventive Interventions</vt:lpstr>
      <vt:lpstr>General Food Distribution (GFD) 1/3</vt:lpstr>
      <vt:lpstr>General Food Distribution (GFD) 2/3</vt:lpstr>
      <vt:lpstr>General Food Distribution (GFD) 3/3</vt:lpstr>
      <vt:lpstr>Targeted Food Distribution (TFD)</vt:lpstr>
      <vt:lpstr>Blanket Supplementary Feeding Programme</vt:lpstr>
      <vt:lpstr>Infant and Young Child Feeding in Emergencies (IYCF-E)</vt:lpstr>
      <vt:lpstr>Nutrition for sick patients</vt:lpstr>
      <vt:lpstr>Curative Interventions</vt:lpstr>
      <vt:lpstr>Therapeutic Feeding Programme (TFP)</vt:lpstr>
      <vt:lpstr>Targeted Supplementary Feeding Programme (TSFP)</vt:lpstr>
      <vt:lpstr>Targeted Supplementary Feeding Programme</vt:lpstr>
      <vt:lpstr>Supplementary Feeding Programme</vt:lpstr>
      <vt:lpstr>Simplified Approaches</vt:lpstr>
      <vt:lpstr>Simplified Approaches</vt:lpstr>
      <vt:lpstr>Simplified Approaches – West Africa</vt:lpstr>
      <vt:lpstr>Simplified Approaches - World</vt:lpstr>
      <vt:lpstr>Simplified Approaches - OCBA</vt:lpstr>
      <vt:lpstr>Simplified Approaches - Documents</vt:lpstr>
      <vt:lpstr>Simplified Approaches – HMIS 1/2</vt:lpstr>
      <vt:lpstr>Simplified Approaches – HMIS 2/2</vt:lpstr>
      <vt:lpstr>Specialised Nutrition Food</vt:lpstr>
      <vt:lpstr>Preventive purpose – Acute Malnutrition</vt:lpstr>
      <vt:lpstr>Preventive purpose – Chronic Malnutrition      Micronutrient Deficiencies</vt:lpstr>
      <vt:lpstr>PowerPoint Presentation</vt:lpstr>
      <vt:lpstr>PowerPoint Presentation</vt:lpstr>
      <vt:lpstr>Final comments</vt:lpstr>
      <vt:lpstr>Phasing Out Nutritional Interventions</vt:lpstr>
      <vt:lpstr>Key messages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Interventions</dc:title>
  <dc:creator>Montse Escruela</dc:creator>
  <cp:lastModifiedBy>Montse Escruela</cp:lastModifiedBy>
  <cp:revision>1</cp:revision>
  <dcterms:created xsi:type="dcterms:W3CDTF">2022-09-29T06:34:55Z</dcterms:created>
  <dcterms:modified xsi:type="dcterms:W3CDTF">2022-09-29T06:37:30Z</dcterms:modified>
</cp:coreProperties>
</file>