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5"/>
  </p:sldMasterIdLst>
  <p:notesMasterIdLst>
    <p:notesMasterId r:id="rId10"/>
  </p:notesMasterIdLst>
  <p:handoutMasterIdLst>
    <p:handoutMasterId r:id="rId11"/>
  </p:handoutMasterIdLst>
  <p:sldIdLst>
    <p:sldId id="271" r:id="rId6"/>
    <p:sldId id="298" r:id="rId7"/>
    <p:sldId id="306" r:id="rId8"/>
    <p:sldId id="307" r:id="rId9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ELIA GARCIA" initials="NG" lastIdx="7" clrIdx="0"/>
  <p:cmAuthor id="1" name="Nuria Salse Ubach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inimized">
    <p:restoredLeft sz="23009" autoAdjust="0"/>
    <p:restoredTop sz="66379" autoAdjust="0"/>
  </p:normalViewPr>
  <p:slideViewPr>
    <p:cSldViewPr>
      <p:cViewPr>
        <p:scale>
          <a:sx n="63" d="100"/>
          <a:sy n="63" d="100"/>
        </p:scale>
        <p:origin x="-1368" y="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90665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7" y="1"/>
            <a:ext cx="2890665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711"/>
            <a:ext cx="2890665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7" y="9428711"/>
            <a:ext cx="2890665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766D0F-7598-4FB6-BA81-15D54F851E38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157430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665" cy="496332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76867" y="1"/>
            <a:ext cx="2890665" cy="496332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/>
            </a:lvl1pPr>
          </a:lstStyle>
          <a:p>
            <a:pPr>
              <a:defRPr/>
            </a:pPr>
            <a:fld id="{732A532D-BE86-4EF3-949D-A5E1F6C17B53}" type="datetimeFigureOut">
              <a:rPr lang="en-GB"/>
              <a:pPr>
                <a:defRPr/>
              </a:pPr>
              <a:t>14/11/2019</a:t>
            </a:fld>
            <a:endParaRPr lang="en-GB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6" tIns="45528" rIns="91056" bIns="45528" rtlCol="0" anchor="ctr"/>
          <a:lstStyle/>
          <a:p>
            <a:pPr lvl="0"/>
            <a:endParaRPr lang="en-GB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6597" y="4715951"/>
            <a:ext cx="5335894" cy="4466986"/>
          </a:xfrm>
          <a:prstGeom prst="rect">
            <a:avLst/>
          </a:prstGeom>
        </p:spPr>
        <p:txBody>
          <a:bodyPr vert="horz" lIns="91056" tIns="45528" rIns="91056" bIns="45528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GB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428711"/>
            <a:ext cx="2890665" cy="496332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76867" y="9428711"/>
            <a:ext cx="2890665" cy="496332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/>
            </a:lvl1pPr>
          </a:lstStyle>
          <a:p>
            <a:pPr>
              <a:defRPr/>
            </a:pPr>
            <a:fld id="{F4AF3DB9-2449-4BCA-88F5-E8F64861DA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953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>
              <a:defRPr/>
            </a:pPr>
            <a:fld id="{F4AF3DB9-2449-4BCA-88F5-E8F64861DAF3}" type="slidenum">
              <a:rPr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069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facilitator states the objectives of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62EDF-7A51-49EB-8685-21CC651E7E39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524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give the correct answer during activity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the answer at the end of activity 2: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use of cats in the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warehouse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forbidden. They are relatively useless and cause hygiene 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problems.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F3DB9-2449-4BCA-88F5-E8F64861DAF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500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give the correct answer during activity.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the answer at the end of activity 2: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seem correctly stored. However, we do not have all the information.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Aspects correctly seen in the picture: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Stored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separate from logistic items.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Stored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pallets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Only one product, all from the same batch (bearing the same batch number).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There are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corridors between the rows of pallets.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Clearly label the pallets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batch number and the expiry date (to be done upon receipt of product). In the picture we can read the number 42 in red.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clearly seen in the picture: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We cannot see the distance from the products to the Wall (30 cm?).</a:t>
            </a: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Products should be stored according to item category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expiry dates, outgoing frequencies, and weight/volume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Temperature is </a:t>
            </a:r>
            <a:r>
              <a:rPr lang="en-GB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 known.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ES_trad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F3DB9-2449-4BCA-88F5-E8F64861DAF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50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MSFOCBA_2015</a:t>
            </a:r>
            <a:endParaRPr lang="fr-FR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AB9DDD4-4953-4BF2-AD3F-A00F0C57A7C7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MSFOCBA_2015</a:t>
            </a:r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E6213-69F8-4EF9-A28C-74290D1A723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MSFOCBA_2015</a:t>
            </a:r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707B1-6B97-4272-B48B-0E6E9193225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MSFOCBA_2015</a:t>
            </a:r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492B0-E841-4B8C-A0A5-DD126039508A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MSFOCBA_2015</a:t>
            </a:r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E0E0-B057-4563-A51F-69C51FEE3C6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MSFOCBA_2015</a:t>
            </a:r>
            <a:endParaRPr lang="fr-F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9E5CF-8761-4860-B335-8811C97783C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MSFOCBA_2015</a:t>
            </a:r>
            <a:endParaRPr lang="fr-FR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A11E6-D89E-4472-8CFB-864B379A1483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MSFOCBA_2015</a:t>
            </a:r>
            <a:endParaRPr lang="fr-FR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7DEC0-3748-41E0-85AC-A4405AE38D0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MSFOCBA_2015</a:t>
            </a:r>
            <a:endParaRPr lang="fr-FR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32F69-7962-4F6F-A227-02ADAD727A05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MSFOCBA_2015</a:t>
            </a:r>
            <a:endParaRPr lang="fr-F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CB7EE-1C3C-4A81-861D-DAC4D9A58B1F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n-US" smtClean="0"/>
              <a:t>MSFOCBA_2015</a:t>
            </a:r>
            <a:endParaRPr lang="fr-FR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DEE1E70-3C19-40E2-BBEE-156DC9CBA77B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 altLang="en-US" smtClean="0"/>
              <a:t>MSFOCBA_2015</a:t>
            </a:r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D2F3441-146A-4413-9A6E-4331B414F8C1}" type="slidenum">
              <a:rPr lang="fr-FR" altLang="en-US"/>
              <a:pPr>
                <a:defRPr/>
              </a:pPr>
              <a:t>‹#›</a:t>
            </a:fld>
            <a:endParaRPr lang="fr-FR" altLang="en-US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6" r:id="rId9"/>
    <p:sldLayoutId id="2147483733" r:id="rId10"/>
    <p:sldLayoutId id="214748373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2636912"/>
            <a:ext cx="8138888" cy="994432"/>
          </a:xfrm>
        </p:spPr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en-GB" sz="3600" dirty="0" smtClean="0"/>
              <a:t>M10 IPC</a:t>
            </a:r>
          </a:p>
          <a:p>
            <a:pPr eaLnBrk="1" fontAlgn="auto" hangingPunct="1">
              <a:defRPr/>
            </a:pPr>
            <a:endParaRPr lang="en-GB" sz="3600" dirty="0"/>
          </a:p>
          <a:p>
            <a:r>
              <a:rPr lang="en-GB" sz="2400" dirty="0" smtClean="0"/>
              <a:t>S35 	</a:t>
            </a:r>
            <a:r>
              <a:rPr lang="en-GB" sz="2400" b="1" dirty="0" smtClean="0"/>
              <a:t>IPC FOR THERAPEUTIC MILK PREPARATION, DISTRIBUTION AND STORAGE</a:t>
            </a:r>
          </a:p>
          <a:p>
            <a:endParaRPr lang="en-GB" sz="2400" b="1" dirty="0">
              <a:solidFill>
                <a:srgbClr val="00B0F0"/>
              </a:solidFill>
            </a:endParaRPr>
          </a:p>
        </p:txBody>
      </p:sp>
      <p:pic>
        <p:nvPicPr>
          <p:cNvPr id="5" name="Picture 5" descr="C:\Users\sperez\Desktop\logo_MS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216058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371600"/>
          </a:xfrm>
        </p:spPr>
        <p:txBody>
          <a:bodyPr>
            <a:normAutofit/>
          </a:bodyPr>
          <a:lstStyle/>
          <a:p>
            <a:r>
              <a:rPr lang="es-ES_tradnl" dirty="0" smtClean="0">
                <a:ea typeface="Segoe UI" panose="020B0502040204020203" pitchFamily="34" charset="0"/>
                <a:cs typeface="Segoe UI" panose="020B0502040204020203" pitchFamily="34" charset="0"/>
              </a:rPr>
              <a:t>OBJECTIVES OF THE SESSION</a:t>
            </a:r>
            <a:endParaRPr lang="en-CA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376" cy="4373563"/>
          </a:xfrm>
        </p:spPr>
        <p:txBody>
          <a:bodyPr/>
          <a:lstStyle/>
          <a:p>
            <a:pPr lvl="0"/>
            <a:endParaRPr lang="en-GB" sz="2800" dirty="0"/>
          </a:p>
          <a:p>
            <a:pPr marL="274637" lvl="1" indent="0" algn="just">
              <a:buNone/>
            </a:pPr>
            <a:r>
              <a:rPr lang="en-GB" sz="2400" dirty="0"/>
              <a:t>At the end of this session participants will be able to: </a:t>
            </a:r>
            <a:endParaRPr lang="en-GB" sz="2400" dirty="0" smtClean="0"/>
          </a:p>
          <a:p>
            <a:pPr marL="788987" lvl="1" indent="-514350">
              <a:buFont typeface="+mj-lt"/>
              <a:buAutoNum type="arabicPeriod"/>
            </a:pPr>
            <a:endParaRPr lang="en-GB" sz="2400" dirty="0" smtClean="0"/>
          </a:p>
          <a:p>
            <a:pPr marL="788987" lvl="1" indent="-514350">
              <a:buFont typeface="+mj-lt"/>
              <a:buAutoNum type="arabicPeriod"/>
            </a:pPr>
            <a:r>
              <a:rPr lang="en-GB" sz="2400" b="0" dirty="0" smtClean="0"/>
              <a:t>Recognize </a:t>
            </a:r>
            <a:r>
              <a:rPr lang="en-GB" sz="2400" b="0" dirty="0"/>
              <a:t>the IPC  for therapeutic milk preparation, distribution </a:t>
            </a:r>
            <a:r>
              <a:rPr lang="en-GB" sz="2400" b="0" dirty="0" smtClean="0"/>
              <a:t>and</a:t>
            </a:r>
            <a:r>
              <a:rPr lang="es-ES_tradnl" sz="2400" dirty="0"/>
              <a:t> </a:t>
            </a:r>
            <a:r>
              <a:rPr lang="en-GB" sz="2400" b="0" dirty="0" smtClean="0"/>
              <a:t>storage. </a:t>
            </a:r>
            <a:endParaRPr lang="es-ES" sz="2400" b="0" dirty="0"/>
          </a:p>
        </p:txBody>
      </p:sp>
    </p:spTree>
    <p:extLst>
      <p:ext uri="{BB962C8B-B14F-4D97-AF65-F5344CB8AC3E}">
        <p14:creationId xmlns:p14="http://schemas.microsoft.com/office/powerpoint/2010/main" val="15444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674" y="5470480"/>
            <a:ext cx="8424936" cy="1371600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question 1: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2700" cap="none" dirty="0" smtClean="0">
                <a:solidFill>
                  <a:schemeClr val="tx1"/>
                </a:solidFill>
              </a:rPr>
              <a:t>Can you identify the bad practice in this picture?</a:t>
            </a:r>
            <a:br>
              <a:rPr lang="en-GB" sz="2700" cap="none" dirty="0" smtClean="0">
                <a:solidFill>
                  <a:schemeClr val="tx1"/>
                </a:solidFill>
              </a:rPr>
            </a:br>
            <a:endParaRPr lang="en-US" sz="2700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32" y="476672"/>
            <a:ext cx="843249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9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674" y="5585792"/>
            <a:ext cx="8424936" cy="1371600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question 2: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2700" cap="none" dirty="0" smtClean="0">
                <a:solidFill>
                  <a:schemeClr val="tx1"/>
                </a:solidFill>
              </a:rPr>
              <a:t>Are these milk boxes are correctly stored? Why/why not?</a:t>
            </a:r>
            <a:br>
              <a:rPr lang="en-GB" sz="2700" cap="none" dirty="0" smtClean="0">
                <a:solidFill>
                  <a:schemeClr val="tx1"/>
                </a:solidFill>
              </a:rPr>
            </a:br>
            <a:endParaRPr lang="en-US" sz="27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103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63261212"/>
              </p:ext>
            </p:extLst>
          </p:nvPr>
        </p:nvGraphicFramePr>
        <p:xfrm>
          <a:off x="1259632" y="116632"/>
          <a:ext cx="6552728" cy="4553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Image" r:id="rId4" imgW="7225397" imgH="5384127" progId="Photoshop.Image.7">
                  <p:embed/>
                </p:oleObj>
              </mc:Choice>
              <mc:Fallback>
                <p:oleObj name="Image" r:id="rId4" imgW="7225397" imgH="5384127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16632"/>
                        <a:ext cx="6552728" cy="4553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3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Esencial">
  <a:themeElements>
    <a:clrScheme name="Esenc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C9FA251BCA643A41D5B3A7221CA66" ma:contentTypeVersion="44" ma:contentTypeDescription="Create a new document." ma:contentTypeScope="" ma:versionID="e1470637d2d93a3ea6ca6e3a0ffa1f13">
  <xsd:schema xmlns:xsd="http://www.w3.org/2001/XMLSchema" xmlns:xs="http://www.w3.org/2001/XMLSchema" xmlns:p="http://schemas.microsoft.com/office/2006/metadata/properties" xmlns:ns2="7106a1f7-aa68-4e54-8229-61ee4fb8762f" xmlns:ns3="b5aab738-2f7d-4cde-8d2b-eeae14c19eed" targetNamespace="http://schemas.microsoft.com/office/2006/metadata/properties" ma:root="true" ma:fieldsID="757d322a946820acb3c89872bca3e9e7" ns2:_="" ns3:_="">
    <xsd:import namespace="7106a1f7-aa68-4e54-8229-61ee4fb8762f"/>
    <xsd:import namespace="b5aab738-2f7d-4cde-8d2b-eeae14c19ee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_dlc_DocId" minOccurs="0"/>
                <xsd:element ref="ns3:_dlc_DocIdUrl" minOccurs="0"/>
                <xsd:element ref="ns3:_dlc_DocIdPersistId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6a1f7-aa68-4e54-8229-61ee4fb876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aab738-2f7d-4cde-8d2b-eeae14c19eed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aab738-2f7d-4cde-8d2b-eeae14c19eed">DOCID-497702069-2039</_dlc_DocId>
    <_dlc_DocIdUrl xmlns="b5aab738-2f7d-4cde-8d2b-eeae14c19eed">
      <Url>https://msfintl.sharepoint.com/sites/msfintlcommunities/nwg/_layouts/15/DocIdRedir.aspx?ID=DOCID-497702069-2039</Url>
      <Description>DOCID-497702069-2039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760BED-9C56-4555-8CC4-B546F2C8F6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06a1f7-aa68-4e54-8229-61ee4fb8762f"/>
    <ds:schemaRef ds:uri="b5aab738-2f7d-4cde-8d2b-eeae14c19e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5349D2-E040-4F20-98D0-9569CD9A670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936C0882-A2CB-44A3-88C0-04237D99D71B}">
  <ds:schemaRefs>
    <ds:schemaRef ds:uri="http://schemas.microsoft.com/office/2006/metadata/properties"/>
    <ds:schemaRef ds:uri="http://schemas.microsoft.com/office/infopath/2007/PartnerControls"/>
    <ds:schemaRef ds:uri="b5aab738-2f7d-4cde-8d2b-eeae14c19eed"/>
  </ds:schemaRefs>
</ds:datastoreItem>
</file>

<file path=customXml/itemProps4.xml><?xml version="1.0" encoding="utf-8"?>
<ds:datastoreItem xmlns:ds="http://schemas.openxmlformats.org/officeDocument/2006/customXml" ds:itemID="{6786957B-A32C-4315-BB86-92397FED9D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14695</TotalTime>
  <Words>242</Words>
  <Application>Microsoft Office PowerPoint</Application>
  <PresentationFormat>On-screen Show (4:3)</PresentationFormat>
  <Paragraphs>35</Paragraphs>
  <Slides>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Esencial</vt:lpstr>
      <vt:lpstr>Image</vt:lpstr>
      <vt:lpstr>PowerPoint Presentation</vt:lpstr>
      <vt:lpstr>OBJECTIVES OF THE SESSION</vt:lpstr>
      <vt:lpstr> question 1:   Can you identify the bad practice in this picture? </vt:lpstr>
      <vt:lpstr>  question 2:   Are these milk boxes are correctly stored? Why/why not?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Clara</dc:creator>
  <cp:lastModifiedBy>Anna Sagrista</cp:lastModifiedBy>
  <cp:revision>578</cp:revision>
  <cp:lastPrinted>2015-12-07T15:49:17Z</cp:lastPrinted>
  <dcterms:created xsi:type="dcterms:W3CDTF">1601-01-01T00:00:00Z</dcterms:created>
  <dcterms:modified xsi:type="dcterms:W3CDTF">2019-11-14T10:27:47Z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0x0101001FAC9FA251BCA643A41D5B3A7221CA66</vt:lpwstr>
  </property>
  <property fmtid="{D5CDD505-2E9C-101B-9397-08002B2CF9AE}" pid="3" name="_dlc_DocIdItemGuid">
    <vt:lpwstr>98705be6-dec4-4fcc-9e94-a46b5dc9e4dc</vt:lpwstr>
  </property>
</Properties>
</file>