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304" r:id="rId2"/>
    <p:sldId id="297" r:id="rId3"/>
    <p:sldId id="301" r:id="rId4"/>
    <p:sldId id="302" r:id="rId5"/>
    <p:sldId id="303" r:id="rId6"/>
    <p:sldId id="298" r:id="rId7"/>
    <p:sldId id="299" r:id="rId8"/>
    <p:sldId id="300" r:id="rId9"/>
    <p:sldId id="305" r:id="rId10"/>
    <p:sldId id="306" r:id="rId11"/>
    <p:sldId id="307" r:id="rId12"/>
    <p:sldId id="308" r:id="rId13"/>
  </p:sldIdLst>
  <p:sldSz cx="9144000" cy="6858000" type="screen4x3"/>
  <p:notesSz cx="6669088" cy="992663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4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4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4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4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400" kern="1200">
        <a:solidFill>
          <a:schemeClr val="tx1"/>
        </a:solidFill>
        <a:latin typeface="Times New Roman" pitchFamily="18" charset="0"/>
        <a:ea typeface="+mn-ea"/>
        <a:cs typeface="Times New Roman" pitchFamily="18"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35778" autoAdjust="0"/>
  </p:normalViewPr>
  <p:slideViewPr>
    <p:cSldViewPr>
      <p:cViewPr>
        <p:scale>
          <a:sx n="100" d="100"/>
          <a:sy n="100" d="100"/>
        </p:scale>
        <p:origin x="-288" y="15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t" anchorCtr="0" compatLnSpc="1">
            <a:prstTxWarp prst="textNoShape">
              <a:avLst/>
            </a:prstTxWarp>
          </a:bodyPr>
          <a:lstStyle>
            <a:lvl1pPr>
              <a:defRPr sz="1200"/>
            </a:lvl1pPr>
          </a:lstStyle>
          <a:p>
            <a:pPr>
              <a:defRPr/>
            </a:pPr>
            <a:endParaRPr lang="fr-FR" altLang="en-US" dirty="0"/>
          </a:p>
        </p:txBody>
      </p:sp>
      <p:sp>
        <p:nvSpPr>
          <p:cNvPr id="7171" name="Rectangle 3"/>
          <p:cNvSpPr>
            <a:spLocks noGrp="1" noChangeArrowheads="1"/>
          </p:cNvSpPr>
          <p:nvPr>
            <p:ph type="dt" sz="quarter" idx="1"/>
          </p:nvPr>
        </p:nvSpPr>
        <p:spPr bwMode="auto">
          <a:xfrm>
            <a:off x="3776867" y="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t" anchorCtr="0" compatLnSpc="1">
            <a:prstTxWarp prst="textNoShape">
              <a:avLst/>
            </a:prstTxWarp>
          </a:bodyPr>
          <a:lstStyle>
            <a:lvl1pPr algn="r">
              <a:defRPr sz="1200"/>
            </a:lvl1pPr>
          </a:lstStyle>
          <a:p>
            <a:pPr>
              <a:defRPr/>
            </a:pPr>
            <a:endParaRPr lang="fr-FR" altLang="en-US" dirty="0"/>
          </a:p>
        </p:txBody>
      </p:sp>
      <p:sp>
        <p:nvSpPr>
          <p:cNvPr id="7172" name="Rectangle 4"/>
          <p:cNvSpPr>
            <a:spLocks noGrp="1" noChangeArrowheads="1"/>
          </p:cNvSpPr>
          <p:nvPr>
            <p:ph type="ftr" sz="quarter" idx="2"/>
          </p:nvPr>
        </p:nvSpPr>
        <p:spPr bwMode="auto">
          <a:xfrm>
            <a:off x="1" y="942871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b" anchorCtr="0" compatLnSpc="1">
            <a:prstTxWarp prst="textNoShape">
              <a:avLst/>
            </a:prstTxWarp>
          </a:bodyPr>
          <a:lstStyle>
            <a:lvl1pPr>
              <a:defRPr sz="1200"/>
            </a:lvl1pPr>
          </a:lstStyle>
          <a:p>
            <a:pPr>
              <a:defRPr/>
            </a:pPr>
            <a:endParaRPr lang="fr-FR" altLang="en-US" dirty="0"/>
          </a:p>
        </p:txBody>
      </p:sp>
      <p:sp>
        <p:nvSpPr>
          <p:cNvPr id="7173" name="Rectangle 5"/>
          <p:cNvSpPr>
            <a:spLocks noGrp="1" noChangeArrowheads="1"/>
          </p:cNvSpPr>
          <p:nvPr>
            <p:ph type="sldNum" sz="quarter" idx="3"/>
          </p:nvPr>
        </p:nvSpPr>
        <p:spPr bwMode="auto">
          <a:xfrm>
            <a:off x="3776867" y="9428711"/>
            <a:ext cx="2890665"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56" tIns="45528" rIns="91056" bIns="45528" numCol="1" anchor="b" anchorCtr="0" compatLnSpc="1">
            <a:prstTxWarp prst="textNoShape">
              <a:avLst/>
            </a:prstTxWarp>
          </a:bodyPr>
          <a:lstStyle>
            <a:lvl1pPr algn="r">
              <a:defRPr sz="1200"/>
            </a:lvl1pPr>
          </a:lstStyle>
          <a:p>
            <a:pPr>
              <a:defRPr/>
            </a:pPr>
            <a:fld id="{F2766D0F-7598-4FB6-BA81-15D54F851E38}" type="slidenum">
              <a:rPr lang="fr-FR" altLang="en-US"/>
              <a:pPr>
                <a:defRPr/>
              </a:pPr>
              <a:t>‹#›</a:t>
            </a:fld>
            <a:endParaRPr lang="fr-FR" altLang="en-US" dirty="0"/>
          </a:p>
        </p:txBody>
      </p:sp>
    </p:spTree>
    <p:extLst>
      <p:ext uri="{BB962C8B-B14F-4D97-AF65-F5344CB8AC3E}">
        <p14:creationId xmlns:p14="http://schemas.microsoft.com/office/powerpoint/2010/main" val="2157430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2890665" cy="496332"/>
          </a:xfrm>
          <a:prstGeom prst="rect">
            <a:avLst/>
          </a:prstGeom>
        </p:spPr>
        <p:txBody>
          <a:bodyPr vert="horz" lIns="91056" tIns="45528" rIns="91056" bIns="45528" rtlCol="0"/>
          <a:lstStyle>
            <a:lvl1pPr algn="l">
              <a:defRPr sz="1200"/>
            </a:lvl1pPr>
          </a:lstStyle>
          <a:p>
            <a:pPr>
              <a:defRPr/>
            </a:pPr>
            <a:endParaRPr lang="en-GB" dirty="0"/>
          </a:p>
        </p:txBody>
      </p:sp>
      <p:sp>
        <p:nvSpPr>
          <p:cNvPr id="3" name="2 Marcador de fecha"/>
          <p:cNvSpPr>
            <a:spLocks noGrp="1"/>
          </p:cNvSpPr>
          <p:nvPr>
            <p:ph type="dt" idx="1"/>
          </p:nvPr>
        </p:nvSpPr>
        <p:spPr>
          <a:xfrm>
            <a:off x="3776867" y="1"/>
            <a:ext cx="2890665" cy="496332"/>
          </a:xfrm>
          <a:prstGeom prst="rect">
            <a:avLst/>
          </a:prstGeom>
        </p:spPr>
        <p:txBody>
          <a:bodyPr vert="horz" lIns="91056" tIns="45528" rIns="91056" bIns="45528" rtlCol="0"/>
          <a:lstStyle>
            <a:lvl1pPr algn="r">
              <a:defRPr sz="1200"/>
            </a:lvl1pPr>
          </a:lstStyle>
          <a:p>
            <a:pPr>
              <a:defRPr/>
            </a:pPr>
            <a:fld id="{732A532D-BE86-4EF3-949D-A5E1F6C17B53}" type="datetimeFigureOut">
              <a:rPr lang="en-GB"/>
              <a:pPr>
                <a:defRPr/>
              </a:pPr>
              <a:t>04/12/2019</a:t>
            </a:fld>
            <a:endParaRPr lang="en-GB" dirty="0"/>
          </a:p>
        </p:txBody>
      </p:sp>
      <p:sp>
        <p:nvSpPr>
          <p:cNvPr id="4" name="3 Marcador de imagen de diapositiva"/>
          <p:cNvSpPr>
            <a:spLocks noGrp="1" noRot="1" noChangeAspect="1"/>
          </p:cNvSpPr>
          <p:nvPr>
            <p:ph type="sldImg" idx="2"/>
          </p:nvPr>
        </p:nvSpPr>
        <p:spPr>
          <a:xfrm>
            <a:off x="854075" y="746125"/>
            <a:ext cx="4960938" cy="3721100"/>
          </a:xfrm>
          <a:prstGeom prst="rect">
            <a:avLst/>
          </a:prstGeom>
          <a:noFill/>
          <a:ln w="12700">
            <a:solidFill>
              <a:prstClr val="black"/>
            </a:solidFill>
          </a:ln>
        </p:spPr>
        <p:txBody>
          <a:bodyPr vert="horz" lIns="91056" tIns="45528" rIns="91056" bIns="45528" rtlCol="0" anchor="ctr"/>
          <a:lstStyle/>
          <a:p>
            <a:pPr lvl="0"/>
            <a:endParaRPr lang="en-GB" noProof="0" dirty="0" smtClean="0"/>
          </a:p>
        </p:txBody>
      </p:sp>
      <p:sp>
        <p:nvSpPr>
          <p:cNvPr id="5" name="4 Marcador de notas"/>
          <p:cNvSpPr>
            <a:spLocks noGrp="1"/>
          </p:cNvSpPr>
          <p:nvPr>
            <p:ph type="body" sz="quarter" idx="3"/>
          </p:nvPr>
        </p:nvSpPr>
        <p:spPr>
          <a:xfrm>
            <a:off x="666597" y="4715951"/>
            <a:ext cx="5335894" cy="4466986"/>
          </a:xfrm>
          <a:prstGeom prst="rect">
            <a:avLst/>
          </a:prstGeom>
        </p:spPr>
        <p:txBody>
          <a:bodyPr vert="horz" lIns="91056" tIns="45528" rIns="91056" bIns="45528"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n-GB" noProof="0" smtClean="0"/>
          </a:p>
        </p:txBody>
      </p:sp>
      <p:sp>
        <p:nvSpPr>
          <p:cNvPr id="6" name="5 Marcador de pie de página"/>
          <p:cNvSpPr>
            <a:spLocks noGrp="1"/>
          </p:cNvSpPr>
          <p:nvPr>
            <p:ph type="ftr" sz="quarter" idx="4"/>
          </p:nvPr>
        </p:nvSpPr>
        <p:spPr>
          <a:xfrm>
            <a:off x="1" y="9428711"/>
            <a:ext cx="2890665" cy="496332"/>
          </a:xfrm>
          <a:prstGeom prst="rect">
            <a:avLst/>
          </a:prstGeom>
        </p:spPr>
        <p:txBody>
          <a:bodyPr vert="horz" lIns="91056" tIns="45528" rIns="91056" bIns="45528" rtlCol="0" anchor="b"/>
          <a:lstStyle>
            <a:lvl1pPr algn="l">
              <a:defRPr sz="1200"/>
            </a:lvl1pPr>
          </a:lstStyle>
          <a:p>
            <a:pPr>
              <a:defRPr/>
            </a:pPr>
            <a:endParaRPr lang="en-GB" dirty="0"/>
          </a:p>
        </p:txBody>
      </p:sp>
      <p:sp>
        <p:nvSpPr>
          <p:cNvPr id="7" name="6 Marcador de número de diapositiva"/>
          <p:cNvSpPr>
            <a:spLocks noGrp="1"/>
          </p:cNvSpPr>
          <p:nvPr>
            <p:ph type="sldNum" sz="quarter" idx="5"/>
          </p:nvPr>
        </p:nvSpPr>
        <p:spPr>
          <a:xfrm>
            <a:off x="3776867" y="9428711"/>
            <a:ext cx="2890665" cy="496332"/>
          </a:xfrm>
          <a:prstGeom prst="rect">
            <a:avLst/>
          </a:prstGeom>
        </p:spPr>
        <p:txBody>
          <a:bodyPr vert="horz" lIns="91056" tIns="45528" rIns="91056" bIns="45528" rtlCol="0" anchor="b"/>
          <a:lstStyle>
            <a:lvl1pPr algn="r">
              <a:defRPr sz="1200"/>
            </a:lvl1pPr>
          </a:lstStyle>
          <a:p>
            <a:pPr>
              <a:defRPr/>
            </a:pPr>
            <a:fld id="{F4AF3DB9-2449-4BCA-88F5-E8F64861DAF3}" type="slidenum">
              <a:rPr lang="en-GB"/>
              <a:pPr>
                <a:defRPr/>
              </a:pPr>
              <a:t>‹#›</a:t>
            </a:fld>
            <a:endParaRPr lang="en-GB" dirty="0"/>
          </a:p>
        </p:txBody>
      </p:sp>
    </p:spTree>
    <p:extLst>
      <p:ext uri="{BB962C8B-B14F-4D97-AF65-F5344CB8AC3E}">
        <p14:creationId xmlns:p14="http://schemas.microsoft.com/office/powerpoint/2010/main" val="42458953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Instructions:</a:t>
            </a:r>
          </a:p>
          <a:p>
            <a:r>
              <a:rPr lang="en-US" dirty="0" smtClean="0"/>
              <a:t>1. The participants play a game in which they are shown true/false statements about nutrition products.</a:t>
            </a:r>
          </a:p>
          <a:p>
            <a:r>
              <a:rPr lang="en-US" dirty="0" smtClean="0"/>
              <a:t>2. The </a:t>
            </a:r>
            <a:r>
              <a:rPr lang="en-US" dirty="0" err="1" smtClean="0"/>
              <a:t>Ppt</a:t>
            </a:r>
            <a:r>
              <a:rPr lang="en-US" dirty="0" smtClean="0"/>
              <a:t> is timed so that after they have a few seconds to read the question they only have 5 seconds for each question, so they have to decide quickly!</a:t>
            </a:r>
          </a:p>
          <a:p>
            <a:r>
              <a:rPr lang="en-US" dirty="0" smtClean="0"/>
              <a:t>3. It will automatically move to the next question slide.</a:t>
            </a:r>
          </a:p>
          <a:p>
            <a:r>
              <a:rPr lang="en-US" dirty="0" smtClean="0"/>
              <a:t>4. They will need a pen and paper per group to record their answers.</a:t>
            </a:r>
          </a:p>
          <a:p>
            <a:r>
              <a:rPr lang="en-US" dirty="0" smtClean="0"/>
              <a:t>5. Before starting they write the numbers 1-11 from top to bottom on the piece of paper</a:t>
            </a:r>
            <a:r>
              <a:rPr lang="en-US" dirty="0" smtClean="0"/>
              <a:t>.</a:t>
            </a:r>
            <a:endParaRPr lang="en-US" dirty="0" smtClean="0"/>
          </a:p>
        </p:txBody>
      </p:sp>
      <p:sp>
        <p:nvSpPr>
          <p:cNvPr id="4" name="Slide Number Placeholder 3"/>
          <p:cNvSpPr>
            <a:spLocks noGrp="1"/>
          </p:cNvSpPr>
          <p:nvPr>
            <p:ph type="sldNum" sz="quarter" idx="10"/>
          </p:nvPr>
        </p:nvSpPr>
        <p:spPr/>
        <p:txBody>
          <a:bodyPr/>
          <a:lstStyle/>
          <a:p>
            <a:pPr>
              <a:defRPr/>
            </a:pPr>
            <a:fld id="{F4AF3DB9-2449-4BCA-88F5-E8F64861DAF3}" type="slidenum">
              <a:rPr lang="en-GB" smtClean="0"/>
              <a:pPr>
                <a:defRPr/>
              </a:pPr>
              <a:t>1</a:t>
            </a:fld>
            <a:endParaRPr lang="en-GB" dirty="0"/>
          </a:p>
        </p:txBody>
      </p:sp>
    </p:spTree>
    <p:extLst>
      <p:ext uri="{BB962C8B-B14F-4D97-AF65-F5344CB8AC3E}">
        <p14:creationId xmlns:p14="http://schemas.microsoft.com/office/powerpoint/2010/main" val="25377058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l" rtl="0"/>
            <a:r>
              <a:rPr lang="en-GB" b="1" i="0" u="none" baseline="0" dirty="0"/>
              <a:t>TUTOR NOTES: </a:t>
            </a:r>
            <a:endParaRPr lang="en-GB" b="0" i="0" u="none" baseline="0" dirty="0" smtClean="0"/>
          </a:p>
          <a:p>
            <a:pPr algn="l" rtl="0"/>
            <a:r>
              <a:rPr lang="en-GB" b="0" i="0" u="none" baseline="0" dirty="0" smtClean="0"/>
              <a:t>True</a:t>
            </a:r>
            <a:endParaRPr lang="en-GB" b="1" i="0" u="none" baseline="0" dirty="0"/>
          </a:p>
          <a:p>
            <a:endParaRPr lang="en-GB" b="1" baseline="0" noProof="0" dirty="0" smtClean="0"/>
          </a:p>
          <a:p>
            <a:endParaRPr lang="en-GB" baseline="0" noProof="0" dirty="0" smtClean="0"/>
          </a:p>
          <a:p>
            <a:endParaRPr lang="en-GB" noProof="0"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10</a:t>
            </a:fld>
            <a:endParaRPr lang="en-GB" dirty="0"/>
          </a:p>
        </p:txBody>
      </p:sp>
    </p:spTree>
    <p:extLst>
      <p:ext uri="{BB962C8B-B14F-4D97-AF65-F5344CB8AC3E}">
        <p14:creationId xmlns:p14="http://schemas.microsoft.com/office/powerpoint/2010/main" val="3673349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l" rtl="0"/>
            <a:r>
              <a:rPr lang="en-GB" b="1" i="0" u="none" baseline="0" dirty="0"/>
              <a:t>TUTOR NOTES: </a:t>
            </a:r>
            <a:endParaRPr lang="en-GB" b="0" i="0" u="none" baseline="0" dirty="0" smtClean="0"/>
          </a:p>
          <a:p>
            <a:pPr algn="l" rtl="0"/>
            <a:r>
              <a:rPr lang="en-GB" b="0" i="0" u="none" baseline="0" dirty="0" smtClean="0"/>
              <a:t>False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Make sure the cups with the milk have a lid to cover them and that the RUTF is also covered at home and protected from rodents, insects… This product, although designed to resist bacterial contamination, is very attractive to flies and other insects. The best method is to store it in some kind of air-tight container.</a:t>
            </a:r>
            <a:endParaRPr lang="en-GB" baseline="0" noProof="0" dirty="0" smtClean="0"/>
          </a:p>
          <a:p>
            <a:endParaRPr lang="en-GB" noProof="0"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11</a:t>
            </a:fld>
            <a:endParaRPr lang="en-GB" dirty="0"/>
          </a:p>
        </p:txBody>
      </p:sp>
    </p:spTree>
    <p:extLst>
      <p:ext uri="{BB962C8B-B14F-4D97-AF65-F5344CB8AC3E}">
        <p14:creationId xmlns:p14="http://schemas.microsoft.com/office/powerpoint/2010/main" val="3673349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l" rtl="0"/>
            <a:r>
              <a:rPr lang="en-GB" b="1" i="0" u="none" baseline="0" dirty="0"/>
              <a:t>TUTOR NOTES: </a:t>
            </a:r>
            <a:endParaRPr lang="en-GB" b="0" i="0" u="none" baseline="0" dirty="0" smtClean="0"/>
          </a:p>
          <a:p>
            <a:pPr algn="l" rtl="0"/>
            <a:r>
              <a:rPr lang="en-GB" b="0" i="0" u="none" baseline="0" dirty="0" smtClean="0"/>
              <a:t>True</a:t>
            </a:r>
            <a:endParaRPr lang="en-GB" b="1" i="0" u="none" baseline="0" dirty="0"/>
          </a:p>
          <a:p>
            <a:endParaRPr lang="en-GB" b="1" baseline="0" noProof="0" dirty="0" smtClean="0"/>
          </a:p>
          <a:p>
            <a:endParaRPr lang="en-GB" baseline="0" noProof="0" dirty="0" smtClean="0"/>
          </a:p>
          <a:p>
            <a:endParaRPr lang="en-GB" noProof="0"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12</a:t>
            </a:fld>
            <a:endParaRPr lang="en-GB" dirty="0"/>
          </a:p>
        </p:txBody>
      </p:sp>
    </p:spTree>
    <p:extLst>
      <p:ext uri="{BB962C8B-B14F-4D97-AF65-F5344CB8AC3E}">
        <p14:creationId xmlns:p14="http://schemas.microsoft.com/office/powerpoint/2010/main" val="3673349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l" rtl="0"/>
            <a:r>
              <a:rPr lang="en-GB" b="1" i="0" u="none" baseline="0" dirty="0"/>
              <a:t>TUTOR NOTES: </a:t>
            </a:r>
            <a:r>
              <a:rPr lang="en-GB" b="1" i="0" u="none" baseline="0" dirty="0" smtClean="0"/>
              <a:t> </a:t>
            </a:r>
          </a:p>
          <a:p>
            <a:pPr algn="l" rtl="0"/>
            <a:r>
              <a:rPr lang="en-GB" b="0" i="0" u="none" baseline="0" dirty="0" smtClean="0"/>
              <a:t>False</a:t>
            </a:r>
          </a:p>
          <a:p>
            <a:endParaRPr lang="en-GB" baseline="0" noProof="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In the ITFC (phase 1) the child will only receive therapeutic milk (F-75), but they can drink as much water as they like  All the other foods are forbidden</a:t>
            </a:r>
          </a:p>
          <a:p>
            <a:endParaRPr lang="en-GB" noProof="0"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2</a:t>
            </a:fld>
            <a:endParaRPr lang="en-GB" dirty="0"/>
          </a:p>
        </p:txBody>
      </p:sp>
    </p:spTree>
    <p:extLst>
      <p:ext uri="{BB962C8B-B14F-4D97-AF65-F5344CB8AC3E}">
        <p14:creationId xmlns:p14="http://schemas.microsoft.com/office/powerpoint/2010/main" val="367334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l" rtl="0"/>
            <a:r>
              <a:rPr lang="en-GB" b="1" i="0" u="none" baseline="0" dirty="0"/>
              <a:t>TUTOR NOTES: </a:t>
            </a:r>
            <a:endParaRPr lang="en-GB" b="1" i="0" u="none" baseline="0" dirty="0" smtClean="0"/>
          </a:p>
          <a:p>
            <a:pPr algn="l" rtl="0"/>
            <a:r>
              <a:rPr lang="en-GB" b="0" i="0" u="none" baseline="0" dirty="0" smtClean="0"/>
              <a:t>False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smtClean="0">
                <a:solidFill>
                  <a:schemeClr val="tx1"/>
                </a:solidFill>
                <a:effectLst/>
                <a:latin typeface="+mn-lt"/>
                <a:ea typeface="+mn-ea"/>
                <a:cs typeface="+mn-cs"/>
              </a:rPr>
              <a:t>At the ITFC, breasted infants should be put to the breast prior to each feeding of milk or RUTF</a:t>
            </a:r>
            <a:endParaRPr lang="es-ES" sz="1200" kern="1200" smtClean="0">
              <a:solidFill>
                <a:schemeClr val="tx1"/>
              </a:solidFill>
              <a:effectLst/>
              <a:latin typeface="+mn-lt"/>
              <a:ea typeface="+mn-ea"/>
              <a:cs typeface="+mn-cs"/>
            </a:endParaRPr>
          </a:p>
          <a:p>
            <a:pPr algn="l" rtl="0"/>
            <a:endParaRPr lang="en-GB" b="1" i="0" u="none" baseline="0" dirty="0"/>
          </a:p>
          <a:p>
            <a:endParaRPr lang="en-GB" b="1" baseline="0" noProof="0" dirty="0" smtClean="0"/>
          </a:p>
          <a:p>
            <a:endParaRPr lang="en-GB" baseline="0" noProof="0" dirty="0" smtClean="0"/>
          </a:p>
          <a:p>
            <a:endParaRPr lang="en-GB" noProof="0"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3</a:t>
            </a:fld>
            <a:endParaRPr lang="en-GB" dirty="0"/>
          </a:p>
        </p:txBody>
      </p:sp>
    </p:spTree>
    <p:extLst>
      <p:ext uri="{BB962C8B-B14F-4D97-AF65-F5344CB8AC3E}">
        <p14:creationId xmlns:p14="http://schemas.microsoft.com/office/powerpoint/2010/main" val="3673349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l" rtl="0"/>
            <a:r>
              <a:rPr lang="en-GB" b="1" i="0" u="none" baseline="0" dirty="0"/>
              <a:t>TUTOR NOTES</a:t>
            </a:r>
            <a:r>
              <a:rPr lang="en-GB" b="1" i="0" u="none" baseline="0" dirty="0" smtClean="0"/>
              <a:t>:</a:t>
            </a:r>
            <a:endParaRPr lang="en-GB" b="0" i="0" u="none" baseline="0" dirty="0" smtClean="0"/>
          </a:p>
          <a:p>
            <a:r>
              <a:rPr lang="en-GB" b="0" baseline="0" noProof="0" dirty="0" smtClean="0"/>
              <a:t>True</a:t>
            </a:r>
          </a:p>
          <a:p>
            <a:endParaRPr lang="en-GB" baseline="0" noProof="0" dirty="0" smtClean="0"/>
          </a:p>
          <a:p>
            <a:endParaRPr lang="en-GB" noProof="0"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4</a:t>
            </a:fld>
            <a:endParaRPr lang="en-GB" dirty="0"/>
          </a:p>
        </p:txBody>
      </p:sp>
    </p:spTree>
    <p:extLst>
      <p:ext uri="{BB962C8B-B14F-4D97-AF65-F5344CB8AC3E}">
        <p14:creationId xmlns:p14="http://schemas.microsoft.com/office/powerpoint/2010/main" val="3673349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l" rtl="0"/>
            <a:r>
              <a:rPr lang="en-GB" b="1" i="0" u="none" baseline="0" dirty="0"/>
              <a:t>TUTOR NOTES: </a:t>
            </a:r>
            <a:endParaRPr lang="en-GB" b="0" i="0" u="none" baseline="0" dirty="0" smtClean="0"/>
          </a:p>
          <a:p>
            <a:pPr algn="l" rtl="0"/>
            <a:r>
              <a:rPr lang="en-GB" b="0" i="0" u="none" baseline="0" dirty="0" smtClean="0"/>
              <a:t>True</a:t>
            </a:r>
            <a:endParaRPr lang="en-GB" b="1" i="0" u="none" baseline="0" dirty="0"/>
          </a:p>
          <a:p>
            <a:endParaRPr lang="en-GB" b="1" baseline="0" noProof="0" dirty="0" smtClean="0"/>
          </a:p>
          <a:p>
            <a:endParaRPr lang="en-GB" baseline="0" noProof="0" dirty="0" smtClean="0"/>
          </a:p>
          <a:p>
            <a:endParaRPr lang="en-GB" noProof="0"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5</a:t>
            </a:fld>
            <a:endParaRPr lang="en-GB" dirty="0"/>
          </a:p>
        </p:txBody>
      </p:sp>
    </p:spTree>
    <p:extLst>
      <p:ext uri="{BB962C8B-B14F-4D97-AF65-F5344CB8AC3E}">
        <p14:creationId xmlns:p14="http://schemas.microsoft.com/office/powerpoint/2010/main" val="3673349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l" rtl="0"/>
            <a:r>
              <a:rPr lang="en-GB" b="1" i="0" u="none" baseline="0" dirty="0"/>
              <a:t>TUTOR NOTES: </a:t>
            </a:r>
            <a:endParaRPr lang="en-GB" b="0" i="0" u="none" baseline="0" dirty="0" smtClean="0"/>
          </a:p>
          <a:p>
            <a:pPr algn="l" rtl="0"/>
            <a:r>
              <a:rPr lang="en-GB" b="0" i="0" u="none" baseline="0" dirty="0" smtClean="0"/>
              <a:t>True</a:t>
            </a:r>
            <a:endParaRPr lang="en-GB" b="1" i="0" u="none" baseline="0" dirty="0"/>
          </a:p>
          <a:p>
            <a:endParaRPr lang="en-GB" b="1" baseline="0" noProof="0" dirty="0" smtClean="0"/>
          </a:p>
          <a:p>
            <a:endParaRPr lang="en-GB" baseline="0" noProof="0" dirty="0" smtClean="0"/>
          </a:p>
          <a:p>
            <a:endParaRPr lang="en-GB" noProof="0"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6</a:t>
            </a:fld>
            <a:endParaRPr lang="en-GB" dirty="0"/>
          </a:p>
        </p:txBody>
      </p:sp>
    </p:spTree>
    <p:extLst>
      <p:ext uri="{BB962C8B-B14F-4D97-AF65-F5344CB8AC3E}">
        <p14:creationId xmlns:p14="http://schemas.microsoft.com/office/powerpoint/2010/main" val="3673349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l" rtl="0"/>
            <a:r>
              <a:rPr lang="en-GB" b="1" i="0" u="none" baseline="0" dirty="0"/>
              <a:t>TUTOR NOTES: </a:t>
            </a:r>
            <a:endParaRPr lang="en-GB" b="0" i="0" u="none" baseline="0" dirty="0" smtClean="0"/>
          </a:p>
          <a:p>
            <a:pPr algn="l" rtl="0"/>
            <a:r>
              <a:rPr lang="en-GB" b="0" i="0" u="none" baseline="0" dirty="0" smtClean="0"/>
              <a:t>False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At home, the RUTF can be divided in small quantities throughout the day (5 or 6 meals). An open sachet can be kept up to a maximum of 24 hours, to avoid any deterioration of its nutrient content and in how it smells and tastes.</a:t>
            </a:r>
          </a:p>
          <a:p>
            <a:endParaRPr lang="en-GB" baseline="0" noProof="0" dirty="0" smtClean="0"/>
          </a:p>
          <a:p>
            <a:endParaRPr lang="en-GB" noProof="0"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7</a:t>
            </a:fld>
            <a:endParaRPr lang="en-GB" dirty="0"/>
          </a:p>
        </p:txBody>
      </p:sp>
    </p:spTree>
    <p:extLst>
      <p:ext uri="{BB962C8B-B14F-4D97-AF65-F5344CB8AC3E}">
        <p14:creationId xmlns:p14="http://schemas.microsoft.com/office/powerpoint/2010/main" val="3673349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l" rtl="0"/>
            <a:r>
              <a:rPr lang="en-GB" b="1" i="0" u="none" baseline="0" dirty="0"/>
              <a:t>TUTOR NOTES: </a:t>
            </a:r>
            <a:endParaRPr lang="en-GB" b="0" i="0" u="none" baseline="0" dirty="0" smtClean="0"/>
          </a:p>
          <a:p>
            <a:pPr algn="l" rtl="0"/>
            <a:r>
              <a:rPr lang="en-GB" b="0" i="0" u="none" baseline="0" dirty="0" smtClean="0"/>
              <a:t>False</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When eating RUTF, the child should be encouraged to drink water, even if they don’t ask for it initially. RUTF can be difficult to eat without water and drinking can actually help the child eat more. </a:t>
            </a:r>
            <a:endParaRPr lang="en-GB" baseline="0" noProof="0" dirty="0" smtClean="0"/>
          </a:p>
          <a:p>
            <a:endParaRPr lang="en-GB" noProof="0"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8</a:t>
            </a:fld>
            <a:endParaRPr lang="en-GB" dirty="0"/>
          </a:p>
        </p:txBody>
      </p:sp>
    </p:spTree>
    <p:extLst>
      <p:ext uri="{BB962C8B-B14F-4D97-AF65-F5344CB8AC3E}">
        <p14:creationId xmlns:p14="http://schemas.microsoft.com/office/powerpoint/2010/main" val="3673349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l" rtl="0"/>
            <a:r>
              <a:rPr lang="en-GB" b="1" i="0" u="none" baseline="0" dirty="0"/>
              <a:t>TUTOR NOTES: </a:t>
            </a:r>
            <a:endParaRPr lang="en-GB" b="0" i="0" u="none" baseline="0" dirty="0" smtClean="0"/>
          </a:p>
          <a:p>
            <a:pPr algn="l" rtl="0"/>
            <a:r>
              <a:rPr lang="en-GB" b="0" i="0" u="none" baseline="0" dirty="0" smtClean="0"/>
              <a:t>True</a:t>
            </a:r>
            <a:endParaRPr lang="en-GB" b="1" i="0" u="none" baseline="0" dirty="0"/>
          </a:p>
          <a:p>
            <a:endParaRPr lang="en-GB" b="1" baseline="0" noProof="0" dirty="0" smtClean="0"/>
          </a:p>
          <a:p>
            <a:endParaRPr lang="en-GB" baseline="0" noProof="0" dirty="0" smtClean="0"/>
          </a:p>
          <a:p>
            <a:endParaRPr lang="en-GB" noProof="0" dirty="0"/>
          </a:p>
        </p:txBody>
      </p:sp>
      <p:sp>
        <p:nvSpPr>
          <p:cNvPr id="4" name="3 Marcador de número de diapositiva"/>
          <p:cNvSpPr>
            <a:spLocks noGrp="1"/>
          </p:cNvSpPr>
          <p:nvPr>
            <p:ph type="sldNum" sz="quarter" idx="10"/>
          </p:nvPr>
        </p:nvSpPr>
        <p:spPr/>
        <p:txBody>
          <a:bodyPr/>
          <a:lstStyle/>
          <a:p>
            <a:pPr algn="l" rtl="0">
              <a:defRPr/>
            </a:pPr>
            <a:fld id="{F4AF3DB9-2449-4BCA-88F5-E8F64861DAF3}" type="slidenum">
              <a:rPr/>
              <a:pPr algn="l" rtl="0">
                <a:defRPr/>
              </a:pPr>
              <a:t>9</a:t>
            </a:fld>
            <a:endParaRPr lang="en-GB" dirty="0"/>
          </a:p>
        </p:txBody>
      </p:sp>
    </p:spTree>
    <p:extLst>
      <p:ext uri="{BB962C8B-B14F-4D97-AF65-F5344CB8AC3E}">
        <p14:creationId xmlns:p14="http://schemas.microsoft.com/office/powerpoint/2010/main" val="36733499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6" name="Date Placeholder 3"/>
          <p:cNvSpPr>
            <a:spLocks noGrp="1"/>
          </p:cNvSpPr>
          <p:nvPr>
            <p:ph type="dt" sz="half" idx="10"/>
          </p:nvPr>
        </p:nvSpPr>
        <p:spPr/>
        <p:txBody>
          <a:bodyPr/>
          <a:lstStyle>
            <a:lvl1pPr>
              <a:defRPr/>
            </a:lvl1pPr>
          </a:lstStyle>
          <a:p>
            <a:pPr>
              <a:defRPr/>
            </a:pPr>
            <a:endParaRPr lang="fr-FR" altLang="en-US" dirty="0"/>
          </a:p>
        </p:txBody>
      </p:sp>
      <p:sp>
        <p:nvSpPr>
          <p:cNvPr id="7" name="Footer Placeholder 4"/>
          <p:cNvSpPr>
            <a:spLocks noGrp="1"/>
          </p:cNvSpPr>
          <p:nvPr>
            <p:ph type="ftr" sz="quarter" idx="11"/>
          </p:nvPr>
        </p:nvSpPr>
        <p:spPr/>
        <p:txBody>
          <a:bodyPr/>
          <a:lstStyle>
            <a:lvl1pPr>
              <a:defRPr/>
            </a:lvl1pPr>
          </a:lstStyle>
          <a:p>
            <a:pPr>
              <a:defRPr/>
            </a:pPr>
            <a:r>
              <a:rPr lang="fr-FR" altLang="en-US" smtClean="0"/>
              <a:t>MSFOCBA_2015</a:t>
            </a:r>
            <a:endParaRPr lang="fr-FR" altLang="en-US" dirty="0"/>
          </a:p>
        </p:txBody>
      </p:sp>
      <p:sp>
        <p:nvSpPr>
          <p:cNvPr id="8" name="Slide Number Placeholder 5"/>
          <p:cNvSpPr>
            <a:spLocks noGrp="1"/>
          </p:cNvSpPr>
          <p:nvPr>
            <p:ph type="sldNum" sz="quarter" idx="12"/>
          </p:nvPr>
        </p:nvSpPr>
        <p:spPr/>
        <p:txBody>
          <a:bodyPr/>
          <a:lstStyle>
            <a:lvl1pPr>
              <a:defRPr>
                <a:solidFill>
                  <a:schemeClr val="tx1"/>
                </a:solidFill>
              </a:defRPr>
            </a:lvl1pPr>
          </a:lstStyle>
          <a:p>
            <a:pPr>
              <a:defRPr/>
            </a:pPr>
            <a:fld id="{0AB9DDD4-4953-4BF2-AD3F-A00F0C57A7C7}" type="slidenum">
              <a:rPr lang="fr-FR" altLang="en-US"/>
              <a:pPr>
                <a:defRPr/>
              </a:pPr>
              <a:t>‹#›</a:t>
            </a:fld>
            <a:endParaRPr lang="fr-F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smtClean="0"/>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3A0E6213-69F8-4EF9-A28C-74290D1A7233}" type="slidenum">
              <a:rPr lang="fr-FR" altLang="en-US"/>
              <a:pPr>
                <a:defRPr/>
              </a:pPr>
              <a:t>‹#›</a:t>
            </a:fld>
            <a:endParaRPr lang="fr-F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smtClean="0"/>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0B5707B1-6B97-4272-B48B-0E6E91932251}" type="slidenum">
              <a:rPr lang="fr-FR" altLang="en-US"/>
              <a:pPr>
                <a:defRPr/>
              </a:pPr>
              <a:t>‹#›</a:t>
            </a:fld>
            <a:endParaRPr lang="fr-F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smtClean="0"/>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61E492B0-E841-4B8C-A0A5-DD126039508A}" type="slidenum">
              <a:rPr lang="fr-FR" altLang="en-US"/>
              <a:pPr>
                <a:defRPr/>
              </a:pPr>
              <a:t>‹#›</a:t>
            </a:fld>
            <a:endParaRPr lang="fr-FR"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pPr>
              <a:defRPr/>
            </a:pPr>
            <a:endParaRPr lang="fr-FR" altLang="en-US" dirty="0"/>
          </a:p>
        </p:txBody>
      </p:sp>
      <p:sp>
        <p:nvSpPr>
          <p:cNvPr id="5" name="Footer Placeholder 4"/>
          <p:cNvSpPr>
            <a:spLocks noGrp="1"/>
          </p:cNvSpPr>
          <p:nvPr>
            <p:ph type="ftr" sz="quarter" idx="11"/>
          </p:nvPr>
        </p:nvSpPr>
        <p:spPr/>
        <p:txBody>
          <a:bodyPr/>
          <a:lstStyle>
            <a:lvl1pPr>
              <a:defRPr/>
            </a:lvl1pPr>
          </a:lstStyle>
          <a:p>
            <a:pPr>
              <a:defRPr/>
            </a:pPr>
            <a:r>
              <a:rPr lang="fr-FR" altLang="en-US" smtClean="0"/>
              <a:t>MSFOCBA_2015</a:t>
            </a:r>
            <a:endParaRPr lang="fr-FR" altLang="en-US" dirty="0"/>
          </a:p>
        </p:txBody>
      </p:sp>
      <p:sp>
        <p:nvSpPr>
          <p:cNvPr id="6" name="Slide Number Placeholder 5"/>
          <p:cNvSpPr>
            <a:spLocks noGrp="1"/>
          </p:cNvSpPr>
          <p:nvPr>
            <p:ph type="sldNum" sz="quarter" idx="12"/>
          </p:nvPr>
        </p:nvSpPr>
        <p:spPr/>
        <p:txBody>
          <a:bodyPr/>
          <a:lstStyle>
            <a:lvl1pPr>
              <a:defRPr/>
            </a:lvl1pPr>
          </a:lstStyle>
          <a:p>
            <a:pPr>
              <a:defRPr/>
            </a:pPr>
            <a:fld id="{47F3E0E0-B057-4563-A51F-69C51FEE3C61}" type="slidenum">
              <a:rPr lang="fr-FR" altLang="en-US"/>
              <a:pPr>
                <a:defRPr/>
              </a:pPr>
              <a:t>‹#›</a:t>
            </a:fld>
            <a:endParaRPr lang="fr-FR"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fr-FR" altLang="en-US" dirty="0"/>
          </a:p>
        </p:txBody>
      </p:sp>
      <p:sp>
        <p:nvSpPr>
          <p:cNvPr id="6" name="Footer Placeholder 4"/>
          <p:cNvSpPr>
            <a:spLocks noGrp="1"/>
          </p:cNvSpPr>
          <p:nvPr>
            <p:ph type="ftr" sz="quarter" idx="11"/>
          </p:nvPr>
        </p:nvSpPr>
        <p:spPr/>
        <p:txBody>
          <a:bodyPr/>
          <a:lstStyle>
            <a:lvl1pPr>
              <a:defRPr/>
            </a:lvl1pPr>
          </a:lstStyle>
          <a:p>
            <a:pPr>
              <a:defRPr/>
            </a:pPr>
            <a:r>
              <a:rPr lang="fr-FR" altLang="en-US" smtClean="0"/>
              <a:t>MSFOCBA_2015</a:t>
            </a:r>
            <a:endParaRPr lang="fr-FR" altLang="en-US" dirty="0"/>
          </a:p>
        </p:txBody>
      </p:sp>
      <p:sp>
        <p:nvSpPr>
          <p:cNvPr id="7" name="Slide Number Placeholder 5"/>
          <p:cNvSpPr>
            <a:spLocks noGrp="1"/>
          </p:cNvSpPr>
          <p:nvPr>
            <p:ph type="sldNum" sz="quarter" idx="12"/>
          </p:nvPr>
        </p:nvSpPr>
        <p:spPr/>
        <p:txBody>
          <a:bodyPr/>
          <a:lstStyle>
            <a:lvl1pPr>
              <a:defRPr/>
            </a:lvl1pPr>
          </a:lstStyle>
          <a:p>
            <a:pPr>
              <a:defRPr/>
            </a:pPr>
            <a:fld id="{0CB9E5CF-8761-4860-B335-8811C97783CB}" type="slidenum">
              <a:rPr lang="fr-FR" altLang="en-US"/>
              <a:pPr>
                <a:defRPr/>
              </a:pPr>
              <a:t>‹#›</a:t>
            </a:fld>
            <a:endParaRPr lang="fr-F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fr-FR" altLang="en-US" dirty="0"/>
          </a:p>
        </p:txBody>
      </p:sp>
      <p:sp>
        <p:nvSpPr>
          <p:cNvPr id="8" name="Footer Placeholder 4"/>
          <p:cNvSpPr>
            <a:spLocks noGrp="1"/>
          </p:cNvSpPr>
          <p:nvPr>
            <p:ph type="ftr" sz="quarter" idx="11"/>
          </p:nvPr>
        </p:nvSpPr>
        <p:spPr/>
        <p:txBody>
          <a:bodyPr/>
          <a:lstStyle>
            <a:lvl1pPr>
              <a:defRPr/>
            </a:lvl1pPr>
          </a:lstStyle>
          <a:p>
            <a:pPr>
              <a:defRPr/>
            </a:pPr>
            <a:r>
              <a:rPr lang="fr-FR" altLang="en-US" smtClean="0"/>
              <a:t>MSFOCBA_2015</a:t>
            </a:r>
            <a:endParaRPr lang="fr-FR" altLang="en-US" dirty="0"/>
          </a:p>
        </p:txBody>
      </p:sp>
      <p:sp>
        <p:nvSpPr>
          <p:cNvPr id="9" name="Slide Number Placeholder 5"/>
          <p:cNvSpPr>
            <a:spLocks noGrp="1"/>
          </p:cNvSpPr>
          <p:nvPr>
            <p:ph type="sldNum" sz="quarter" idx="12"/>
          </p:nvPr>
        </p:nvSpPr>
        <p:spPr/>
        <p:txBody>
          <a:bodyPr/>
          <a:lstStyle>
            <a:lvl1pPr>
              <a:defRPr/>
            </a:lvl1pPr>
          </a:lstStyle>
          <a:p>
            <a:pPr>
              <a:defRPr/>
            </a:pPr>
            <a:fld id="{A6BA11E6-D89E-4472-8CFB-864B379A1483}" type="slidenum">
              <a:rPr lang="fr-FR" altLang="en-US"/>
              <a:pPr>
                <a:defRPr/>
              </a:pPr>
              <a:t>‹#›</a:t>
            </a:fld>
            <a:endParaRPr lang="fr-F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pPr>
              <a:defRPr/>
            </a:pPr>
            <a:endParaRPr lang="fr-FR" altLang="en-US" dirty="0"/>
          </a:p>
        </p:txBody>
      </p:sp>
      <p:sp>
        <p:nvSpPr>
          <p:cNvPr id="4" name="Footer Placeholder 4"/>
          <p:cNvSpPr>
            <a:spLocks noGrp="1"/>
          </p:cNvSpPr>
          <p:nvPr>
            <p:ph type="ftr" sz="quarter" idx="11"/>
          </p:nvPr>
        </p:nvSpPr>
        <p:spPr/>
        <p:txBody>
          <a:bodyPr/>
          <a:lstStyle>
            <a:lvl1pPr>
              <a:defRPr/>
            </a:lvl1pPr>
          </a:lstStyle>
          <a:p>
            <a:pPr>
              <a:defRPr/>
            </a:pPr>
            <a:r>
              <a:rPr lang="fr-FR" altLang="en-US" smtClean="0"/>
              <a:t>MSFOCBA_2015</a:t>
            </a:r>
            <a:endParaRPr lang="fr-FR" altLang="en-US" dirty="0"/>
          </a:p>
        </p:txBody>
      </p:sp>
      <p:sp>
        <p:nvSpPr>
          <p:cNvPr id="5" name="Slide Number Placeholder 5"/>
          <p:cNvSpPr>
            <a:spLocks noGrp="1"/>
          </p:cNvSpPr>
          <p:nvPr>
            <p:ph type="sldNum" sz="quarter" idx="12"/>
          </p:nvPr>
        </p:nvSpPr>
        <p:spPr/>
        <p:txBody>
          <a:bodyPr/>
          <a:lstStyle>
            <a:lvl1pPr>
              <a:defRPr/>
            </a:lvl1pPr>
          </a:lstStyle>
          <a:p>
            <a:pPr>
              <a:defRPr/>
            </a:pPr>
            <a:fld id="{BD67DEC0-3748-41E0-85AC-A4405AE38D05}" type="slidenum">
              <a:rPr lang="fr-FR" altLang="en-US"/>
              <a:pPr>
                <a:defRPr/>
              </a:pPr>
              <a:t>‹#›</a:t>
            </a:fld>
            <a:endParaRPr lang="fr-F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fr-FR" altLang="en-US" dirty="0"/>
          </a:p>
        </p:txBody>
      </p:sp>
      <p:sp>
        <p:nvSpPr>
          <p:cNvPr id="3" name="Footer Placeholder 4"/>
          <p:cNvSpPr>
            <a:spLocks noGrp="1"/>
          </p:cNvSpPr>
          <p:nvPr>
            <p:ph type="ftr" sz="quarter" idx="11"/>
          </p:nvPr>
        </p:nvSpPr>
        <p:spPr/>
        <p:txBody>
          <a:bodyPr/>
          <a:lstStyle>
            <a:lvl1pPr>
              <a:defRPr/>
            </a:lvl1pPr>
          </a:lstStyle>
          <a:p>
            <a:pPr>
              <a:defRPr/>
            </a:pPr>
            <a:r>
              <a:rPr lang="fr-FR" altLang="en-US" smtClean="0"/>
              <a:t>MSFOCBA_2015</a:t>
            </a:r>
            <a:endParaRPr lang="fr-FR" altLang="en-US" dirty="0"/>
          </a:p>
        </p:txBody>
      </p:sp>
      <p:sp>
        <p:nvSpPr>
          <p:cNvPr id="4" name="Slide Number Placeholder 5"/>
          <p:cNvSpPr>
            <a:spLocks noGrp="1"/>
          </p:cNvSpPr>
          <p:nvPr>
            <p:ph type="sldNum" sz="quarter" idx="12"/>
          </p:nvPr>
        </p:nvSpPr>
        <p:spPr/>
        <p:txBody>
          <a:bodyPr/>
          <a:lstStyle>
            <a:lvl1pPr>
              <a:defRPr/>
            </a:lvl1pPr>
          </a:lstStyle>
          <a:p>
            <a:pPr>
              <a:defRPr/>
            </a:pPr>
            <a:fld id="{09632F69-7962-4F6F-A227-02ADAD727A05}" type="slidenum">
              <a:rPr lang="fr-FR" altLang="en-US"/>
              <a:pPr>
                <a:defRPr/>
              </a:pPr>
              <a:t>‹#›</a:t>
            </a:fld>
            <a:endParaRPr lang="fr-F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5" name="Date Placeholder 3"/>
          <p:cNvSpPr>
            <a:spLocks noGrp="1"/>
          </p:cNvSpPr>
          <p:nvPr>
            <p:ph type="dt" sz="half" idx="10"/>
          </p:nvPr>
        </p:nvSpPr>
        <p:spPr/>
        <p:txBody>
          <a:bodyPr/>
          <a:lstStyle>
            <a:lvl1pPr>
              <a:defRPr/>
            </a:lvl1pPr>
          </a:lstStyle>
          <a:p>
            <a:pPr>
              <a:defRPr/>
            </a:pPr>
            <a:endParaRPr lang="fr-FR" altLang="en-US" dirty="0"/>
          </a:p>
        </p:txBody>
      </p:sp>
      <p:sp>
        <p:nvSpPr>
          <p:cNvPr id="6" name="Footer Placeholder 4"/>
          <p:cNvSpPr>
            <a:spLocks noGrp="1"/>
          </p:cNvSpPr>
          <p:nvPr>
            <p:ph type="ftr" sz="quarter" idx="11"/>
          </p:nvPr>
        </p:nvSpPr>
        <p:spPr/>
        <p:txBody>
          <a:bodyPr/>
          <a:lstStyle>
            <a:lvl1pPr>
              <a:defRPr/>
            </a:lvl1pPr>
          </a:lstStyle>
          <a:p>
            <a:pPr>
              <a:defRPr/>
            </a:pPr>
            <a:r>
              <a:rPr lang="fr-FR" altLang="en-US" smtClean="0"/>
              <a:t>MSFOCBA_2015</a:t>
            </a:r>
            <a:endParaRPr lang="fr-FR" altLang="en-US" dirty="0"/>
          </a:p>
        </p:txBody>
      </p:sp>
      <p:sp>
        <p:nvSpPr>
          <p:cNvPr id="7" name="Slide Number Placeholder 5"/>
          <p:cNvSpPr>
            <a:spLocks noGrp="1"/>
          </p:cNvSpPr>
          <p:nvPr>
            <p:ph type="sldNum" sz="quarter" idx="12"/>
          </p:nvPr>
        </p:nvSpPr>
        <p:spPr/>
        <p:txBody>
          <a:bodyPr/>
          <a:lstStyle>
            <a:lvl1pPr>
              <a:defRPr/>
            </a:lvl1pPr>
          </a:lstStyle>
          <a:p>
            <a:pPr>
              <a:defRPr/>
            </a:pPr>
            <a:fld id="{D0ECB7EE-1C3C-4A81-861D-DAC4D9A58B1F}" type="slidenum">
              <a:rPr lang="fr-FR" altLang="en-US"/>
              <a:pPr>
                <a:defRPr/>
              </a:pPr>
              <a:t>‹#›</a:t>
            </a:fld>
            <a:endParaRPr lang="fr-F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5"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9"/>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n-US" noProof="0"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s-ES" smtClean="0"/>
              <a:t>Haga clic para modificar el estilo de título del patrón</a:t>
            </a:r>
            <a:endParaRPr lang="en-US" dirty="0"/>
          </a:p>
        </p:txBody>
      </p:sp>
      <p:sp>
        <p:nvSpPr>
          <p:cNvPr id="7" name="Date Placeholder 4"/>
          <p:cNvSpPr>
            <a:spLocks noGrp="1"/>
          </p:cNvSpPr>
          <p:nvPr>
            <p:ph type="dt" sz="half" idx="10"/>
          </p:nvPr>
        </p:nvSpPr>
        <p:spPr/>
        <p:txBody>
          <a:bodyPr/>
          <a:lstStyle>
            <a:lvl1pPr>
              <a:defRPr/>
            </a:lvl1pPr>
          </a:lstStyle>
          <a:p>
            <a:pPr>
              <a:defRPr/>
            </a:pPr>
            <a:endParaRPr lang="fr-FR" altLang="en-US" dirty="0"/>
          </a:p>
        </p:txBody>
      </p:sp>
      <p:sp>
        <p:nvSpPr>
          <p:cNvPr id="9" name="Footer Placeholder 5"/>
          <p:cNvSpPr>
            <a:spLocks noGrp="1"/>
          </p:cNvSpPr>
          <p:nvPr>
            <p:ph type="ftr" sz="quarter" idx="11"/>
          </p:nvPr>
        </p:nvSpPr>
        <p:spPr/>
        <p:txBody>
          <a:bodyPr/>
          <a:lstStyle>
            <a:lvl1pPr>
              <a:defRPr/>
            </a:lvl1pPr>
          </a:lstStyle>
          <a:p>
            <a:pPr>
              <a:defRPr/>
            </a:pPr>
            <a:r>
              <a:rPr lang="fr-FR" altLang="en-US" smtClean="0"/>
              <a:t>MSFOCBA_2015</a:t>
            </a:r>
            <a:endParaRPr lang="fr-FR" altLang="en-US" dirty="0"/>
          </a:p>
        </p:txBody>
      </p:sp>
      <p:sp>
        <p:nvSpPr>
          <p:cNvPr id="10" name="Slide Number Placeholder 6"/>
          <p:cNvSpPr>
            <a:spLocks noGrp="1"/>
          </p:cNvSpPr>
          <p:nvPr>
            <p:ph type="sldNum" sz="quarter" idx="12"/>
          </p:nvPr>
        </p:nvSpPr>
        <p:spPr/>
        <p:txBody>
          <a:bodyPr/>
          <a:lstStyle>
            <a:lvl1pPr>
              <a:defRPr>
                <a:solidFill>
                  <a:schemeClr val="tx1"/>
                </a:solidFill>
              </a:defRPr>
            </a:lvl1pPr>
          </a:lstStyle>
          <a:p>
            <a:pPr>
              <a:defRPr/>
            </a:pPr>
            <a:fld id="{DDEE1E70-3C19-40E2-BBEE-156DC9CBA77B}" type="slidenum">
              <a:rPr lang="fr-FR" altLang="en-US"/>
              <a:pPr>
                <a:defRPr/>
              </a:pPr>
              <a:t>‹#›</a:t>
            </a:fld>
            <a:endParaRPr lang="fr-F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endParaRPr lang="en-US" altLang="en-US" smtClean="0"/>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defRPr>
            </a:lvl1pPr>
          </a:lstStyle>
          <a:p>
            <a:pPr>
              <a:defRPr/>
            </a:pPr>
            <a:endParaRPr lang="fr-FR" alt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defRPr>
            </a:lvl1pPr>
          </a:lstStyle>
          <a:p>
            <a:pPr>
              <a:defRPr/>
            </a:pPr>
            <a:r>
              <a:rPr lang="fr-FR" altLang="en-US" smtClean="0"/>
              <a:t>MSFOCBA_2015</a:t>
            </a:r>
            <a:endParaRPr lang="fr-FR" altLang="en-US" dirty="0"/>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a:solidFill>
                  <a:schemeClr val="tx2"/>
                </a:solidFill>
              </a:defRPr>
            </a:lvl1pPr>
          </a:lstStyle>
          <a:p>
            <a:pPr>
              <a:defRPr/>
            </a:pPr>
            <a:fld id="{FD2F3441-146A-4413-9A6E-4331B414F8C1}" type="slidenum">
              <a:rPr lang="fr-FR" altLang="en-US"/>
              <a:pPr>
                <a:defRPr/>
              </a:pPr>
              <a:t>‹#›</a:t>
            </a:fld>
            <a:endParaRPr lang="fr-FR" altLang="en-US" dirty="0"/>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26" r:id="rId2"/>
    <p:sldLayoutId id="2147483727" r:id="rId3"/>
    <p:sldLayoutId id="2147483728" r:id="rId4"/>
    <p:sldLayoutId id="2147483729" r:id="rId5"/>
    <p:sldLayoutId id="2147483730" r:id="rId6"/>
    <p:sldLayoutId id="2147483731" r:id="rId7"/>
    <p:sldLayoutId id="2147483732" r:id="rId8"/>
    <p:sldLayoutId id="2147483736" r:id="rId9"/>
    <p:sldLayoutId id="2147483733" r:id="rId10"/>
    <p:sldLayoutId id="2147483734" r:id="rId11"/>
  </p:sldLayoutIdLst>
  <p:hf sldNum="0" hdr="0" dt="0"/>
  <p:txStyles>
    <p:title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75656" y="3429000"/>
            <a:ext cx="5688632" cy="379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836712"/>
            <a:ext cx="7499176" cy="1371600"/>
          </a:xfrm>
        </p:spPr>
        <p:txBody>
          <a:bodyPr>
            <a:normAutofit fontScale="90000"/>
          </a:bodyPr>
          <a:lstStyle/>
          <a:p>
            <a:r>
              <a:rPr lang="es-ES" dirty="0" smtClean="0"/>
              <a:t>M9 S32</a:t>
            </a:r>
            <a:r>
              <a:rPr lang="es-ES" dirty="0"/>
              <a:t/>
            </a:r>
            <a:br>
              <a:rPr lang="es-ES" dirty="0"/>
            </a:br>
            <a:r>
              <a:rPr lang="es-ES" dirty="0"/>
              <a:t>HP </a:t>
            </a:r>
            <a:r>
              <a:rPr lang="es-ES" dirty="0" err="1"/>
              <a:t>Nutrition</a:t>
            </a:r>
            <a:r>
              <a:rPr lang="es-ES" dirty="0"/>
              <a:t> </a:t>
            </a:r>
            <a:r>
              <a:rPr lang="es-ES" dirty="0" err="1" smtClean="0"/>
              <a:t>Products</a:t>
            </a:r>
            <a:r>
              <a:rPr lang="es-ES" dirty="0" smtClean="0"/>
              <a:t>:</a:t>
            </a:r>
            <a:br>
              <a:rPr lang="es-ES" dirty="0" smtClean="0"/>
            </a:br>
            <a:r>
              <a:rPr lang="es-ES" dirty="0" err="1" smtClean="0"/>
              <a:t>Quiz</a:t>
            </a:r>
            <a:r>
              <a:rPr lang="es-ES" dirty="0" smtClean="0"/>
              <a:t> </a:t>
            </a:r>
            <a:r>
              <a:rPr lang="es-ES" dirty="0" err="1" smtClean="0"/>
              <a:t>Game</a:t>
            </a:r>
            <a:r>
              <a:rPr lang="es-ES" dirty="0"/>
              <a:t/>
            </a:r>
            <a:br>
              <a:rPr lang="es-ES" dirty="0"/>
            </a:br>
            <a:endParaRPr lang="es-ES" dirty="0"/>
          </a:p>
        </p:txBody>
      </p:sp>
      <p:sp>
        <p:nvSpPr>
          <p:cNvPr id="4" name="Footer Placeholder 3"/>
          <p:cNvSpPr>
            <a:spLocks noGrp="1"/>
          </p:cNvSpPr>
          <p:nvPr>
            <p:ph type="ftr" sz="quarter" idx="11"/>
          </p:nvPr>
        </p:nvSpPr>
        <p:spPr/>
        <p:txBody>
          <a:bodyPr/>
          <a:lstStyle/>
          <a:p>
            <a:pPr>
              <a:defRPr/>
            </a:pPr>
            <a:r>
              <a:rPr lang="fr-FR" altLang="en-US" dirty="0" smtClean="0"/>
              <a:t>MSFOCBA_2018</a:t>
            </a:r>
            <a:endParaRPr lang="fr-FR" altLang="en-US" dirty="0"/>
          </a:p>
        </p:txBody>
      </p:sp>
      <p:sp>
        <p:nvSpPr>
          <p:cNvPr id="6" name="Rounded Rectangular Callout 5"/>
          <p:cNvSpPr/>
          <p:nvPr/>
        </p:nvSpPr>
        <p:spPr>
          <a:xfrm>
            <a:off x="467544" y="1916832"/>
            <a:ext cx="7704856" cy="2160240"/>
          </a:xfrm>
          <a:prstGeom prst="wedgeRoundRectCallout">
            <a:avLst>
              <a:gd name="adj1" fmla="val -3897"/>
              <a:gd name="adj2" fmla="val 71379"/>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ontent Placeholder 2"/>
          <p:cNvSpPr>
            <a:spLocks noGrp="1"/>
          </p:cNvSpPr>
          <p:nvPr>
            <p:ph idx="1"/>
          </p:nvPr>
        </p:nvSpPr>
        <p:spPr>
          <a:xfrm>
            <a:off x="539552" y="1988840"/>
            <a:ext cx="7620000" cy="4373563"/>
          </a:xfrm>
        </p:spPr>
        <p:txBody>
          <a:bodyPr/>
          <a:lstStyle/>
          <a:p>
            <a:pPr algn="ctr"/>
            <a:r>
              <a:rPr lang="es-ES" sz="4400" dirty="0" smtClean="0"/>
              <a:t>To </a:t>
            </a:r>
            <a:r>
              <a:rPr lang="es-ES" sz="4400" dirty="0" err="1" smtClean="0"/>
              <a:t>start</a:t>
            </a:r>
            <a:r>
              <a:rPr lang="es-ES" sz="4400" dirty="0" smtClean="0"/>
              <a:t> </a:t>
            </a:r>
            <a:r>
              <a:rPr lang="es-ES" sz="4400" dirty="0" err="1" smtClean="0"/>
              <a:t>the</a:t>
            </a:r>
            <a:r>
              <a:rPr lang="es-ES" sz="4400" dirty="0" smtClean="0"/>
              <a:t> </a:t>
            </a:r>
            <a:r>
              <a:rPr lang="es-ES" sz="4400" dirty="0" err="1" smtClean="0"/>
              <a:t>game</a:t>
            </a:r>
            <a:r>
              <a:rPr lang="es-ES" sz="4400" dirty="0" smtClean="0"/>
              <a:t> </a:t>
            </a:r>
            <a:r>
              <a:rPr lang="es-ES" sz="4400" dirty="0" err="1" smtClean="0"/>
              <a:t>press</a:t>
            </a:r>
            <a:r>
              <a:rPr lang="es-ES" sz="4400" dirty="0" smtClean="0"/>
              <a:t> F5, </a:t>
            </a:r>
            <a:r>
              <a:rPr lang="es-ES" sz="4400" dirty="0" err="1" smtClean="0"/>
              <a:t>then</a:t>
            </a:r>
            <a:r>
              <a:rPr lang="es-ES" sz="4400" dirty="0" smtClean="0"/>
              <a:t> </a:t>
            </a:r>
            <a:r>
              <a:rPr lang="es-ES" sz="4400" dirty="0" err="1" smtClean="0"/>
              <a:t>click</a:t>
            </a:r>
            <a:r>
              <a:rPr lang="es-ES" sz="4400" dirty="0" smtClean="0"/>
              <a:t> </a:t>
            </a:r>
            <a:r>
              <a:rPr lang="es-ES" sz="4400" dirty="0" err="1" smtClean="0"/>
              <a:t>anywhere</a:t>
            </a:r>
            <a:r>
              <a:rPr lang="es-ES" sz="4400" dirty="0" smtClean="0"/>
              <a:t> </a:t>
            </a:r>
            <a:r>
              <a:rPr lang="es-ES" sz="4400" dirty="0" err="1" smtClean="0"/>
              <a:t>on</a:t>
            </a:r>
            <a:r>
              <a:rPr lang="es-ES" sz="4400" dirty="0" smtClean="0"/>
              <a:t> </a:t>
            </a:r>
            <a:r>
              <a:rPr lang="es-ES" sz="4400" dirty="0" err="1" smtClean="0"/>
              <a:t>the</a:t>
            </a:r>
            <a:r>
              <a:rPr lang="es-ES" sz="4400" dirty="0" smtClean="0"/>
              <a:t> </a:t>
            </a:r>
            <a:r>
              <a:rPr lang="es-ES" sz="4400" dirty="0" err="1" smtClean="0"/>
              <a:t>screen</a:t>
            </a:r>
            <a:r>
              <a:rPr lang="es-ES" sz="4400" dirty="0" smtClean="0"/>
              <a:t>.</a:t>
            </a:r>
            <a:endParaRPr lang="es-ES" sz="4400" dirty="0"/>
          </a:p>
        </p:txBody>
      </p:sp>
    </p:spTree>
    <p:extLst>
      <p:ext uri="{BB962C8B-B14F-4D97-AF65-F5344CB8AC3E}">
        <p14:creationId xmlns:p14="http://schemas.microsoft.com/office/powerpoint/2010/main" val="4217702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p:cNvSpPr/>
          <p:nvPr/>
        </p:nvSpPr>
        <p:spPr>
          <a:xfrm>
            <a:off x="3398354" y="4221089"/>
            <a:ext cx="1821718" cy="165618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251520" y="1412776"/>
            <a:ext cx="7776864" cy="4680520"/>
          </a:xfrm>
        </p:spPr>
        <p:txBody>
          <a:bodyPr/>
          <a:lstStyle/>
          <a:p>
            <a:endParaRPr lang="en-GB" dirty="0" smtClean="0"/>
          </a:p>
          <a:p>
            <a:endParaRPr lang="en-GB" dirty="0" smtClean="0"/>
          </a:p>
          <a:p>
            <a:endParaRPr lang="en-GB" dirty="0"/>
          </a:p>
        </p:txBody>
      </p:sp>
      <p:sp>
        <p:nvSpPr>
          <p:cNvPr id="4" name="4 Título"/>
          <p:cNvSpPr txBox="1">
            <a:spLocks/>
          </p:cNvSpPr>
          <p:nvPr/>
        </p:nvSpPr>
        <p:spPr>
          <a:xfrm>
            <a:off x="457200" y="44624"/>
            <a:ext cx="7686700" cy="595444"/>
          </a:xfrm>
          <a:prstGeom prst="rect">
            <a:avLst/>
          </a:prstGeom>
        </p:spPr>
        <p:txBody>
          <a:bodyPr vert="horz" lIns="91440" tIns="45720" rIns="91440" bIns="45720" rtlCol="0" anchor="b">
            <a:norm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r>
              <a:rPr lang="es-ES" sz="2400" dirty="0"/>
              <a:t>HP </a:t>
            </a:r>
            <a:r>
              <a:rPr lang="es-ES" sz="2400" dirty="0" err="1"/>
              <a:t>Nutrition</a:t>
            </a:r>
            <a:r>
              <a:rPr lang="es-ES" sz="2400" dirty="0"/>
              <a:t> </a:t>
            </a:r>
            <a:r>
              <a:rPr lang="es-ES" sz="2400" dirty="0" err="1"/>
              <a:t>Products</a:t>
            </a:r>
            <a:endParaRPr lang="en-GB" sz="2400" dirty="0"/>
          </a:p>
        </p:txBody>
      </p:sp>
      <p:sp>
        <p:nvSpPr>
          <p:cNvPr id="5" name="4 Marcador de pie de página"/>
          <p:cNvSpPr>
            <a:spLocks noGrp="1"/>
          </p:cNvSpPr>
          <p:nvPr>
            <p:ph type="ftr" sz="quarter" idx="11"/>
          </p:nvPr>
        </p:nvSpPr>
        <p:spPr/>
        <p:txBody>
          <a:bodyPr/>
          <a:lstStyle/>
          <a:p>
            <a:pPr algn="l" rtl="0">
              <a:defRPr/>
            </a:pPr>
            <a:r>
              <a:rPr lang="en-GB" b="0" i="0" u="none" baseline="0" dirty="0" smtClean="0"/>
              <a:t>MSFOCBA_2018</a:t>
            </a:r>
            <a:endParaRPr lang="en-GB" altLang="en-US" dirty="0"/>
          </a:p>
        </p:txBody>
      </p:sp>
      <p:sp>
        <p:nvSpPr>
          <p:cNvPr id="16" name="Rectangle 15"/>
          <p:cNvSpPr/>
          <p:nvPr/>
        </p:nvSpPr>
        <p:spPr>
          <a:xfrm>
            <a:off x="3616474" y="4437112"/>
            <a:ext cx="1368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0</a:t>
            </a:r>
          </a:p>
        </p:txBody>
      </p:sp>
      <p:sp>
        <p:nvSpPr>
          <p:cNvPr id="15" name="Rectangle 14"/>
          <p:cNvSpPr/>
          <p:nvPr/>
        </p:nvSpPr>
        <p:spPr>
          <a:xfrm>
            <a:off x="3616474" y="4458604"/>
            <a:ext cx="1368152" cy="1202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1</a:t>
            </a:r>
            <a:endParaRPr lang="es-ES" sz="6000" dirty="0"/>
          </a:p>
        </p:txBody>
      </p:sp>
      <p:sp>
        <p:nvSpPr>
          <p:cNvPr id="13" name="Rectangle 12"/>
          <p:cNvSpPr/>
          <p:nvPr/>
        </p:nvSpPr>
        <p:spPr>
          <a:xfrm>
            <a:off x="3625137" y="4470460"/>
            <a:ext cx="1368152" cy="117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2</a:t>
            </a:r>
          </a:p>
        </p:txBody>
      </p:sp>
      <p:sp>
        <p:nvSpPr>
          <p:cNvPr id="11" name="Rectangle 10"/>
          <p:cNvSpPr/>
          <p:nvPr/>
        </p:nvSpPr>
        <p:spPr>
          <a:xfrm>
            <a:off x="3616474" y="4447857"/>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3</a:t>
            </a:r>
          </a:p>
        </p:txBody>
      </p:sp>
      <p:sp>
        <p:nvSpPr>
          <p:cNvPr id="10" name="Rectangle 9"/>
          <p:cNvSpPr/>
          <p:nvPr/>
        </p:nvSpPr>
        <p:spPr>
          <a:xfrm>
            <a:off x="3625137" y="4442033"/>
            <a:ext cx="1368152" cy="1235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4</a:t>
            </a:r>
          </a:p>
        </p:txBody>
      </p:sp>
      <p:sp>
        <p:nvSpPr>
          <p:cNvPr id="6" name="Rectangle 5"/>
          <p:cNvSpPr/>
          <p:nvPr/>
        </p:nvSpPr>
        <p:spPr>
          <a:xfrm>
            <a:off x="3616474" y="4453443"/>
            <a:ext cx="1368152" cy="1213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5</a:t>
            </a:r>
            <a:endParaRPr lang="es-ES" sz="6000" dirty="0"/>
          </a:p>
        </p:txBody>
      </p:sp>
      <p:sp>
        <p:nvSpPr>
          <p:cNvPr id="9" name="Rectangle 8"/>
          <p:cNvSpPr/>
          <p:nvPr/>
        </p:nvSpPr>
        <p:spPr>
          <a:xfrm>
            <a:off x="3112418" y="4077072"/>
            <a:ext cx="237626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2951753"/>
            <a:ext cx="1686136" cy="112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ular Callout 16"/>
          <p:cNvSpPr/>
          <p:nvPr/>
        </p:nvSpPr>
        <p:spPr>
          <a:xfrm>
            <a:off x="167680" y="1363766"/>
            <a:ext cx="8508776" cy="1440160"/>
          </a:xfrm>
          <a:prstGeom prst="wedgeRoundRectCallout">
            <a:avLst>
              <a:gd name="adj1" fmla="val -3221"/>
              <a:gd name="adj2" fmla="val 81731"/>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p:cNvSpPr txBox="1"/>
          <p:nvPr/>
        </p:nvSpPr>
        <p:spPr>
          <a:xfrm>
            <a:off x="179512" y="620688"/>
            <a:ext cx="8640960" cy="2782300"/>
          </a:xfrm>
          <a:prstGeom prst="rect">
            <a:avLst/>
          </a:prstGeom>
          <a:noFill/>
        </p:spPr>
        <p:txBody>
          <a:bodyPr wrap="square" rtlCol="0">
            <a:spAutoFit/>
          </a:bodyPr>
          <a:lstStyle/>
          <a:p>
            <a:pPr lvl="0">
              <a:lnSpc>
                <a:spcPct val="115000"/>
              </a:lnSpc>
              <a:spcAft>
                <a:spcPts val="0"/>
              </a:spcAft>
            </a:pPr>
            <a:r>
              <a:rPr lang="en-US" b="1" dirty="0" smtClean="0">
                <a:latin typeface="Verdana"/>
                <a:ea typeface="Verdana"/>
                <a:cs typeface="Times New Roman"/>
              </a:rPr>
              <a:t>9</a:t>
            </a:r>
            <a:r>
              <a:rPr lang="en-US" b="1" dirty="0">
                <a:latin typeface="Verdana"/>
                <a:ea typeface="Verdana"/>
                <a:cs typeface="Times New Roman"/>
              </a:rPr>
              <a:t>. True or false</a:t>
            </a:r>
            <a:r>
              <a:rPr lang="en-US" b="1" dirty="0" smtClean="0">
                <a:latin typeface="Verdana"/>
                <a:ea typeface="Verdana"/>
                <a:cs typeface="Times New Roman"/>
              </a:rPr>
              <a:t>?</a:t>
            </a:r>
          </a:p>
          <a:p>
            <a:pPr lvl="0">
              <a:lnSpc>
                <a:spcPct val="115000"/>
              </a:lnSpc>
              <a:spcAft>
                <a:spcPts val="0"/>
              </a:spcAft>
            </a:pPr>
            <a:endParaRPr lang="en-US" b="1" dirty="0" smtClean="0">
              <a:latin typeface="Verdana"/>
              <a:ea typeface="Verdana"/>
              <a:cs typeface="Times New Roman"/>
            </a:endParaRPr>
          </a:p>
          <a:p>
            <a:pPr lvl="0">
              <a:lnSpc>
                <a:spcPct val="115000"/>
              </a:lnSpc>
              <a:spcAft>
                <a:spcPts val="0"/>
              </a:spcAft>
            </a:pPr>
            <a:r>
              <a:rPr lang="en-US" dirty="0" smtClean="0">
                <a:latin typeface="Verdana"/>
                <a:ea typeface="Verdana"/>
                <a:cs typeface="Times New Roman"/>
              </a:rPr>
              <a:t>Explain </a:t>
            </a:r>
            <a:r>
              <a:rPr lang="en-US" dirty="0">
                <a:latin typeface="Verdana"/>
                <a:ea typeface="Verdana"/>
                <a:cs typeface="Times New Roman"/>
              </a:rPr>
              <a:t>to the caretakers that all the children and caregivers wash their hands with water and soap before and after each meal. </a:t>
            </a:r>
          </a:p>
          <a:p>
            <a:pPr lvl="0">
              <a:lnSpc>
                <a:spcPct val="115000"/>
              </a:lnSpc>
              <a:spcAft>
                <a:spcPts val="0"/>
              </a:spcAft>
            </a:pPr>
            <a:endParaRPr lang="es-ES" sz="3200" b="1" dirty="0">
              <a:effectLst/>
              <a:latin typeface="Calibri"/>
              <a:ea typeface="Verdana"/>
              <a:cs typeface="Times New Roman"/>
            </a:endParaRPr>
          </a:p>
        </p:txBody>
      </p:sp>
    </p:spTree>
    <p:extLst>
      <p:ext uri="{BB962C8B-B14F-4D97-AF65-F5344CB8AC3E}">
        <p14:creationId xmlns:p14="http://schemas.microsoft.com/office/powerpoint/2010/main" val="2604315534"/>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500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5000"/>
                            </p:stCondLst>
                            <p:childTnLst>
                              <p:par>
                                <p:cTn id="8" presetID="1" presetClass="exit"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6000"/>
                            </p:stCondLst>
                            <p:childTnLst>
                              <p:par>
                                <p:cTn id="11" presetID="1" presetClass="exit"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7000"/>
                            </p:stCondLst>
                            <p:childTnLst>
                              <p:par>
                                <p:cTn id="14" presetID="1" presetClass="exit"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p:stCondLst>
                              <p:cond delay="8000"/>
                            </p:stCondLst>
                            <p:childTnLst>
                              <p:par>
                                <p:cTn id="17" presetID="1" presetClass="exit"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9000"/>
                            </p:stCondLst>
                            <p:childTnLst>
                              <p:par>
                                <p:cTn id="20" presetID="1" presetClass="exit" presetSubtype="0" fill="hold" grpId="0" nodeType="afterEffect">
                                  <p:stCondLst>
                                    <p:cond delay="100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10000"/>
                            </p:stCondLst>
                            <p:childTnLst>
                              <p:par>
                                <p:cTn id="23" presetID="1" presetClass="exit" presetSubtype="0" fill="hold" grpId="0" nodeType="afterEffect">
                                  <p:stCondLst>
                                    <p:cond delay="100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1" grpId="0" animBg="1"/>
      <p:bldP spid="10" grpId="0" animBg="1"/>
      <p:bldP spid="6"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p:cNvSpPr/>
          <p:nvPr/>
        </p:nvSpPr>
        <p:spPr>
          <a:xfrm>
            <a:off x="3398354" y="4221089"/>
            <a:ext cx="1821718" cy="165618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251520" y="1412776"/>
            <a:ext cx="7776864" cy="4680520"/>
          </a:xfrm>
        </p:spPr>
        <p:txBody>
          <a:bodyPr/>
          <a:lstStyle/>
          <a:p>
            <a:endParaRPr lang="en-GB" dirty="0" smtClean="0"/>
          </a:p>
          <a:p>
            <a:endParaRPr lang="en-GB" dirty="0" smtClean="0"/>
          </a:p>
          <a:p>
            <a:endParaRPr lang="en-GB" dirty="0"/>
          </a:p>
        </p:txBody>
      </p:sp>
      <p:sp>
        <p:nvSpPr>
          <p:cNvPr id="4" name="4 Título"/>
          <p:cNvSpPr txBox="1">
            <a:spLocks/>
          </p:cNvSpPr>
          <p:nvPr/>
        </p:nvSpPr>
        <p:spPr>
          <a:xfrm>
            <a:off x="457200" y="-99392"/>
            <a:ext cx="7686700" cy="595444"/>
          </a:xfrm>
          <a:prstGeom prst="rect">
            <a:avLst/>
          </a:prstGeom>
        </p:spPr>
        <p:txBody>
          <a:bodyPr vert="horz" lIns="91440" tIns="45720" rIns="91440" bIns="45720" rtlCol="0" anchor="b">
            <a:norm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r>
              <a:rPr lang="es-ES" sz="2400" dirty="0"/>
              <a:t>HP </a:t>
            </a:r>
            <a:r>
              <a:rPr lang="es-ES" sz="2400" dirty="0" err="1"/>
              <a:t>Nutrition</a:t>
            </a:r>
            <a:r>
              <a:rPr lang="es-ES" sz="2400" dirty="0"/>
              <a:t> </a:t>
            </a:r>
            <a:r>
              <a:rPr lang="es-ES" sz="2400" dirty="0" err="1"/>
              <a:t>Products</a:t>
            </a:r>
            <a:endParaRPr lang="en-GB" sz="2400" dirty="0"/>
          </a:p>
        </p:txBody>
      </p:sp>
      <p:sp>
        <p:nvSpPr>
          <p:cNvPr id="5" name="4 Marcador de pie de página"/>
          <p:cNvSpPr>
            <a:spLocks noGrp="1"/>
          </p:cNvSpPr>
          <p:nvPr>
            <p:ph type="ftr" sz="quarter" idx="11"/>
          </p:nvPr>
        </p:nvSpPr>
        <p:spPr/>
        <p:txBody>
          <a:bodyPr/>
          <a:lstStyle/>
          <a:p>
            <a:pPr algn="l" rtl="0">
              <a:defRPr/>
            </a:pPr>
            <a:r>
              <a:rPr lang="en-GB" b="0" i="0" u="none" baseline="0" dirty="0" smtClean="0"/>
              <a:t>MSFOCBA_2018</a:t>
            </a:r>
            <a:endParaRPr lang="en-GB" altLang="en-US" dirty="0"/>
          </a:p>
        </p:txBody>
      </p:sp>
      <p:sp>
        <p:nvSpPr>
          <p:cNvPr id="16" name="Rectangle 15"/>
          <p:cNvSpPr/>
          <p:nvPr/>
        </p:nvSpPr>
        <p:spPr>
          <a:xfrm>
            <a:off x="3616474" y="4437112"/>
            <a:ext cx="1368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0</a:t>
            </a:r>
          </a:p>
        </p:txBody>
      </p:sp>
      <p:sp>
        <p:nvSpPr>
          <p:cNvPr id="15" name="Rectangle 14"/>
          <p:cNvSpPr/>
          <p:nvPr/>
        </p:nvSpPr>
        <p:spPr>
          <a:xfrm>
            <a:off x="3616474" y="4458604"/>
            <a:ext cx="1368152" cy="1202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1</a:t>
            </a:r>
            <a:endParaRPr lang="es-ES" sz="6000" dirty="0"/>
          </a:p>
        </p:txBody>
      </p:sp>
      <p:sp>
        <p:nvSpPr>
          <p:cNvPr id="13" name="Rectangle 12"/>
          <p:cNvSpPr/>
          <p:nvPr/>
        </p:nvSpPr>
        <p:spPr>
          <a:xfrm>
            <a:off x="3625137" y="4470460"/>
            <a:ext cx="1368152" cy="117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2</a:t>
            </a:r>
          </a:p>
        </p:txBody>
      </p:sp>
      <p:sp>
        <p:nvSpPr>
          <p:cNvPr id="11" name="Rectangle 10"/>
          <p:cNvSpPr/>
          <p:nvPr/>
        </p:nvSpPr>
        <p:spPr>
          <a:xfrm>
            <a:off x="3616474" y="4447857"/>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3</a:t>
            </a:r>
          </a:p>
        </p:txBody>
      </p:sp>
      <p:sp>
        <p:nvSpPr>
          <p:cNvPr id="10" name="Rectangle 9"/>
          <p:cNvSpPr/>
          <p:nvPr/>
        </p:nvSpPr>
        <p:spPr>
          <a:xfrm>
            <a:off x="3625137" y="4442033"/>
            <a:ext cx="1368152" cy="1235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4</a:t>
            </a:r>
          </a:p>
        </p:txBody>
      </p:sp>
      <p:sp>
        <p:nvSpPr>
          <p:cNvPr id="6" name="Rectangle 5"/>
          <p:cNvSpPr/>
          <p:nvPr/>
        </p:nvSpPr>
        <p:spPr>
          <a:xfrm>
            <a:off x="3616474" y="4453443"/>
            <a:ext cx="1368152" cy="1213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5</a:t>
            </a:r>
            <a:endParaRPr lang="es-ES" sz="6000" dirty="0"/>
          </a:p>
        </p:txBody>
      </p:sp>
      <p:sp>
        <p:nvSpPr>
          <p:cNvPr id="9" name="Rectangle 8"/>
          <p:cNvSpPr/>
          <p:nvPr/>
        </p:nvSpPr>
        <p:spPr>
          <a:xfrm>
            <a:off x="3112418" y="4077072"/>
            <a:ext cx="237626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896" y="2731297"/>
            <a:ext cx="2232248" cy="14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ular Callout 16"/>
          <p:cNvSpPr/>
          <p:nvPr/>
        </p:nvSpPr>
        <p:spPr>
          <a:xfrm>
            <a:off x="167680" y="1196752"/>
            <a:ext cx="8508776" cy="1440160"/>
          </a:xfrm>
          <a:prstGeom prst="wedgeRoundRectCallout">
            <a:avLst>
              <a:gd name="adj1" fmla="val -3221"/>
              <a:gd name="adj2" fmla="val 81731"/>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p:cNvSpPr txBox="1"/>
          <p:nvPr/>
        </p:nvSpPr>
        <p:spPr>
          <a:xfrm>
            <a:off x="179512" y="404664"/>
            <a:ext cx="8640960" cy="2640723"/>
          </a:xfrm>
          <a:prstGeom prst="rect">
            <a:avLst/>
          </a:prstGeom>
          <a:noFill/>
        </p:spPr>
        <p:txBody>
          <a:bodyPr wrap="square" rtlCol="0">
            <a:spAutoFit/>
          </a:bodyPr>
          <a:lstStyle/>
          <a:p>
            <a:pPr lvl="0">
              <a:lnSpc>
                <a:spcPct val="115000"/>
              </a:lnSpc>
              <a:spcAft>
                <a:spcPts val="0"/>
              </a:spcAft>
            </a:pPr>
            <a:r>
              <a:rPr lang="en-US" b="1" dirty="0">
                <a:latin typeface="Verdana"/>
                <a:ea typeface="Verdana"/>
                <a:cs typeface="Times New Roman"/>
              </a:rPr>
              <a:t>10. True or false</a:t>
            </a:r>
            <a:r>
              <a:rPr lang="en-US" b="1" dirty="0" smtClean="0">
                <a:latin typeface="Verdana"/>
                <a:ea typeface="Verdana"/>
                <a:cs typeface="Times New Roman"/>
              </a:rPr>
              <a:t>?</a:t>
            </a:r>
          </a:p>
          <a:p>
            <a:pPr lvl="0">
              <a:lnSpc>
                <a:spcPct val="115000"/>
              </a:lnSpc>
              <a:spcAft>
                <a:spcPts val="0"/>
              </a:spcAft>
            </a:pPr>
            <a:endParaRPr lang="en-US" dirty="0" smtClean="0">
              <a:latin typeface="Verdana"/>
              <a:ea typeface="Verdana"/>
              <a:cs typeface="Times New Roman"/>
            </a:endParaRPr>
          </a:p>
          <a:p>
            <a:pPr lvl="0">
              <a:lnSpc>
                <a:spcPct val="115000"/>
              </a:lnSpc>
              <a:spcAft>
                <a:spcPts val="0"/>
              </a:spcAft>
            </a:pPr>
            <a:r>
              <a:rPr lang="en-US" dirty="0" smtClean="0">
                <a:latin typeface="Verdana"/>
                <a:ea typeface="Verdana"/>
                <a:cs typeface="Times New Roman"/>
              </a:rPr>
              <a:t>The </a:t>
            </a:r>
            <a:r>
              <a:rPr lang="en-US" dirty="0">
                <a:latin typeface="Verdana"/>
                <a:ea typeface="Verdana"/>
                <a:cs typeface="Times New Roman"/>
              </a:rPr>
              <a:t>cups with the milk have to be covered, however, at home, there is no need to cover the RUTF (once is opened</a:t>
            </a:r>
            <a:r>
              <a:rPr lang="en-US" dirty="0" smtClean="0">
                <a:latin typeface="Verdana"/>
                <a:ea typeface="Verdana"/>
                <a:cs typeface="Times New Roman"/>
              </a:rPr>
              <a:t>).</a:t>
            </a:r>
            <a:endParaRPr lang="en-US" dirty="0">
              <a:latin typeface="Verdana"/>
              <a:ea typeface="Verdana"/>
              <a:cs typeface="Times New Roman"/>
            </a:endParaRPr>
          </a:p>
          <a:p>
            <a:pPr lvl="0">
              <a:lnSpc>
                <a:spcPct val="115000"/>
              </a:lnSpc>
              <a:spcAft>
                <a:spcPts val="0"/>
              </a:spcAft>
            </a:pPr>
            <a:r>
              <a:rPr lang="en-US" b="1" dirty="0" smtClean="0">
                <a:latin typeface="Verdana"/>
                <a:ea typeface="Verdana"/>
                <a:cs typeface="Times New Roman"/>
              </a:rPr>
              <a:t> </a:t>
            </a:r>
            <a:endParaRPr lang="es-ES" sz="3200" b="1" dirty="0">
              <a:effectLst/>
              <a:latin typeface="Calibri"/>
              <a:ea typeface="Verdana"/>
              <a:cs typeface="Times New Roman"/>
            </a:endParaRPr>
          </a:p>
        </p:txBody>
      </p:sp>
    </p:spTree>
    <p:extLst>
      <p:ext uri="{BB962C8B-B14F-4D97-AF65-F5344CB8AC3E}">
        <p14:creationId xmlns:p14="http://schemas.microsoft.com/office/powerpoint/2010/main" val="3923845658"/>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500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5000"/>
                            </p:stCondLst>
                            <p:childTnLst>
                              <p:par>
                                <p:cTn id="8" presetID="1" presetClass="exit"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6000"/>
                            </p:stCondLst>
                            <p:childTnLst>
                              <p:par>
                                <p:cTn id="11" presetID="1" presetClass="exit"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7000"/>
                            </p:stCondLst>
                            <p:childTnLst>
                              <p:par>
                                <p:cTn id="14" presetID="1" presetClass="exit"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p:stCondLst>
                              <p:cond delay="8000"/>
                            </p:stCondLst>
                            <p:childTnLst>
                              <p:par>
                                <p:cTn id="17" presetID="1" presetClass="exit"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9000"/>
                            </p:stCondLst>
                            <p:childTnLst>
                              <p:par>
                                <p:cTn id="20" presetID="1" presetClass="exit" presetSubtype="0" fill="hold" grpId="0" nodeType="afterEffect">
                                  <p:stCondLst>
                                    <p:cond delay="100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10000"/>
                            </p:stCondLst>
                            <p:childTnLst>
                              <p:par>
                                <p:cTn id="23" presetID="1" presetClass="exit" presetSubtype="0" fill="hold" grpId="0" nodeType="afterEffect">
                                  <p:stCondLst>
                                    <p:cond delay="100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1" grpId="0" animBg="1"/>
      <p:bldP spid="10" grpId="0" animBg="1"/>
      <p:bldP spid="6"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p:cNvSpPr/>
          <p:nvPr/>
        </p:nvSpPr>
        <p:spPr>
          <a:xfrm>
            <a:off x="3398354" y="4221089"/>
            <a:ext cx="1821718" cy="165618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251520" y="1412776"/>
            <a:ext cx="7776864" cy="4680520"/>
          </a:xfrm>
        </p:spPr>
        <p:txBody>
          <a:bodyPr/>
          <a:lstStyle/>
          <a:p>
            <a:endParaRPr lang="en-GB" dirty="0" smtClean="0"/>
          </a:p>
          <a:p>
            <a:endParaRPr lang="en-GB" dirty="0" smtClean="0"/>
          </a:p>
          <a:p>
            <a:endParaRPr lang="en-GB" dirty="0"/>
          </a:p>
        </p:txBody>
      </p:sp>
      <p:sp>
        <p:nvSpPr>
          <p:cNvPr id="4" name="4 Título"/>
          <p:cNvSpPr txBox="1">
            <a:spLocks/>
          </p:cNvSpPr>
          <p:nvPr/>
        </p:nvSpPr>
        <p:spPr>
          <a:xfrm>
            <a:off x="457200" y="-27384"/>
            <a:ext cx="7686700" cy="595444"/>
          </a:xfrm>
          <a:prstGeom prst="rect">
            <a:avLst/>
          </a:prstGeom>
        </p:spPr>
        <p:txBody>
          <a:bodyPr vert="horz" lIns="91440" tIns="45720" rIns="91440" bIns="45720" rtlCol="0" anchor="b">
            <a:norm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r>
              <a:rPr lang="es-ES" sz="2400" dirty="0"/>
              <a:t>HP </a:t>
            </a:r>
            <a:r>
              <a:rPr lang="es-ES" sz="2400" dirty="0" err="1"/>
              <a:t>Nutrition</a:t>
            </a:r>
            <a:r>
              <a:rPr lang="es-ES" sz="2400" dirty="0"/>
              <a:t> </a:t>
            </a:r>
            <a:r>
              <a:rPr lang="es-ES" sz="2400" dirty="0" err="1"/>
              <a:t>Products</a:t>
            </a:r>
            <a:endParaRPr lang="en-GB" sz="2400" dirty="0"/>
          </a:p>
        </p:txBody>
      </p:sp>
      <p:sp>
        <p:nvSpPr>
          <p:cNvPr id="5" name="4 Marcador de pie de página"/>
          <p:cNvSpPr>
            <a:spLocks noGrp="1"/>
          </p:cNvSpPr>
          <p:nvPr>
            <p:ph type="ftr" sz="quarter" idx="11"/>
          </p:nvPr>
        </p:nvSpPr>
        <p:spPr/>
        <p:txBody>
          <a:bodyPr/>
          <a:lstStyle/>
          <a:p>
            <a:pPr algn="l" rtl="0">
              <a:defRPr/>
            </a:pPr>
            <a:r>
              <a:rPr lang="en-GB" b="0" i="0" u="none" baseline="0" dirty="0" smtClean="0"/>
              <a:t>MSFOCBA_2018</a:t>
            </a:r>
            <a:endParaRPr lang="en-GB" altLang="en-US" dirty="0"/>
          </a:p>
        </p:txBody>
      </p:sp>
      <p:sp>
        <p:nvSpPr>
          <p:cNvPr id="16" name="Rectangle 15"/>
          <p:cNvSpPr/>
          <p:nvPr/>
        </p:nvSpPr>
        <p:spPr>
          <a:xfrm>
            <a:off x="3616474" y="4437112"/>
            <a:ext cx="1368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0</a:t>
            </a:r>
          </a:p>
        </p:txBody>
      </p:sp>
      <p:sp>
        <p:nvSpPr>
          <p:cNvPr id="15" name="Rectangle 14"/>
          <p:cNvSpPr/>
          <p:nvPr/>
        </p:nvSpPr>
        <p:spPr>
          <a:xfrm>
            <a:off x="3616474" y="4458604"/>
            <a:ext cx="1368152" cy="1202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1</a:t>
            </a:r>
            <a:endParaRPr lang="es-ES" sz="6000" dirty="0"/>
          </a:p>
        </p:txBody>
      </p:sp>
      <p:sp>
        <p:nvSpPr>
          <p:cNvPr id="13" name="Rectangle 12"/>
          <p:cNvSpPr/>
          <p:nvPr/>
        </p:nvSpPr>
        <p:spPr>
          <a:xfrm>
            <a:off x="3625137" y="4470460"/>
            <a:ext cx="1368152" cy="117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2</a:t>
            </a:r>
          </a:p>
        </p:txBody>
      </p:sp>
      <p:sp>
        <p:nvSpPr>
          <p:cNvPr id="11" name="Rectangle 10"/>
          <p:cNvSpPr/>
          <p:nvPr/>
        </p:nvSpPr>
        <p:spPr>
          <a:xfrm>
            <a:off x="3616474" y="4447857"/>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3</a:t>
            </a:r>
          </a:p>
        </p:txBody>
      </p:sp>
      <p:sp>
        <p:nvSpPr>
          <p:cNvPr id="10" name="Rectangle 9"/>
          <p:cNvSpPr/>
          <p:nvPr/>
        </p:nvSpPr>
        <p:spPr>
          <a:xfrm>
            <a:off x="3625137" y="4442033"/>
            <a:ext cx="1368152" cy="1235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4</a:t>
            </a:r>
          </a:p>
        </p:txBody>
      </p:sp>
      <p:sp>
        <p:nvSpPr>
          <p:cNvPr id="6" name="Rectangle 5"/>
          <p:cNvSpPr/>
          <p:nvPr/>
        </p:nvSpPr>
        <p:spPr>
          <a:xfrm>
            <a:off x="3616474" y="4453443"/>
            <a:ext cx="1368152" cy="1213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5</a:t>
            </a:r>
            <a:endParaRPr lang="es-ES" sz="6000" dirty="0"/>
          </a:p>
        </p:txBody>
      </p:sp>
      <p:sp>
        <p:nvSpPr>
          <p:cNvPr id="9" name="Rectangle 8"/>
          <p:cNvSpPr/>
          <p:nvPr/>
        </p:nvSpPr>
        <p:spPr>
          <a:xfrm>
            <a:off x="3112418" y="4077072"/>
            <a:ext cx="237626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896" y="2731297"/>
            <a:ext cx="2232248" cy="14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ular Callout 16"/>
          <p:cNvSpPr/>
          <p:nvPr/>
        </p:nvSpPr>
        <p:spPr>
          <a:xfrm>
            <a:off x="167680" y="1340768"/>
            <a:ext cx="8508776" cy="1296144"/>
          </a:xfrm>
          <a:prstGeom prst="wedgeRoundRectCallout">
            <a:avLst>
              <a:gd name="adj1" fmla="val -3221"/>
              <a:gd name="adj2" fmla="val 81731"/>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p:cNvSpPr txBox="1"/>
          <p:nvPr/>
        </p:nvSpPr>
        <p:spPr>
          <a:xfrm>
            <a:off x="323528" y="692696"/>
            <a:ext cx="8640960" cy="2357568"/>
          </a:xfrm>
          <a:prstGeom prst="rect">
            <a:avLst/>
          </a:prstGeom>
          <a:noFill/>
        </p:spPr>
        <p:txBody>
          <a:bodyPr wrap="square" rtlCol="0">
            <a:spAutoFit/>
          </a:bodyPr>
          <a:lstStyle/>
          <a:p>
            <a:pPr>
              <a:lnSpc>
                <a:spcPct val="115000"/>
              </a:lnSpc>
              <a:spcAft>
                <a:spcPts val="0"/>
              </a:spcAft>
            </a:pPr>
            <a:r>
              <a:rPr lang="en-US" b="1" dirty="0" smtClean="0">
                <a:latin typeface="Verdana"/>
                <a:ea typeface="Verdana"/>
                <a:cs typeface="Times New Roman"/>
              </a:rPr>
              <a:t>11</a:t>
            </a:r>
            <a:r>
              <a:rPr lang="en-US" b="1" dirty="0">
                <a:latin typeface="Verdana"/>
                <a:ea typeface="Verdana"/>
                <a:cs typeface="Times New Roman"/>
              </a:rPr>
              <a:t>. True or false</a:t>
            </a:r>
            <a:r>
              <a:rPr lang="en-US" b="1" dirty="0" smtClean="0">
                <a:latin typeface="Verdana"/>
                <a:ea typeface="Verdana"/>
                <a:cs typeface="Times New Roman"/>
              </a:rPr>
              <a:t>?</a:t>
            </a:r>
          </a:p>
          <a:p>
            <a:pPr>
              <a:lnSpc>
                <a:spcPct val="115000"/>
              </a:lnSpc>
              <a:spcAft>
                <a:spcPts val="0"/>
              </a:spcAft>
            </a:pPr>
            <a:endParaRPr lang="en-US" b="1" dirty="0">
              <a:latin typeface="Verdana"/>
              <a:ea typeface="Verdana"/>
              <a:cs typeface="Times New Roman"/>
            </a:endParaRPr>
          </a:p>
          <a:p>
            <a:pPr>
              <a:lnSpc>
                <a:spcPct val="115000"/>
              </a:lnSpc>
              <a:spcAft>
                <a:spcPts val="0"/>
              </a:spcAft>
            </a:pPr>
            <a:r>
              <a:rPr lang="en-US" dirty="0">
                <a:latin typeface="Verdana"/>
                <a:ea typeface="Verdana"/>
                <a:cs typeface="Times New Roman"/>
              </a:rPr>
              <a:t>At home, </a:t>
            </a:r>
            <a:r>
              <a:rPr lang="en-US" dirty="0" smtClean="0">
                <a:latin typeface="Verdana"/>
                <a:ea typeface="Verdana"/>
                <a:cs typeface="Times New Roman"/>
              </a:rPr>
              <a:t>caregivers </a:t>
            </a:r>
            <a:r>
              <a:rPr lang="en-US" dirty="0">
                <a:latin typeface="Verdana"/>
                <a:ea typeface="Verdana"/>
                <a:cs typeface="Times New Roman"/>
              </a:rPr>
              <a:t>should make sure the RUTF is clean before the child starts to eat from the sachet. </a:t>
            </a:r>
            <a:endParaRPr lang="en-US" dirty="0" smtClean="0">
              <a:latin typeface="Verdana"/>
              <a:ea typeface="Verdana"/>
              <a:cs typeface="Times New Roman"/>
            </a:endParaRPr>
          </a:p>
          <a:p>
            <a:pPr>
              <a:lnSpc>
                <a:spcPct val="115000"/>
              </a:lnSpc>
              <a:spcAft>
                <a:spcPts val="0"/>
              </a:spcAft>
            </a:pPr>
            <a:endParaRPr lang="es-ES" sz="3200" b="1" dirty="0">
              <a:effectLst/>
              <a:latin typeface="Calibri"/>
              <a:ea typeface="Verdana"/>
              <a:cs typeface="Times New Roman"/>
            </a:endParaRPr>
          </a:p>
        </p:txBody>
      </p:sp>
    </p:spTree>
    <p:extLst>
      <p:ext uri="{BB962C8B-B14F-4D97-AF65-F5344CB8AC3E}">
        <p14:creationId xmlns:p14="http://schemas.microsoft.com/office/powerpoint/2010/main" val="1120728822"/>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400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4000"/>
                            </p:stCondLst>
                            <p:childTnLst>
                              <p:par>
                                <p:cTn id="8" presetID="1" presetClass="exit"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5000"/>
                            </p:stCondLst>
                            <p:childTnLst>
                              <p:par>
                                <p:cTn id="11" presetID="1" presetClass="exit"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6000"/>
                            </p:stCondLst>
                            <p:childTnLst>
                              <p:par>
                                <p:cTn id="14" presetID="1" presetClass="exit"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p:stCondLst>
                              <p:cond delay="7000"/>
                            </p:stCondLst>
                            <p:childTnLst>
                              <p:par>
                                <p:cTn id="17" presetID="1" presetClass="exit"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8000"/>
                            </p:stCondLst>
                            <p:childTnLst>
                              <p:par>
                                <p:cTn id="20" presetID="1" presetClass="exit" presetSubtype="0" fill="hold" grpId="0" nodeType="afterEffect">
                                  <p:stCondLst>
                                    <p:cond delay="100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9000"/>
                            </p:stCondLst>
                            <p:childTnLst>
                              <p:par>
                                <p:cTn id="23" presetID="1" presetClass="exit" presetSubtype="0" fill="hold" grpId="0" nodeType="afterEffect">
                                  <p:stCondLst>
                                    <p:cond delay="100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1" grpId="0" animBg="1"/>
      <p:bldP spid="10" grpId="0" animBg="1"/>
      <p:bldP spid="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84426" y="2420888"/>
            <a:ext cx="2232248" cy="14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a:xfrm>
            <a:off x="611560" y="1124744"/>
            <a:ext cx="7704856" cy="813867"/>
          </a:xfrm>
          <a:prstGeom prst="wedgeRoundRectCallout">
            <a:avLst>
              <a:gd name="adj1" fmla="val 182"/>
              <a:gd name="adj2" fmla="val 142083"/>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Bevel 6"/>
          <p:cNvSpPr/>
          <p:nvPr/>
        </p:nvSpPr>
        <p:spPr>
          <a:xfrm>
            <a:off x="3398354" y="4221089"/>
            <a:ext cx="1821718" cy="165618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251520" y="1412776"/>
            <a:ext cx="7776864" cy="4680520"/>
          </a:xfrm>
        </p:spPr>
        <p:txBody>
          <a:bodyPr/>
          <a:lstStyle/>
          <a:p>
            <a:endParaRPr lang="en-GB" dirty="0" smtClean="0"/>
          </a:p>
          <a:p>
            <a:endParaRPr lang="en-GB" dirty="0" smtClean="0"/>
          </a:p>
          <a:p>
            <a:endParaRPr lang="en-GB" dirty="0"/>
          </a:p>
        </p:txBody>
      </p:sp>
      <p:sp>
        <p:nvSpPr>
          <p:cNvPr id="4" name="4 Título"/>
          <p:cNvSpPr txBox="1">
            <a:spLocks/>
          </p:cNvSpPr>
          <p:nvPr/>
        </p:nvSpPr>
        <p:spPr>
          <a:xfrm>
            <a:off x="457200" y="-99392"/>
            <a:ext cx="7686700" cy="595444"/>
          </a:xfrm>
          <a:prstGeom prst="rect">
            <a:avLst/>
          </a:prstGeom>
        </p:spPr>
        <p:txBody>
          <a:bodyPr vert="horz" lIns="91440" tIns="45720" rIns="91440" bIns="45720" rtlCol="0" anchor="b">
            <a:norm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r>
              <a:rPr lang="es-ES" sz="2000" dirty="0"/>
              <a:t>HP </a:t>
            </a:r>
            <a:r>
              <a:rPr lang="es-ES" sz="2000" dirty="0" err="1"/>
              <a:t>Nutrition</a:t>
            </a:r>
            <a:r>
              <a:rPr lang="es-ES" sz="2000" dirty="0"/>
              <a:t> </a:t>
            </a:r>
            <a:r>
              <a:rPr lang="es-ES" sz="2000" dirty="0" err="1"/>
              <a:t>Products</a:t>
            </a:r>
            <a:endParaRPr lang="en-GB" sz="2400" dirty="0"/>
          </a:p>
        </p:txBody>
      </p:sp>
      <p:sp>
        <p:nvSpPr>
          <p:cNvPr id="5" name="4 Marcador de pie de página"/>
          <p:cNvSpPr>
            <a:spLocks noGrp="1"/>
          </p:cNvSpPr>
          <p:nvPr>
            <p:ph type="ftr" sz="quarter" idx="11"/>
          </p:nvPr>
        </p:nvSpPr>
        <p:spPr/>
        <p:txBody>
          <a:bodyPr/>
          <a:lstStyle/>
          <a:p>
            <a:pPr algn="l" rtl="0">
              <a:defRPr/>
            </a:pPr>
            <a:r>
              <a:rPr lang="en-GB" b="0" i="0" u="none" baseline="0" dirty="0" smtClean="0"/>
              <a:t>MSFOCBA_2018</a:t>
            </a:r>
            <a:endParaRPr lang="en-GB" altLang="en-US" dirty="0"/>
          </a:p>
        </p:txBody>
      </p:sp>
      <p:sp>
        <p:nvSpPr>
          <p:cNvPr id="2" name="TextBox 1"/>
          <p:cNvSpPr txBox="1"/>
          <p:nvPr/>
        </p:nvSpPr>
        <p:spPr>
          <a:xfrm>
            <a:off x="179512" y="476672"/>
            <a:ext cx="8640960" cy="1461939"/>
          </a:xfrm>
          <a:prstGeom prst="rect">
            <a:avLst/>
          </a:prstGeom>
          <a:noFill/>
        </p:spPr>
        <p:txBody>
          <a:bodyPr wrap="square" rtlCol="0">
            <a:spAutoFit/>
          </a:bodyPr>
          <a:lstStyle/>
          <a:p>
            <a:pPr marL="342900" lvl="0" indent="-342900">
              <a:spcAft>
                <a:spcPts val="0"/>
              </a:spcAft>
              <a:buFont typeface="+mj-lt"/>
              <a:buAutoNum type="arabicPeriod"/>
            </a:pPr>
            <a:r>
              <a:rPr lang="en-US" sz="2000" b="1" dirty="0" smtClean="0">
                <a:latin typeface="Verdana" panose="020B0604030504040204" pitchFamily="34" charset="0"/>
                <a:ea typeface="Verdana" panose="020B0604030504040204" pitchFamily="34" charset="0"/>
                <a:cs typeface="Verdana" panose="020B0604030504040204" pitchFamily="34" charset="0"/>
              </a:rPr>
              <a:t>True or false</a:t>
            </a:r>
            <a:r>
              <a:rPr lang="en-US" sz="2000" dirty="0" smtClean="0">
                <a:latin typeface="Verdana" panose="020B0604030504040204" pitchFamily="34" charset="0"/>
                <a:ea typeface="Verdana" panose="020B0604030504040204" pitchFamily="34" charset="0"/>
                <a:cs typeface="Verdana" panose="020B0604030504040204" pitchFamily="34" charset="0"/>
              </a:rPr>
              <a:t>?</a:t>
            </a:r>
            <a:endParaRPr lang="es-ES" sz="2000" dirty="0">
              <a:latin typeface="Verdana" panose="020B0604030504040204" pitchFamily="34" charset="0"/>
              <a:ea typeface="Verdana" panose="020B0604030504040204" pitchFamily="34" charset="0"/>
              <a:cs typeface="Verdana" panose="020B0604030504040204" pitchFamily="34" charset="0"/>
            </a:endParaRPr>
          </a:p>
          <a:p>
            <a:pPr lvl="1">
              <a:lnSpc>
                <a:spcPct val="115000"/>
              </a:lnSpc>
              <a:spcAft>
                <a:spcPts val="0"/>
              </a:spcAft>
            </a:pPr>
            <a:endParaRPr lang="en-US" sz="2000" dirty="0" smtClean="0">
              <a:latin typeface="Verdana" panose="020B0604030504040204" pitchFamily="34" charset="0"/>
              <a:ea typeface="Verdana" panose="020B0604030504040204" pitchFamily="34" charset="0"/>
              <a:cs typeface="Verdana" panose="020B0604030504040204" pitchFamily="34" charset="0"/>
            </a:endParaRPr>
          </a:p>
          <a:p>
            <a:pPr lvl="1">
              <a:lnSpc>
                <a:spcPct val="115000"/>
              </a:lnSpc>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At </a:t>
            </a:r>
            <a:r>
              <a:rPr lang="en-US" sz="2000" dirty="0">
                <a:latin typeface="Verdana" panose="020B0604030504040204" pitchFamily="34" charset="0"/>
                <a:ea typeface="Verdana" panose="020B0604030504040204" pitchFamily="34" charset="0"/>
                <a:cs typeface="Verdana" panose="020B0604030504040204" pitchFamily="34" charset="0"/>
              </a:rPr>
              <a:t>the ITFC (phase 1) the child will only receive a specific quantity of therapeutic milk (F75). Water is </a:t>
            </a:r>
            <a:r>
              <a:rPr lang="en-US" sz="2000" dirty="0" smtClean="0">
                <a:latin typeface="Verdana" panose="020B0604030504040204" pitchFamily="34" charset="0"/>
                <a:ea typeface="Verdana" panose="020B0604030504040204" pitchFamily="34" charset="0"/>
                <a:cs typeface="Verdana" panose="020B0604030504040204" pitchFamily="34" charset="0"/>
              </a:rPr>
              <a:t>forbidden.</a:t>
            </a:r>
            <a:endParaRPr lang="es-ES" sz="2000" dirty="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15"/>
          <p:cNvSpPr/>
          <p:nvPr/>
        </p:nvSpPr>
        <p:spPr>
          <a:xfrm>
            <a:off x="3616474" y="4437112"/>
            <a:ext cx="1368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0</a:t>
            </a:r>
          </a:p>
        </p:txBody>
      </p:sp>
      <p:sp>
        <p:nvSpPr>
          <p:cNvPr id="15" name="Rectangle 14"/>
          <p:cNvSpPr/>
          <p:nvPr/>
        </p:nvSpPr>
        <p:spPr>
          <a:xfrm>
            <a:off x="3616474" y="4458604"/>
            <a:ext cx="1368152" cy="1202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1</a:t>
            </a:r>
            <a:endParaRPr lang="es-ES" sz="6000" dirty="0"/>
          </a:p>
        </p:txBody>
      </p:sp>
      <p:sp>
        <p:nvSpPr>
          <p:cNvPr id="13" name="Rectangle 12"/>
          <p:cNvSpPr/>
          <p:nvPr/>
        </p:nvSpPr>
        <p:spPr>
          <a:xfrm>
            <a:off x="3625137" y="4470460"/>
            <a:ext cx="1368152" cy="117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2</a:t>
            </a:r>
          </a:p>
        </p:txBody>
      </p:sp>
      <p:sp>
        <p:nvSpPr>
          <p:cNvPr id="11" name="Rectangle 10"/>
          <p:cNvSpPr/>
          <p:nvPr/>
        </p:nvSpPr>
        <p:spPr>
          <a:xfrm>
            <a:off x="3616474" y="4447857"/>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3</a:t>
            </a:r>
          </a:p>
        </p:txBody>
      </p:sp>
      <p:sp>
        <p:nvSpPr>
          <p:cNvPr id="10" name="Rectangle 9"/>
          <p:cNvSpPr/>
          <p:nvPr/>
        </p:nvSpPr>
        <p:spPr>
          <a:xfrm>
            <a:off x="3625137" y="4442033"/>
            <a:ext cx="1368152" cy="1235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4</a:t>
            </a:r>
          </a:p>
        </p:txBody>
      </p:sp>
      <p:sp>
        <p:nvSpPr>
          <p:cNvPr id="6" name="Rectangle 5"/>
          <p:cNvSpPr/>
          <p:nvPr/>
        </p:nvSpPr>
        <p:spPr>
          <a:xfrm>
            <a:off x="3616474" y="4453443"/>
            <a:ext cx="1368152" cy="1213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5</a:t>
            </a:r>
            <a:endParaRPr lang="es-ES" sz="6000" dirty="0"/>
          </a:p>
        </p:txBody>
      </p:sp>
      <p:sp>
        <p:nvSpPr>
          <p:cNvPr id="9" name="Rectangle 8"/>
          <p:cNvSpPr/>
          <p:nvPr/>
        </p:nvSpPr>
        <p:spPr>
          <a:xfrm>
            <a:off x="3112418" y="4077072"/>
            <a:ext cx="237626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274934987"/>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400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4000"/>
                            </p:stCondLst>
                            <p:childTnLst>
                              <p:par>
                                <p:cTn id="8" presetID="1" presetClass="exit"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5000"/>
                            </p:stCondLst>
                            <p:childTnLst>
                              <p:par>
                                <p:cTn id="11" presetID="1" presetClass="exit"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6000"/>
                            </p:stCondLst>
                            <p:childTnLst>
                              <p:par>
                                <p:cTn id="14" presetID="1" presetClass="exit"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p:stCondLst>
                              <p:cond delay="7000"/>
                            </p:stCondLst>
                            <p:childTnLst>
                              <p:par>
                                <p:cTn id="17" presetID="1" presetClass="exit"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8000"/>
                            </p:stCondLst>
                            <p:childTnLst>
                              <p:par>
                                <p:cTn id="20" presetID="1" presetClass="exit" presetSubtype="0" fill="hold" grpId="0" nodeType="afterEffect">
                                  <p:stCondLst>
                                    <p:cond delay="100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9000"/>
                            </p:stCondLst>
                            <p:childTnLst>
                              <p:par>
                                <p:cTn id="23" presetID="1" presetClass="exit" presetSubtype="0" fill="hold" grpId="0" nodeType="afterEffect">
                                  <p:stCondLst>
                                    <p:cond delay="100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1" grpId="0" animBg="1"/>
      <p:bldP spid="10" grpId="0" animBg="1"/>
      <p:bldP spid="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731298"/>
            <a:ext cx="2058280" cy="1373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evel 6"/>
          <p:cNvSpPr/>
          <p:nvPr/>
        </p:nvSpPr>
        <p:spPr>
          <a:xfrm>
            <a:off x="3398354" y="4221089"/>
            <a:ext cx="1821718" cy="165618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251520" y="1412776"/>
            <a:ext cx="7776864" cy="4680520"/>
          </a:xfrm>
        </p:spPr>
        <p:txBody>
          <a:bodyPr/>
          <a:lstStyle/>
          <a:p>
            <a:endParaRPr lang="en-GB" dirty="0" smtClean="0"/>
          </a:p>
          <a:p>
            <a:endParaRPr lang="en-GB" dirty="0" smtClean="0"/>
          </a:p>
          <a:p>
            <a:endParaRPr lang="en-GB" dirty="0"/>
          </a:p>
        </p:txBody>
      </p:sp>
      <p:sp>
        <p:nvSpPr>
          <p:cNvPr id="4" name="4 Título"/>
          <p:cNvSpPr txBox="1">
            <a:spLocks/>
          </p:cNvSpPr>
          <p:nvPr/>
        </p:nvSpPr>
        <p:spPr>
          <a:xfrm>
            <a:off x="457200" y="44624"/>
            <a:ext cx="7686700" cy="595444"/>
          </a:xfrm>
          <a:prstGeom prst="rect">
            <a:avLst/>
          </a:prstGeom>
        </p:spPr>
        <p:txBody>
          <a:bodyPr vert="horz" lIns="91440" tIns="45720" rIns="91440" bIns="45720" rtlCol="0" anchor="b">
            <a:norm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r>
              <a:rPr lang="es-ES" sz="2400" dirty="0"/>
              <a:t>HP </a:t>
            </a:r>
            <a:r>
              <a:rPr lang="es-ES" sz="2400" dirty="0" err="1"/>
              <a:t>Nutrition</a:t>
            </a:r>
            <a:r>
              <a:rPr lang="es-ES" sz="2400" dirty="0"/>
              <a:t> </a:t>
            </a:r>
            <a:r>
              <a:rPr lang="es-ES" sz="2400" dirty="0" err="1"/>
              <a:t>Products</a:t>
            </a:r>
            <a:endParaRPr lang="en-GB" sz="2400" dirty="0"/>
          </a:p>
        </p:txBody>
      </p:sp>
      <p:sp>
        <p:nvSpPr>
          <p:cNvPr id="5" name="4 Marcador de pie de página"/>
          <p:cNvSpPr>
            <a:spLocks noGrp="1"/>
          </p:cNvSpPr>
          <p:nvPr>
            <p:ph type="ftr" sz="quarter" idx="11"/>
          </p:nvPr>
        </p:nvSpPr>
        <p:spPr/>
        <p:txBody>
          <a:bodyPr/>
          <a:lstStyle/>
          <a:p>
            <a:pPr algn="l" rtl="0">
              <a:defRPr/>
            </a:pPr>
            <a:r>
              <a:rPr lang="en-GB" b="0" i="0" u="none" baseline="0" dirty="0" smtClean="0"/>
              <a:t>MSFOCBA_2018</a:t>
            </a:r>
            <a:endParaRPr lang="en-GB" altLang="en-US" dirty="0"/>
          </a:p>
        </p:txBody>
      </p:sp>
      <p:sp>
        <p:nvSpPr>
          <p:cNvPr id="16" name="Rectangle 15"/>
          <p:cNvSpPr/>
          <p:nvPr/>
        </p:nvSpPr>
        <p:spPr>
          <a:xfrm>
            <a:off x="3616474" y="4437112"/>
            <a:ext cx="1368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0</a:t>
            </a:r>
          </a:p>
        </p:txBody>
      </p:sp>
      <p:sp>
        <p:nvSpPr>
          <p:cNvPr id="15" name="Rectangle 14"/>
          <p:cNvSpPr/>
          <p:nvPr/>
        </p:nvSpPr>
        <p:spPr>
          <a:xfrm>
            <a:off x="3616474" y="4458604"/>
            <a:ext cx="1368152" cy="1202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1</a:t>
            </a:r>
            <a:endParaRPr lang="es-ES" sz="6000" dirty="0"/>
          </a:p>
        </p:txBody>
      </p:sp>
      <p:sp>
        <p:nvSpPr>
          <p:cNvPr id="13" name="Rectangle 12"/>
          <p:cNvSpPr/>
          <p:nvPr/>
        </p:nvSpPr>
        <p:spPr>
          <a:xfrm>
            <a:off x="3625137" y="4470460"/>
            <a:ext cx="1368152" cy="117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2</a:t>
            </a:r>
          </a:p>
        </p:txBody>
      </p:sp>
      <p:sp>
        <p:nvSpPr>
          <p:cNvPr id="11" name="Rectangle 10"/>
          <p:cNvSpPr/>
          <p:nvPr/>
        </p:nvSpPr>
        <p:spPr>
          <a:xfrm>
            <a:off x="3616474" y="4447857"/>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3</a:t>
            </a:r>
          </a:p>
        </p:txBody>
      </p:sp>
      <p:sp>
        <p:nvSpPr>
          <p:cNvPr id="10" name="Rectangle 9"/>
          <p:cNvSpPr/>
          <p:nvPr/>
        </p:nvSpPr>
        <p:spPr>
          <a:xfrm>
            <a:off x="3625137" y="4442033"/>
            <a:ext cx="1368152" cy="1235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4</a:t>
            </a:r>
          </a:p>
        </p:txBody>
      </p:sp>
      <p:sp>
        <p:nvSpPr>
          <p:cNvPr id="6" name="Rectangle 5"/>
          <p:cNvSpPr/>
          <p:nvPr/>
        </p:nvSpPr>
        <p:spPr>
          <a:xfrm>
            <a:off x="3616474" y="4453443"/>
            <a:ext cx="1368152" cy="1213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5</a:t>
            </a:r>
            <a:endParaRPr lang="es-ES" sz="6000" dirty="0"/>
          </a:p>
        </p:txBody>
      </p:sp>
      <p:sp>
        <p:nvSpPr>
          <p:cNvPr id="9" name="Rectangle 8"/>
          <p:cNvSpPr/>
          <p:nvPr/>
        </p:nvSpPr>
        <p:spPr>
          <a:xfrm>
            <a:off x="3112418" y="4077072"/>
            <a:ext cx="237626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ounded Rectangular Callout 17"/>
          <p:cNvSpPr/>
          <p:nvPr/>
        </p:nvSpPr>
        <p:spPr>
          <a:xfrm>
            <a:off x="625649" y="1124744"/>
            <a:ext cx="8064896" cy="1553381"/>
          </a:xfrm>
          <a:prstGeom prst="wedgeRoundRectCallout">
            <a:avLst>
              <a:gd name="adj1" fmla="val -5723"/>
              <a:gd name="adj2" fmla="val 79539"/>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p:cNvSpPr txBox="1"/>
          <p:nvPr/>
        </p:nvSpPr>
        <p:spPr>
          <a:xfrm>
            <a:off x="136079" y="548680"/>
            <a:ext cx="8640960" cy="2169825"/>
          </a:xfrm>
          <a:prstGeom prst="rect">
            <a:avLst/>
          </a:prstGeom>
          <a:noFill/>
        </p:spPr>
        <p:txBody>
          <a:bodyPr wrap="square" rtlCol="0">
            <a:spAutoFit/>
          </a:bodyPr>
          <a:lstStyle/>
          <a:p>
            <a:pPr lvl="0">
              <a:spcAft>
                <a:spcPts val="0"/>
              </a:spcAft>
            </a:pPr>
            <a:r>
              <a:rPr lang="en-US" sz="2000" b="1" dirty="0" smtClean="0">
                <a:latin typeface="Verdana" panose="020B0604030504040204" pitchFamily="34" charset="0"/>
                <a:ea typeface="Verdana" panose="020B0604030504040204" pitchFamily="34" charset="0"/>
                <a:cs typeface="Verdana" panose="020B0604030504040204" pitchFamily="34" charset="0"/>
              </a:rPr>
              <a:t>2. True or false</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lvl="1">
              <a:lnSpc>
                <a:spcPct val="115000"/>
              </a:lnSpc>
              <a:spcAft>
                <a:spcPts val="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lvl="1">
              <a:lnSpc>
                <a:spcPct val="115000"/>
              </a:lnSpc>
              <a:spcAft>
                <a:spcPts val="0"/>
              </a:spcAft>
            </a:pPr>
            <a:r>
              <a:rPr lang="en-US" sz="2000" dirty="0" smtClean="0">
                <a:latin typeface="Verdana" panose="020B0604030504040204" pitchFamily="34" charset="0"/>
                <a:ea typeface="Verdana" panose="020B0604030504040204" pitchFamily="34" charset="0"/>
                <a:cs typeface="Verdana" panose="020B0604030504040204" pitchFamily="34" charset="0"/>
              </a:rPr>
              <a:t>At </a:t>
            </a:r>
            <a:r>
              <a:rPr lang="en-US" sz="2000" dirty="0">
                <a:latin typeface="Verdana" panose="020B0604030504040204" pitchFamily="34" charset="0"/>
                <a:ea typeface="Verdana" panose="020B0604030504040204" pitchFamily="34" charset="0"/>
                <a:cs typeface="Verdana" panose="020B0604030504040204" pitchFamily="34" charset="0"/>
              </a:rPr>
              <a:t>the ITFC, breasted infants should be </a:t>
            </a:r>
            <a:r>
              <a:rPr lang="en-US" sz="2000" dirty="0" smtClean="0">
                <a:latin typeface="Verdana" panose="020B0604030504040204" pitchFamily="34" charset="0"/>
                <a:ea typeface="Verdana" panose="020B0604030504040204" pitchFamily="34" charset="0"/>
                <a:cs typeface="Verdana" panose="020B0604030504040204" pitchFamily="34" charset="0"/>
              </a:rPr>
              <a:t>fed </a:t>
            </a:r>
            <a:r>
              <a:rPr lang="en-US" sz="2000" dirty="0">
                <a:latin typeface="Verdana" panose="020B0604030504040204" pitchFamily="34" charset="0"/>
                <a:ea typeface="Verdana" panose="020B0604030504040204" pitchFamily="34" charset="0"/>
                <a:cs typeface="Verdana" panose="020B0604030504040204" pitchFamily="34" charset="0"/>
              </a:rPr>
              <a:t>with the therapeutic milk (F75) before putting them to the </a:t>
            </a:r>
            <a:r>
              <a:rPr lang="en-US" sz="2000" dirty="0" smtClean="0">
                <a:latin typeface="Verdana" panose="020B0604030504040204" pitchFamily="34" charset="0"/>
                <a:ea typeface="Verdana" panose="020B0604030504040204" pitchFamily="34" charset="0"/>
                <a:cs typeface="Verdana" panose="020B0604030504040204" pitchFamily="34" charset="0"/>
              </a:rPr>
              <a:t>breast</a:t>
            </a:r>
            <a:r>
              <a:rPr lang="en-GB" sz="2000" dirty="0" smtClean="0">
                <a:latin typeface="Verdana" panose="020B0604030504040204" pitchFamily="34" charset="0"/>
                <a:ea typeface="Verdana" panose="020B0604030504040204" pitchFamily="34" charset="0"/>
                <a:cs typeface="Verdana" panose="020B0604030504040204" pitchFamily="34" charset="0"/>
              </a:rPr>
              <a:t>. </a:t>
            </a:r>
            <a:r>
              <a:rPr lang="en-GB" sz="2000" dirty="0">
                <a:latin typeface="Verdana" panose="020B0604030504040204" pitchFamily="34" charset="0"/>
                <a:ea typeface="Verdana" panose="020B0604030504040204" pitchFamily="34" charset="0"/>
                <a:cs typeface="Verdana" panose="020B0604030504040204" pitchFamily="34" charset="0"/>
              </a:rPr>
              <a:t>This is one of the criteria for deciding if a patient should receive outpatient or inpatient hospital care. </a:t>
            </a:r>
            <a:endParaRPr lang="en-GB" sz="2000" dirty="0" smtClean="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05664736"/>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600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6000"/>
                            </p:stCondLst>
                            <p:childTnLst>
                              <p:par>
                                <p:cTn id="8" presetID="1" presetClass="exit"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7000"/>
                            </p:stCondLst>
                            <p:childTnLst>
                              <p:par>
                                <p:cTn id="11" presetID="1" presetClass="exit"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8000"/>
                            </p:stCondLst>
                            <p:childTnLst>
                              <p:par>
                                <p:cTn id="14" presetID="1" presetClass="exit"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p:stCondLst>
                              <p:cond delay="9000"/>
                            </p:stCondLst>
                            <p:childTnLst>
                              <p:par>
                                <p:cTn id="17" presetID="1" presetClass="exit"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10000"/>
                            </p:stCondLst>
                            <p:childTnLst>
                              <p:par>
                                <p:cTn id="20" presetID="1" presetClass="exit" presetSubtype="0" fill="hold" grpId="0" nodeType="afterEffect">
                                  <p:stCondLst>
                                    <p:cond delay="100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11000"/>
                            </p:stCondLst>
                            <p:childTnLst>
                              <p:par>
                                <p:cTn id="23" presetID="1" presetClass="exit" presetSubtype="0" fill="hold" grpId="0" nodeType="afterEffect">
                                  <p:stCondLst>
                                    <p:cond delay="100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1" grpId="0" animBg="1"/>
      <p:bldP spid="10" grpId="0" animBg="1"/>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p:cNvSpPr/>
          <p:nvPr/>
        </p:nvSpPr>
        <p:spPr>
          <a:xfrm>
            <a:off x="3398354" y="4221089"/>
            <a:ext cx="1821718" cy="165618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251520" y="1412776"/>
            <a:ext cx="7776864" cy="4680520"/>
          </a:xfrm>
        </p:spPr>
        <p:txBody>
          <a:bodyPr/>
          <a:lstStyle/>
          <a:p>
            <a:endParaRPr lang="en-GB" dirty="0" smtClean="0"/>
          </a:p>
          <a:p>
            <a:endParaRPr lang="en-GB" dirty="0" smtClean="0"/>
          </a:p>
          <a:p>
            <a:endParaRPr lang="en-GB" dirty="0"/>
          </a:p>
        </p:txBody>
      </p:sp>
      <p:sp>
        <p:nvSpPr>
          <p:cNvPr id="4" name="4 Título"/>
          <p:cNvSpPr txBox="1">
            <a:spLocks/>
          </p:cNvSpPr>
          <p:nvPr/>
        </p:nvSpPr>
        <p:spPr>
          <a:xfrm>
            <a:off x="457200" y="-27384"/>
            <a:ext cx="7686700" cy="595444"/>
          </a:xfrm>
          <a:prstGeom prst="rect">
            <a:avLst/>
          </a:prstGeom>
        </p:spPr>
        <p:txBody>
          <a:bodyPr vert="horz" lIns="91440" tIns="45720" rIns="91440" bIns="45720" rtlCol="0" anchor="b">
            <a:norm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r>
              <a:rPr lang="es-ES" sz="2400" dirty="0"/>
              <a:t>HP </a:t>
            </a:r>
            <a:r>
              <a:rPr lang="es-ES" sz="2400" dirty="0" err="1"/>
              <a:t>Nutrition</a:t>
            </a:r>
            <a:r>
              <a:rPr lang="es-ES" sz="2400" dirty="0"/>
              <a:t> </a:t>
            </a:r>
            <a:r>
              <a:rPr lang="es-ES" sz="2400" dirty="0" err="1"/>
              <a:t>Products</a:t>
            </a:r>
            <a:endParaRPr lang="en-GB" sz="2400" dirty="0"/>
          </a:p>
        </p:txBody>
      </p:sp>
      <p:sp>
        <p:nvSpPr>
          <p:cNvPr id="5" name="4 Marcador de pie de página"/>
          <p:cNvSpPr>
            <a:spLocks noGrp="1"/>
          </p:cNvSpPr>
          <p:nvPr>
            <p:ph type="ftr" sz="quarter" idx="11"/>
          </p:nvPr>
        </p:nvSpPr>
        <p:spPr/>
        <p:txBody>
          <a:bodyPr/>
          <a:lstStyle/>
          <a:p>
            <a:pPr algn="l" rtl="0">
              <a:defRPr/>
            </a:pPr>
            <a:r>
              <a:rPr lang="en-GB" b="0" i="0" u="none" baseline="0" dirty="0" smtClean="0"/>
              <a:t>MSFOCBA_2018</a:t>
            </a:r>
            <a:endParaRPr lang="en-GB" altLang="en-US" dirty="0"/>
          </a:p>
        </p:txBody>
      </p:sp>
      <p:sp>
        <p:nvSpPr>
          <p:cNvPr id="16" name="Rectangle 15"/>
          <p:cNvSpPr/>
          <p:nvPr/>
        </p:nvSpPr>
        <p:spPr>
          <a:xfrm>
            <a:off x="3616474" y="4437112"/>
            <a:ext cx="1368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0</a:t>
            </a:r>
          </a:p>
        </p:txBody>
      </p:sp>
      <p:sp>
        <p:nvSpPr>
          <p:cNvPr id="15" name="Rectangle 14"/>
          <p:cNvSpPr/>
          <p:nvPr/>
        </p:nvSpPr>
        <p:spPr>
          <a:xfrm>
            <a:off x="3616474" y="4458604"/>
            <a:ext cx="1368152" cy="1202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1</a:t>
            </a:r>
            <a:endParaRPr lang="es-ES" sz="6000" dirty="0"/>
          </a:p>
        </p:txBody>
      </p:sp>
      <p:sp>
        <p:nvSpPr>
          <p:cNvPr id="13" name="Rectangle 12"/>
          <p:cNvSpPr/>
          <p:nvPr/>
        </p:nvSpPr>
        <p:spPr>
          <a:xfrm>
            <a:off x="3625137" y="4470460"/>
            <a:ext cx="1368152" cy="117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2</a:t>
            </a:r>
          </a:p>
        </p:txBody>
      </p:sp>
      <p:sp>
        <p:nvSpPr>
          <p:cNvPr id="11" name="Rectangle 10"/>
          <p:cNvSpPr/>
          <p:nvPr/>
        </p:nvSpPr>
        <p:spPr>
          <a:xfrm>
            <a:off x="3616474" y="4447857"/>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3</a:t>
            </a:r>
          </a:p>
        </p:txBody>
      </p:sp>
      <p:sp>
        <p:nvSpPr>
          <p:cNvPr id="10" name="Rectangle 9"/>
          <p:cNvSpPr/>
          <p:nvPr/>
        </p:nvSpPr>
        <p:spPr>
          <a:xfrm>
            <a:off x="3625137" y="4442033"/>
            <a:ext cx="1368152" cy="1235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4</a:t>
            </a:r>
          </a:p>
        </p:txBody>
      </p:sp>
      <p:sp>
        <p:nvSpPr>
          <p:cNvPr id="6" name="Rectangle 5"/>
          <p:cNvSpPr/>
          <p:nvPr/>
        </p:nvSpPr>
        <p:spPr>
          <a:xfrm>
            <a:off x="3616474" y="4453443"/>
            <a:ext cx="1368152" cy="1213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5</a:t>
            </a:r>
            <a:endParaRPr lang="es-ES" sz="6000" dirty="0"/>
          </a:p>
        </p:txBody>
      </p:sp>
      <p:sp>
        <p:nvSpPr>
          <p:cNvPr id="9" name="Rectangle 8"/>
          <p:cNvSpPr/>
          <p:nvPr/>
        </p:nvSpPr>
        <p:spPr>
          <a:xfrm>
            <a:off x="3112418" y="4077072"/>
            <a:ext cx="237626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896" y="2731297"/>
            <a:ext cx="2232248" cy="14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ular Callout 17"/>
          <p:cNvSpPr/>
          <p:nvPr/>
        </p:nvSpPr>
        <p:spPr>
          <a:xfrm>
            <a:off x="107504" y="1124744"/>
            <a:ext cx="8439025" cy="1553381"/>
          </a:xfrm>
          <a:prstGeom prst="wedgeRoundRectCallout">
            <a:avLst>
              <a:gd name="adj1" fmla="val -1885"/>
              <a:gd name="adj2" fmla="val 7892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p:cNvSpPr txBox="1"/>
          <p:nvPr/>
        </p:nvSpPr>
        <p:spPr>
          <a:xfrm>
            <a:off x="179512" y="620688"/>
            <a:ext cx="8640960" cy="1938992"/>
          </a:xfrm>
          <a:prstGeom prst="rect">
            <a:avLst/>
          </a:prstGeom>
          <a:noFill/>
        </p:spPr>
        <p:txBody>
          <a:bodyPr wrap="square" rtlCol="0">
            <a:spAutoFit/>
          </a:bodyPr>
          <a:lstStyle/>
          <a:p>
            <a:pPr lvl="0">
              <a:spcAft>
                <a:spcPts val="0"/>
              </a:spcAft>
            </a:pPr>
            <a:r>
              <a:rPr lang="en-US" sz="2000" b="1" dirty="0" smtClean="0">
                <a:latin typeface="Verdana" panose="020B0604030504040204" pitchFamily="34" charset="0"/>
                <a:ea typeface="Verdana" panose="020B0604030504040204" pitchFamily="34" charset="0"/>
                <a:cs typeface="Verdana" panose="020B0604030504040204" pitchFamily="34" charset="0"/>
              </a:rPr>
              <a:t>3. True or false?</a:t>
            </a:r>
          </a:p>
          <a:p>
            <a:pPr marL="342900" lvl="0" indent="-342900">
              <a:spcAft>
                <a:spcPts val="0"/>
              </a:spcAft>
              <a:buFont typeface="+mj-lt"/>
              <a:buAutoNum type="arabicPeriod"/>
            </a:pPr>
            <a:endParaRPr lang="en-US" sz="2000" dirty="0">
              <a:latin typeface="Verdana" panose="020B0604030504040204" pitchFamily="34" charset="0"/>
              <a:ea typeface="Verdana" panose="020B0604030504040204" pitchFamily="34" charset="0"/>
              <a:cs typeface="Verdana" panose="020B0604030504040204" pitchFamily="34" charset="0"/>
            </a:endParaRPr>
          </a:p>
          <a:p>
            <a:pPr lvl="0">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At the ITFC, as the child’s condition improves and he/she recovers his/her appetite, RUTF will be introduced and the child will continue his treatment at home with a weekly follow-up in the ATFC.</a:t>
            </a:r>
            <a:endParaRPr lang="es-E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38571989"/>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600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6000"/>
                            </p:stCondLst>
                            <p:childTnLst>
                              <p:par>
                                <p:cTn id="8" presetID="1" presetClass="exit"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7000"/>
                            </p:stCondLst>
                            <p:childTnLst>
                              <p:par>
                                <p:cTn id="11" presetID="1" presetClass="exit"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8000"/>
                            </p:stCondLst>
                            <p:childTnLst>
                              <p:par>
                                <p:cTn id="14" presetID="1" presetClass="exit"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p:stCondLst>
                              <p:cond delay="9000"/>
                            </p:stCondLst>
                            <p:childTnLst>
                              <p:par>
                                <p:cTn id="17" presetID="1" presetClass="exit"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10000"/>
                            </p:stCondLst>
                            <p:childTnLst>
                              <p:par>
                                <p:cTn id="20" presetID="1" presetClass="exit" presetSubtype="0" fill="hold" grpId="0" nodeType="afterEffect">
                                  <p:stCondLst>
                                    <p:cond delay="100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11000"/>
                            </p:stCondLst>
                            <p:childTnLst>
                              <p:par>
                                <p:cTn id="23" presetID="1" presetClass="exit" presetSubtype="0" fill="hold" grpId="0" nodeType="afterEffect">
                                  <p:stCondLst>
                                    <p:cond delay="100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1" grpId="0" animBg="1"/>
      <p:bldP spid="10" grpId="0" animBg="1"/>
      <p:bldP spid="6"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p:cNvSpPr/>
          <p:nvPr/>
        </p:nvSpPr>
        <p:spPr>
          <a:xfrm>
            <a:off x="3398354" y="4221089"/>
            <a:ext cx="1821718" cy="165618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251520" y="1412776"/>
            <a:ext cx="7776864" cy="4680520"/>
          </a:xfrm>
        </p:spPr>
        <p:txBody>
          <a:bodyPr/>
          <a:lstStyle/>
          <a:p>
            <a:endParaRPr lang="en-GB" dirty="0" smtClean="0"/>
          </a:p>
          <a:p>
            <a:endParaRPr lang="en-GB" dirty="0" smtClean="0"/>
          </a:p>
          <a:p>
            <a:endParaRPr lang="en-GB" dirty="0"/>
          </a:p>
        </p:txBody>
      </p:sp>
      <p:sp>
        <p:nvSpPr>
          <p:cNvPr id="4" name="4 Título"/>
          <p:cNvSpPr txBox="1">
            <a:spLocks/>
          </p:cNvSpPr>
          <p:nvPr/>
        </p:nvSpPr>
        <p:spPr>
          <a:xfrm>
            <a:off x="457200" y="-27384"/>
            <a:ext cx="7686700" cy="595444"/>
          </a:xfrm>
          <a:prstGeom prst="rect">
            <a:avLst/>
          </a:prstGeom>
        </p:spPr>
        <p:txBody>
          <a:bodyPr vert="horz" lIns="91440" tIns="45720" rIns="91440" bIns="45720" rtlCol="0" anchor="b">
            <a:normAutofit fontScale="85000" lnSpcReduction="20000"/>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endParaRPr lang="en-US" sz="2400" dirty="0" smtClean="0"/>
          </a:p>
          <a:p>
            <a:r>
              <a:rPr lang="es-ES" sz="2400" dirty="0"/>
              <a:t>HP </a:t>
            </a:r>
            <a:r>
              <a:rPr lang="es-ES" sz="2400" dirty="0" err="1"/>
              <a:t>Nutrition</a:t>
            </a:r>
            <a:r>
              <a:rPr lang="es-ES" sz="2400" dirty="0"/>
              <a:t> </a:t>
            </a:r>
            <a:r>
              <a:rPr lang="es-ES" sz="2400" dirty="0" err="1"/>
              <a:t>Products</a:t>
            </a:r>
            <a:endParaRPr lang="en-GB" sz="2400" dirty="0"/>
          </a:p>
        </p:txBody>
      </p:sp>
      <p:sp>
        <p:nvSpPr>
          <p:cNvPr id="5" name="4 Marcador de pie de página"/>
          <p:cNvSpPr>
            <a:spLocks noGrp="1"/>
          </p:cNvSpPr>
          <p:nvPr>
            <p:ph type="ftr" sz="quarter" idx="11"/>
          </p:nvPr>
        </p:nvSpPr>
        <p:spPr/>
        <p:txBody>
          <a:bodyPr/>
          <a:lstStyle/>
          <a:p>
            <a:pPr algn="l" rtl="0">
              <a:defRPr/>
            </a:pPr>
            <a:r>
              <a:rPr lang="en-GB" b="0" i="0" u="none" baseline="0" dirty="0" smtClean="0"/>
              <a:t>MSFOCBA_2018</a:t>
            </a:r>
            <a:endParaRPr lang="en-GB" altLang="en-US" dirty="0"/>
          </a:p>
        </p:txBody>
      </p:sp>
      <p:sp>
        <p:nvSpPr>
          <p:cNvPr id="16" name="Rectangle 15"/>
          <p:cNvSpPr/>
          <p:nvPr/>
        </p:nvSpPr>
        <p:spPr>
          <a:xfrm>
            <a:off x="3616474" y="4437112"/>
            <a:ext cx="1368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0</a:t>
            </a:r>
          </a:p>
        </p:txBody>
      </p:sp>
      <p:sp>
        <p:nvSpPr>
          <p:cNvPr id="15" name="Rectangle 14"/>
          <p:cNvSpPr/>
          <p:nvPr/>
        </p:nvSpPr>
        <p:spPr>
          <a:xfrm>
            <a:off x="3616474" y="4458604"/>
            <a:ext cx="1368152" cy="1202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1</a:t>
            </a:r>
            <a:endParaRPr lang="es-ES" sz="6000" dirty="0"/>
          </a:p>
        </p:txBody>
      </p:sp>
      <p:sp>
        <p:nvSpPr>
          <p:cNvPr id="13" name="Rectangle 12"/>
          <p:cNvSpPr/>
          <p:nvPr/>
        </p:nvSpPr>
        <p:spPr>
          <a:xfrm>
            <a:off x="3625137" y="4470460"/>
            <a:ext cx="1368152" cy="117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2</a:t>
            </a:r>
          </a:p>
        </p:txBody>
      </p:sp>
      <p:sp>
        <p:nvSpPr>
          <p:cNvPr id="11" name="Rectangle 10"/>
          <p:cNvSpPr/>
          <p:nvPr/>
        </p:nvSpPr>
        <p:spPr>
          <a:xfrm>
            <a:off x="3616474" y="4447857"/>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3</a:t>
            </a:r>
          </a:p>
        </p:txBody>
      </p:sp>
      <p:sp>
        <p:nvSpPr>
          <p:cNvPr id="10" name="Rectangle 9"/>
          <p:cNvSpPr/>
          <p:nvPr/>
        </p:nvSpPr>
        <p:spPr>
          <a:xfrm>
            <a:off x="3625137" y="4442033"/>
            <a:ext cx="1368152" cy="1235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4</a:t>
            </a:r>
          </a:p>
        </p:txBody>
      </p:sp>
      <p:sp>
        <p:nvSpPr>
          <p:cNvPr id="6" name="Rectangle 5"/>
          <p:cNvSpPr/>
          <p:nvPr/>
        </p:nvSpPr>
        <p:spPr>
          <a:xfrm>
            <a:off x="3616474" y="4453443"/>
            <a:ext cx="1368152" cy="1213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5</a:t>
            </a:r>
            <a:endParaRPr lang="es-ES" sz="6000" dirty="0"/>
          </a:p>
        </p:txBody>
      </p:sp>
      <p:sp>
        <p:nvSpPr>
          <p:cNvPr id="9" name="Rectangle 8"/>
          <p:cNvSpPr/>
          <p:nvPr/>
        </p:nvSpPr>
        <p:spPr>
          <a:xfrm>
            <a:off x="3112418" y="4077072"/>
            <a:ext cx="237626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896" y="2731297"/>
            <a:ext cx="2232248" cy="14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ular Callout 16"/>
          <p:cNvSpPr/>
          <p:nvPr/>
        </p:nvSpPr>
        <p:spPr>
          <a:xfrm>
            <a:off x="167680" y="1052736"/>
            <a:ext cx="8439025" cy="1406471"/>
          </a:xfrm>
          <a:prstGeom prst="wedgeRoundRectCallout">
            <a:avLst>
              <a:gd name="adj1" fmla="val -2224"/>
              <a:gd name="adj2" fmla="val 98566"/>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p:cNvSpPr txBox="1"/>
          <p:nvPr/>
        </p:nvSpPr>
        <p:spPr>
          <a:xfrm>
            <a:off x="179512" y="620688"/>
            <a:ext cx="8640960" cy="2123658"/>
          </a:xfrm>
          <a:prstGeom prst="rect">
            <a:avLst/>
          </a:prstGeom>
          <a:noFill/>
        </p:spPr>
        <p:txBody>
          <a:bodyPr wrap="square" rtlCol="0">
            <a:spAutoFit/>
          </a:bodyPr>
          <a:lstStyle/>
          <a:p>
            <a:pPr lvl="0">
              <a:spcAft>
                <a:spcPts val="0"/>
              </a:spcAft>
            </a:pPr>
            <a:r>
              <a:rPr lang="en-US" sz="2000" b="1" dirty="0" smtClean="0">
                <a:latin typeface="Verdana" panose="020B0604030504040204" pitchFamily="34" charset="0"/>
                <a:ea typeface="Verdana" panose="020B0604030504040204" pitchFamily="34" charset="0"/>
                <a:cs typeface="Verdana" panose="020B0604030504040204" pitchFamily="34" charset="0"/>
              </a:rPr>
              <a:t>4. True or false</a:t>
            </a:r>
            <a:r>
              <a:rPr lang="en-US" sz="2000" dirty="0" smtClean="0">
                <a:latin typeface="Verdana" panose="020B0604030504040204" pitchFamily="34" charset="0"/>
                <a:ea typeface="Verdana" panose="020B0604030504040204" pitchFamily="34" charset="0"/>
                <a:cs typeface="Verdana" panose="020B0604030504040204" pitchFamily="34" charset="0"/>
              </a:rPr>
              <a:t>?</a:t>
            </a:r>
          </a:p>
          <a:p>
            <a:pPr lvl="0">
              <a:spcAft>
                <a:spcPts val="0"/>
              </a:spcAft>
            </a:pPr>
            <a:endParaRPr lang="es-ES" sz="2000" dirty="0">
              <a:latin typeface="Verdana" panose="020B0604030504040204" pitchFamily="34" charset="0"/>
              <a:ea typeface="Verdana" panose="020B0604030504040204" pitchFamily="34" charset="0"/>
              <a:cs typeface="Verdana" panose="020B0604030504040204" pitchFamily="34" charset="0"/>
            </a:endParaRPr>
          </a:p>
          <a:p>
            <a:pPr lvl="1">
              <a:lnSpc>
                <a:spcPct val="115000"/>
              </a:lnSpc>
              <a:spcAft>
                <a:spcPts val="0"/>
              </a:spcAft>
            </a:pPr>
            <a:r>
              <a:rPr lang="en-US" sz="2000" dirty="0">
                <a:latin typeface="Verdana" panose="020B0604030504040204" pitchFamily="34" charset="0"/>
                <a:ea typeface="Verdana" panose="020B0604030504040204" pitchFamily="34" charset="0"/>
                <a:cs typeface="Verdana" panose="020B0604030504040204" pitchFamily="34" charset="0"/>
              </a:rPr>
              <a:t>RUTF is a medicine: RUTF is part of the medical treatment and should only be given to the sick child. </a:t>
            </a:r>
            <a:r>
              <a:rPr lang="en-US" sz="2000" dirty="0" smtClean="0">
                <a:latin typeface="Verdana" panose="020B0604030504040204" pitchFamily="34" charset="0"/>
                <a:ea typeface="Verdana" panose="020B0604030504040204" pitchFamily="34" charset="0"/>
                <a:cs typeface="Verdana" panose="020B0604030504040204" pitchFamily="34" charset="0"/>
              </a:rPr>
              <a:t>It should not be shared </a:t>
            </a:r>
            <a:r>
              <a:rPr lang="en-US" sz="2000" dirty="0">
                <a:latin typeface="Verdana" panose="020B0604030504040204" pitchFamily="34" charset="0"/>
                <a:ea typeface="Verdana" panose="020B0604030504040204" pitchFamily="34" charset="0"/>
                <a:cs typeface="Verdana" panose="020B0604030504040204" pitchFamily="34" charset="0"/>
              </a:rPr>
              <a:t>with the rest of the family. </a:t>
            </a:r>
          </a:p>
          <a:p>
            <a:pPr lvl="1">
              <a:lnSpc>
                <a:spcPct val="115000"/>
              </a:lnSpc>
              <a:spcAft>
                <a:spcPts val="0"/>
              </a:spcAft>
            </a:pPr>
            <a:endParaRPr lang="es-ES" sz="2000"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98168530"/>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400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4000"/>
                            </p:stCondLst>
                            <p:childTnLst>
                              <p:par>
                                <p:cTn id="8" presetID="1" presetClass="exit"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5000"/>
                            </p:stCondLst>
                            <p:childTnLst>
                              <p:par>
                                <p:cTn id="11" presetID="1" presetClass="exit"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6000"/>
                            </p:stCondLst>
                            <p:childTnLst>
                              <p:par>
                                <p:cTn id="14" presetID="1" presetClass="exit"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p:stCondLst>
                              <p:cond delay="7000"/>
                            </p:stCondLst>
                            <p:childTnLst>
                              <p:par>
                                <p:cTn id="17" presetID="1" presetClass="exit"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8000"/>
                            </p:stCondLst>
                            <p:childTnLst>
                              <p:par>
                                <p:cTn id="20" presetID="1" presetClass="exit" presetSubtype="0" fill="hold" grpId="0" nodeType="afterEffect">
                                  <p:stCondLst>
                                    <p:cond delay="100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9000"/>
                            </p:stCondLst>
                            <p:childTnLst>
                              <p:par>
                                <p:cTn id="23" presetID="1" presetClass="exit" presetSubtype="0" fill="hold" grpId="0" nodeType="afterEffect">
                                  <p:stCondLst>
                                    <p:cond delay="100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1" grpId="0" animBg="1"/>
      <p:bldP spid="10" grpId="0" animBg="1"/>
      <p:bldP spid="6"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evel 13"/>
          <p:cNvSpPr/>
          <p:nvPr/>
        </p:nvSpPr>
        <p:spPr>
          <a:xfrm>
            <a:off x="3398354" y="4221089"/>
            <a:ext cx="1821718" cy="165618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251520" y="1412776"/>
            <a:ext cx="7776864" cy="4680520"/>
          </a:xfrm>
        </p:spPr>
        <p:txBody>
          <a:bodyPr/>
          <a:lstStyle/>
          <a:p>
            <a:endParaRPr lang="en-GB" dirty="0" smtClean="0"/>
          </a:p>
          <a:p>
            <a:endParaRPr lang="en-GB" dirty="0" smtClean="0"/>
          </a:p>
          <a:p>
            <a:endParaRPr lang="en-GB" dirty="0"/>
          </a:p>
        </p:txBody>
      </p:sp>
      <p:sp>
        <p:nvSpPr>
          <p:cNvPr id="4" name="4 Título"/>
          <p:cNvSpPr txBox="1">
            <a:spLocks/>
          </p:cNvSpPr>
          <p:nvPr/>
        </p:nvSpPr>
        <p:spPr>
          <a:xfrm>
            <a:off x="457200" y="-27384"/>
            <a:ext cx="7686700" cy="595444"/>
          </a:xfrm>
          <a:prstGeom prst="rect">
            <a:avLst/>
          </a:prstGeom>
        </p:spPr>
        <p:txBody>
          <a:bodyPr vert="horz" lIns="91440" tIns="45720" rIns="91440" bIns="45720" rtlCol="0" anchor="b">
            <a:normAutofit fontScale="85000" lnSpcReduction="20000"/>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endParaRPr lang="en-US" sz="2400" dirty="0" smtClean="0"/>
          </a:p>
          <a:p>
            <a:r>
              <a:rPr lang="es-ES" sz="2400" dirty="0"/>
              <a:t>HP </a:t>
            </a:r>
            <a:r>
              <a:rPr lang="es-ES" sz="2400" dirty="0" err="1"/>
              <a:t>Nutrition</a:t>
            </a:r>
            <a:r>
              <a:rPr lang="es-ES" sz="2400" dirty="0"/>
              <a:t> </a:t>
            </a:r>
            <a:r>
              <a:rPr lang="es-ES" sz="2400" dirty="0" err="1"/>
              <a:t>Products</a:t>
            </a:r>
            <a:endParaRPr lang="en-GB" sz="2400" dirty="0"/>
          </a:p>
        </p:txBody>
      </p:sp>
      <p:sp>
        <p:nvSpPr>
          <p:cNvPr id="5" name="4 Marcador de pie de página"/>
          <p:cNvSpPr>
            <a:spLocks noGrp="1"/>
          </p:cNvSpPr>
          <p:nvPr>
            <p:ph type="ftr" sz="quarter" idx="11"/>
          </p:nvPr>
        </p:nvSpPr>
        <p:spPr/>
        <p:txBody>
          <a:bodyPr/>
          <a:lstStyle/>
          <a:p>
            <a:pPr algn="l" rtl="0">
              <a:defRPr/>
            </a:pPr>
            <a:r>
              <a:rPr lang="en-GB" b="0" i="0" u="none" baseline="0" dirty="0" smtClean="0"/>
              <a:t>MSFOCBA_2018</a:t>
            </a:r>
          </a:p>
          <a:p>
            <a:pPr algn="l" rtl="0">
              <a:defRPr/>
            </a:pPr>
            <a:endParaRPr lang="en-GB" altLang="en-US" dirty="0"/>
          </a:p>
        </p:txBody>
      </p:sp>
      <p:sp>
        <p:nvSpPr>
          <p:cNvPr id="16" name="Rectangle 15"/>
          <p:cNvSpPr/>
          <p:nvPr/>
        </p:nvSpPr>
        <p:spPr>
          <a:xfrm>
            <a:off x="3616474" y="4437112"/>
            <a:ext cx="1368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0</a:t>
            </a:r>
          </a:p>
        </p:txBody>
      </p:sp>
      <p:sp>
        <p:nvSpPr>
          <p:cNvPr id="15" name="Rectangle 14"/>
          <p:cNvSpPr/>
          <p:nvPr/>
        </p:nvSpPr>
        <p:spPr>
          <a:xfrm>
            <a:off x="3616474" y="4458605"/>
            <a:ext cx="1368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1</a:t>
            </a:r>
            <a:endParaRPr lang="es-ES" sz="6000" dirty="0"/>
          </a:p>
        </p:txBody>
      </p:sp>
      <p:sp>
        <p:nvSpPr>
          <p:cNvPr id="13" name="Rectangle 12"/>
          <p:cNvSpPr/>
          <p:nvPr/>
        </p:nvSpPr>
        <p:spPr>
          <a:xfrm>
            <a:off x="3616474" y="4445204"/>
            <a:ext cx="1368152" cy="117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2</a:t>
            </a:r>
          </a:p>
        </p:txBody>
      </p:sp>
      <p:sp>
        <p:nvSpPr>
          <p:cNvPr id="11" name="Rectangle 10"/>
          <p:cNvSpPr/>
          <p:nvPr/>
        </p:nvSpPr>
        <p:spPr>
          <a:xfrm>
            <a:off x="3616474" y="4422600"/>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3</a:t>
            </a:r>
          </a:p>
        </p:txBody>
      </p:sp>
      <p:sp>
        <p:nvSpPr>
          <p:cNvPr id="10" name="Rectangle 9"/>
          <p:cNvSpPr/>
          <p:nvPr/>
        </p:nvSpPr>
        <p:spPr>
          <a:xfrm>
            <a:off x="3616474" y="4416777"/>
            <a:ext cx="1368152" cy="1235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4</a:t>
            </a:r>
          </a:p>
        </p:txBody>
      </p:sp>
      <p:sp>
        <p:nvSpPr>
          <p:cNvPr id="6" name="Rectangle 5"/>
          <p:cNvSpPr/>
          <p:nvPr/>
        </p:nvSpPr>
        <p:spPr>
          <a:xfrm>
            <a:off x="3621410" y="4417373"/>
            <a:ext cx="1368152" cy="1213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5</a:t>
            </a:r>
            <a:endParaRPr lang="es-ES" sz="6000" dirty="0"/>
          </a:p>
        </p:txBody>
      </p:sp>
      <p:sp>
        <p:nvSpPr>
          <p:cNvPr id="9" name="Rectangle 8"/>
          <p:cNvSpPr/>
          <p:nvPr/>
        </p:nvSpPr>
        <p:spPr>
          <a:xfrm>
            <a:off x="2909503" y="4185084"/>
            <a:ext cx="2376264" cy="1728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896" y="2731297"/>
            <a:ext cx="2232248" cy="14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ular Callout 17"/>
          <p:cNvSpPr/>
          <p:nvPr/>
        </p:nvSpPr>
        <p:spPr>
          <a:xfrm>
            <a:off x="167680" y="1196752"/>
            <a:ext cx="8652792" cy="1440160"/>
          </a:xfrm>
          <a:prstGeom prst="wedgeRoundRectCallout">
            <a:avLst>
              <a:gd name="adj1" fmla="val -3221"/>
              <a:gd name="adj2" fmla="val 81731"/>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p:cNvSpPr txBox="1"/>
          <p:nvPr/>
        </p:nvSpPr>
        <p:spPr>
          <a:xfrm>
            <a:off x="167680" y="548680"/>
            <a:ext cx="8652792" cy="2105192"/>
          </a:xfrm>
          <a:prstGeom prst="rect">
            <a:avLst/>
          </a:prstGeom>
          <a:noFill/>
        </p:spPr>
        <p:txBody>
          <a:bodyPr wrap="square" rtlCol="0">
            <a:spAutoFit/>
          </a:bodyPr>
          <a:lstStyle/>
          <a:p>
            <a:pPr lvl="0">
              <a:spcAft>
                <a:spcPts val="0"/>
              </a:spcAft>
            </a:pPr>
            <a:r>
              <a:rPr lang="en-US" b="1" dirty="0">
                <a:latin typeface="Verdana"/>
                <a:ea typeface="Verdana"/>
                <a:cs typeface="Times New Roman"/>
              </a:rPr>
              <a:t>5</a:t>
            </a:r>
            <a:r>
              <a:rPr lang="en-US" b="1" dirty="0" smtClean="0">
                <a:latin typeface="Verdana"/>
                <a:ea typeface="Verdana"/>
                <a:cs typeface="Times New Roman"/>
              </a:rPr>
              <a:t>. </a:t>
            </a:r>
            <a:r>
              <a:rPr lang="en-US" b="1" dirty="0">
                <a:latin typeface="Verdana" panose="020B0604030504040204" pitchFamily="34" charset="0"/>
                <a:ea typeface="Verdana" panose="020B0604030504040204" pitchFamily="34" charset="0"/>
                <a:cs typeface="Verdana" panose="020B0604030504040204" pitchFamily="34" charset="0"/>
              </a:rPr>
              <a:t>True or false</a:t>
            </a:r>
            <a:r>
              <a:rPr lang="en-US" b="1" dirty="0" smtClean="0">
                <a:latin typeface="Verdana" panose="020B0604030504040204" pitchFamily="34" charset="0"/>
                <a:ea typeface="Verdana" panose="020B0604030504040204" pitchFamily="34" charset="0"/>
                <a:cs typeface="Verdana" panose="020B0604030504040204" pitchFamily="34" charset="0"/>
              </a:rPr>
              <a:t>?</a:t>
            </a:r>
          </a:p>
          <a:p>
            <a:pPr lvl="0">
              <a:spcAft>
                <a:spcPts val="0"/>
              </a:spcAft>
            </a:pPr>
            <a:endParaRPr lang="en-US" b="1" dirty="0">
              <a:latin typeface="Verdana" panose="020B0604030504040204" pitchFamily="34" charset="0"/>
              <a:ea typeface="Verdana" panose="020B0604030504040204" pitchFamily="34" charset="0"/>
              <a:cs typeface="Verdana" panose="020B0604030504040204" pitchFamily="34" charset="0"/>
            </a:endParaRPr>
          </a:p>
          <a:p>
            <a:pPr lvl="0">
              <a:lnSpc>
                <a:spcPct val="115000"/>
              </a:lnSpc>
              <a:spcAft>
                <a:spcPts val="0"/>
              </a:spcAft>
            </a:pPr>
            <a:r>
              <a:rPr lang="en-US" dirty="0" smtClean="0">
                <a:latin typeface="Verdana"/>
                <a:ea typeface="Verdana"/>
                <a:cs typeface="Times New Roman"/>
              </a:rPr>
              <a:t>At </a:t>
            </a:r>
            <a:r>
              <a:rPr lang="en-US" dirty="0">
                <a:latin typeface="Verdana"/>
                <a:ea typeface="Verdana"/>
                <a:cs typeface="Times New Roman"/>
              </a:rPr>
              <a:t>the ATFC, RUTF is the main food for the child. Other foods (porridge, some local meal) should only be given after the RUTF is consumed. </a:t>
            </a:r>
            <a:endParaRPr lang="en-GB" dirty="0" smtClean="0">
              <a:latin typeface="Verdana"/>
              <a:ea typeface="Verdana"/>
              <a:cs typeface="Times New Roman"/>
            </a:endParaRPr>
          </a:p>
        </p:txBody>
      </p:sp>
    </p:spTree>
    <p:extLst>
      <p:ext uri="{BB962C8B-B14F-4D97-AF65-F5344CB8AC3E}">
        <p14:creationId xmlns:p14="http://schemas.microsoft.com/office/powerpoint/2010/main" val="2399946170"/>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600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6000"/>
                            </p:stCondLst>
                            <p:childTnLst>
                              <p:par>
                                <p:cTn id="8" presetID="1" presetClass="exit"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7000"/>
                            </p:stCondLst>
                            <p:childTnLst>
                              <p:par>
                                <p:cTn id="11" presetID="1" presetClass="exit"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8000"/>
                            </p:stCondLst>
                            <p:childTnLst>
                              <p:par>
                                <p:cTn id="14" presetID="1" presetClass="exit"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p:stCondLst>
                              <p:cond delay="9000"/>
                            </p:stCondLst>
                            <p:childTnLst>
                              <p:par>
                                <p:cTn id="17" presetID="1" presetClass="exit"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10000"/>
                            </p:stCondLst>
                            <p:childTnLst>
                              <p:par>
                                <p:cTn id="20" presetID="1" presetClass="exit" presetSubtype="0" fill="hold" grpId="0" nodeType="afterEffect">
                                  <p:stCondLst>
                                    <p:cond delay="100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11000"/>
                            </p:stCondLst>
                            <p:childTnLst>
                              <p:par>
                                <p:cTn id="23" presetID="1" presetClass="exit" presetSubtype="0" fill="hold" grpId="0" nodeType="afterEffect">
                                  <p:stCondLst>
                                    <p:cond delay="100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1" grpId="0" animBg="1"/>
      <p:bldP spid="10" grpId="0" animBg="1"/>
      <p:bldP spid="6"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Bevel 13"/>
          <p:cNvSpPr/>
          <p:nvPr/>
        </p:nvSpPr>
        <p:spPr>
          <a:xfrm>
            <a:off x="3398354" y="4221089"/>
            <a:ext cx="1821718" cy="165618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251520" y="1412776"/>
            <a:ext cx="7776864" cy="4680520"/>
          </a:xfrm>
        </p:spPr>
        <p:txBody>
          <a:bodyPr/>
          <a:lstStyle/>
          <a:p>
            <a:endParaRPr lang="en-GB" dirty="0" smtClean="0"/>
          </a:p>
          <a:p>
            <a:endParaRPr lang="en-GB" dirty="0" smtClean="0"/>
          </a:p>
          <a:p>
            <a:endParaRPr lang="en-GB" dirty="0"/>
          </a:p>
        </p:txBody>
      </p:sp>
      <p:sp>
        <p:nvSpPr>
          <p:cNvPr id="4" name="4 Título"/>
          <p:cNvSpPr txBox="1">
            <a:spLocks/>
          </p:cNvSpPr>
          <p:nvPr/>
        </p:nvSpPr>
        <p:spPr>
          <a:xfrm>
            <a:off x="457200" y="44624"/>
            <a:ext cx="7686700" cy="595444"/>
          </a:xfrm>
          <a:prstGeom prst="rect">
            <a:avLst/>
          </a:prstGeom>
        </p:spPr>
        <p:txBody>
          <a:bodyPr vert="horz" lIns="91440" tIns="45720" rIns="91440" bIns="45720" rtlCol="0" anchor="b">
            <a:norm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r>
              <a:rPr lang="es-ES" sz="2400" dirty="0"/>
              <a:t>HP </a:t>
            </a:r>
            <a:r>
              <a:rPr lang="es-ES" sz="2400" dirty="0" err="1"/>
              <a:t>Nutrition</a:t>
            </a:r>
            <a:r>
              <a:rPr lang="es-ES" sz="2400" dirty="0"/>
              <a:t> </a:t>
            </a:r>
            <a:r>
              <a:rPr lang="es-ES" sz="2400" dirty="0" err="1"/>
              <a:t>Products</a:t>
            </a:r>
            <a:endParaRPr lang="en-GB" sz="2400" dirty="0"/>
          </a:p>
        </p:txBody>
      </p:sp>
      <p:sp>
        <p:nvSpPr>
          <p:cNvPr id="5" name="4 Marcador de pie de página"/>
          <p:cNvSpPr>
            <a:spLocks noGrp="1"/>
          </p:cNvSpPr>
          <p:nvPr>
            <p:ph type="ftr" sz="quarter" idx="11"/>
          </p:nvPr>
        </p:nvSpPr>
        <p:spPr/>
        <p:txBody>
          <a:bodyPr/>
          <a:lstStyle/>
          <a:p>
            <a:pPr algn="l" rtl="0">
              <a:defRPr/>
            </a:pPr>
            <a:r>
              <a:rPr lang="en-GB" b="0" i="0" u="none" baseline="0" dirty="0" smtClean="0"/>
              <a:t>MSFOCBA_2018</a:t>
            </a:r>
            <a:endParaRPr lang="en-GB" altLang="en-US" dirty="0"/>
          </a:p>
        </p:txBody>
      </p:sp>
      <p:sp>
        <p:nvSpPr>
          <p:cNvPr id="16" name="Rectangle 15"/>
          <p:cNvSpPr/>
          <p:nvPr/>
        </p:nvSpPr>
        <p:spPr>
          <a:xfrm>
            <a:off x="3616474" y="4437112"/>
            <a:ext cx="1368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0</a:t>
            </a:r>
          </a:p>
        </p:txBody>
      </p:sp>
      <p:sp>
        <p:nvSpPr>
          <p:cNvPr id="15" name="Rectangle 14"/>
          <p:cNvSpPr/>
          <p:nvPr/>
        </p:nvSpPr>
        <p:spPr>
          <a:xfrm>
            <a:off x="3616474" y="4458605"/>
            <a:ext cx="1368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1</a:t>
            </a:r>
            <a:endParaRPr lang="es-ES" sz="6000" dirty="0"/>
          </a:p>
        </p:txBody>
      </p:sp>
      <p:sp>
        <p:nvSpPr>
          <p:cNvPr id="13" name="Rectangle 12"/>
          <p:cNvSpPr/>
          <p:nvPr/>
        </p:nvSpPr>
        <p:spPr>
          <a:xfrm>
            <a:off x="3616474" y="4445204"/>
            <a:ext cx="1368152" cy="117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2</a:t>
            </a:r>
          </a:p>
        </p:txBody>
      </p:sp>
      <p:sp>
        <p:nvSpPr>
          <p:cNvPr id="11" name="Rectangle 10"/>
          <p:cNvSpPr/>
          <p:nvPr/>
        </p:nvSpPr>
        <p:spPr>
          <a:xfrm>
            <a:off x="3616474" y="4422600"/>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3</a:t>
            </a:r>
          </a:p>
        </p:txBody>
      </p:sp>
      <p:sp>
        <p:nvSpPr>
          <p:cNvPr id="10" name="Rectangle 9"/>
          <p:cNvSpPr/>
          <p:nvPr/>
        </p:nvSpPr>
        <p:spPr>
          <a:xfrm>
            <a:off x="3616474" y="4416777"/>
            <a:ext cx="1368152" cy="1235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4</a:t>
            </a:r>
          </a:p>
        </p:txBody>
      </p:sp>
      <p:sp>
        <p:nvSpPr>
          <p:cNvPr id="6" name="Rectangle 5"/>
          <p:cNvSpPr/>
          <p:nvPr/>
        </p:nvSpPr>
        <p:spPr>
          <a:xfrm>
            <a:off x="3621410" y="4417373"/>
            <a:ext cx="1368152" cy="1213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5</a:t>
            </a:r>
            <a:endParaRPr lang="es-ES" sz="6000" dirty="0"/>
          </a:p>
        </p:txBody>
      </p:sp>
      <p:sp>
        <p:nvSpPr>
          <p:cNvPr id="9" name="Rectangle 8"/>
          <p:cNvSpPr/>
          <p:nvPr/>
        </p:nvSpPr>
        <p:spPr>
          <a:xfrm>
            <a:off x="3121081" y="4159826"/>
            <a:ext cx="2376264" cy="1861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7"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896" y="2731297"/>
            <a:ext cx="2232248" cy="14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ular Callout 17"/>
          <p:cNvSpPr/>
          <p:nvPr/>
        </p:nvSpPr>
        <p:spPr>
          <a:xfrm>
            <a:off x="167680" y="1196752"/>
            <a:ext cx="8508776" cy="1440160"/>
          </a:xfrm>
          <a:prstGeom prst="wedgeRoundRectCallout">
            <a:avLst>
              <a:gd name="adj1" fmla="val -3221"/>
              <a:gd name="adj2" fmla="val 81731"/>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p:cNvSpPr txBox="1"/>
          <p:nvPr/>
        </p:nvSpPr>
        <p:spPr>
          <a:xfrm>
            <a:off x="179512" y="620688"/>
            <a:ext cx="8640960" cy="1791260"/>
          </a:xfrm>
          <a:prstGeom prst="rect">
            <a:avLst/>
          </a:prstGeom>
          <a:noFill/>
        </p:spPr>
        <p:txBody>
          <a:bodyPr wrap="square" rtlCol="0">
            <a:spAutoFit/>
          </a:bodyPr>
          <a:lstStyle/>
          <a:p>
            <a:pPr>
              <a:lnSpc>
                <a:spcPct val="115000"/>
              </a:lnSpc>
              <a:spcAft>
                <a:spcPts val="0"/>
              </a:spcAft>
            </a:pPr>
            <a:r>
              <a:rPr lang="en-US" b="1" dirty="0" smtClean="0">
                <a:latin typeface="Verdana"/>
                <a:ea typeface="Verdana"/>
                <a:cs typeface="Times New Roman"/>
              </a:rPr>
              <a:t>6.</a:t>
            </a:r>
            <a:r>
              <a:rPr lang="en-US" b="1" dirty="0">
                <a:latin typeface="Verdana"/>
                <a:ea typeface="Verdana"/>
                <a:cs typeface="Times New Roman"/>
              </a:rPr>
              <a:t> </a:t>
            </a:r>
            <a:r>
              <a:rPr lang="en-US" b="1" dirty="0" smtClean="0">
                <a:latin typeface="Verdana" panose="020B0604030504040204" pitchFamily="34" charset="0"/>
                <a:ea typeface="Verdana" panose="020B0604030504040204" pitchFamily="34" charset="0"/>
                <a:cs typeface="Verdana" panose="020B0604030504040204" pitchFamily="34" charset="0"/>
              </a:rPr>
              <a:t>True </a:t>
            </a:r>
            <a:r>
              <a:rPr lang="en-US" b="1" dirty="0">
                <a:latin typeface="Verdana" panose="020B0604030504040204" pitchFamily="34" charset="0"/>
                <a:ea typeface="Verdana" panose="020B0604030504040204" pitchFamily="34" charset="0"/>
                <a:cs typeface="Verdana" panose="020B0604030504040204" pitchFamily="34" charset="0"/>
              </a:rPr>
              <a:t>or false?</a:t>
            </a:r>
          </a:p>
          <a:p>
            <a:pPr lvl="0">
              <a:lnSpc>
                <a:spcPct val="115000"/>
              </a:lnSpc>
              <a:spcAft>
                <a:spcPts val="0"/>
              </a:spcAft>
            </a:pPr>
            <a:endParaRPr lang="en-US" dirty="0">
              <a:effectLst/>
              <a:latin typeface="Verdana"/>
              <a:ea typeface="Verdana"/>
              <a:cs typeface="Times New Roman"/>
            </a:endParaRPr>
          </a:p>
          <a:p>
            <a:pPr lvl="0">
              <a:lnSpc>
                <a:spcPct val="115000"/>
              </a:lnSpc>
              <a:spcAft>
                <a:spcPts val="0"/>
              </a:spcAft>
            </a:pPr>
            <a:r>
              <a:rPr lang="en-US" dirty="0">
                <a:latin typeface="Verdana" panose="020B0604030504040204" pitchFamily="34" charset="0"/>
                <a:ea typeface="Verdana" panose="020B0604030504040204" pitchFamily="34" charset="0"/>
                <a:cs typeface="Verdana" panose="020B0604030504040204" pitchFamily="34" charset="0"/>
              </a:rPr>
              <a:t>At home, the RUTF sachet should be </a:t>
            </a:r>
            <a:r>
              <a:rPr lang="en-US" dirty="0" smtClean="0">
                <a:latin typeface="Verdana" panose="020B0604030504040204" pitchFamily="34" charset="0"/>
                <a:ea typeface="Verdana" panose="020B0604030504040204" pitchFamily="34" charset="0"/>
                <a:cs typeface="Verdana" panose="020B0604030504040204" pitchFamily="34" charset="0"/>
              </a:rPr>
              <a:t>eaten all at </a:t>
            </a:r>
            <a:r>
              <a:rPr lang="en-US" dirty="0">
                <a:latin typeface="Verdana" panose="020B0604030504040204" pitchFamily="34" charset="0"/>
                <a:ea typeface="Verdana" panose="020B0604030504040204" pitchFamily="34" charset="0"/>
                <a:cs typeface="Verdana" panose="020B0604030504040204" pitchFamily="34" charset="0"/>
              </a:rPr>
              <a:t>once as </a:t>
            </a:r>
            <a:r>
              <a:rPr lang="en-US" dirty="0" smtClean="0">
                <a:latin typeface="Verdana" panose="020B0604030504040204" pitchFamily="34" charset="0"/>
                <a:ea typeface="Verdana" panose="020B0604030504040204" pitchFamily="34" charset="0"/>
                <a:cs typeface="Verdana" panose="020B0604030504040204" pitchFamily="34" charset="0"/>
              </a:rPr>
              <a:t>an open sachet can become contaminated.</a:t>
            </a:r>
            <a:endParaRPr lang="es-ES" dirty="0">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03940039"/>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400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4000"/>
                            </p:stCondLst>
                            <p:childTnLst>
                              <p:par>
                                <p:cTn id="8" presetID="1" presetClass="exit"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5000"/>
                            </p:stCondLst>
                            <p:childTnLst>
                              <p:par>
                                <p:cTn id="11" presetID="1" presetClass="exit"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6000"/>
                            </p:stCondLst>
                            <p:childTnLst>
                              <p:par>
                                <p:cTn id="14" presetID="1" presetClass="exit"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p:stCondLst>
                              <p:cond delay="7000"/>
                            </p:stCondLst>
                            <p:childTnLst>
                              <p:par>
                                <p:cTn id="17" presetID="1" presetClass="exit"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8000"/>
                            </p:stCondLst>
                            <p:childTnLst>
                              <p:par>
                                <p:cTn id="20" presetID="1" presetClass="exit" presetSubtype="0" fill="hold" grpId="0" nodeType="afterEffect">
                                  <p:stCondLst>
                                    <p:cond delay="100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9000"/>
                            </p:stCondLst>
                            <p:childTnLst>
                              <p:par>
                                <p:cTn id="23" presetID="1" presetClass="exit" presetSubtype="0" fill="hold" grpId="0" nodeType="afterEffect">
                                  <p:stCondLst>
                                    <p:cond delay="100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1" grpId="0" animBg="1"/>
      <p:bldP spid="10" grpId="0" animBg="1"/>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p:cNvSpPr/>
          <p:nvPr/>
        </p:nvSpPr>
        <p:spPr>
          <a:xfrm>
            <a:off x="3398354" y="4221089"/>
            <a:ext cx="1821718" cy="165618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251520" y="1412776"/>
            <a:ext cx="7776864" cy="4680520"/>
          </a:xfrm>
        </p:spPr>
        <p:txBody>
          <a:bodyPr/>
          <a:lstStyle/>
          <a:p>
            <a:endParaRPr lang="en-GB" dirty="0" smtClean="0"/>
          </a:p>
          <a:p>
            <a:endParaRPr lang="en-GB" dirty="0" smtClean="0"/>
          </a:p>
          <a:p>
            <a:endParaRPr lang="en-GB" dirty="0"/>
          </a:p>
        </p:txBody>
      </p:sp>
      <p:sp>
        <p:nvSpPr>
          <p:cNvPr id="4" name="4 Título"/>
          <p:cNvSpPr txBox="1">
            <a:spLocks/>
          </p:cNvSpPr>
          <p:nvPr/>
        </p:nvSpPr>
        <p:spPr>
          <a:xfrm>
            <a:off x="457200" y="-27384"/>
            <a:ext cx="7686700" cy="595444"/>
          </a:xfrm>
          <a:prstGeom prst="rect">
            <a:avLst/>
          </a:prstGeom>
        </p:spPr>
        <p:txBody>
          <a:bodyPr vert="horz" lIns="91440" tIns="45720" rIns="91440" bIns="45720" rtlCol="0" anchor="b">
            <a:norm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r>
              <a:rPr lang="es-ES" sz="2400" dirty="0"/>
              <a:t>HP </a:t>
            </a:r>
            <a:r>
              <a:rPr lang="es-ES" sz="2400" dirty="0" err="1"/>
              <a:t>Nutrition</a:t>
            </a:r>
            <a:r>
              <a:rPr lang="es-ES" sz="2400" dirty="0"/>
              <a:t> </a:t>
            </a:r>
            <a:r>
              <a:rPr lang="es-ES" sz="2400" dirty="0" err="1"/>
              <a:t>Products</a:t>
            </a:r>
            <a:endParaRPr lang="en-GB" sz="2400" dirty="0"/>
          </a:p>
        </p:txBody>
      </p:sp>
      <p:sp>
        <p:nvSpPr>
          <p:cNvPr id="5" name="4 Marcador de pie de página"/>
          <p:cNvSpPr>
            <a:spLocks noGrp="1"/>
          </p:cNvSpPr>
          <p:nvPr>
            <p:ph type="ftr" sz="quarter" idx="11"/>
          </p:nvPr>
        </p:nvSpPr>
        <p:spPr/>
        <p:txBody>
          <a:bodyPr/>
          <a:lstStyle/>
          <a:p>
            <a:pPr algn="l" rtl="0">
              <a:defRPr/>
            </a:pPr>
            <a:r>
              <a:rPr lang="en-GB" b="0" i="0" u="none" baseline="0" dirty="0" smtClean="0"/>
              <a:t>MSFOCBA_2018</a:t>
            </a:r>
            <a:endParaRPr lang="en-GB" altLang="en-US" dirty="0"/>
          </a:p>
        </p:txBody>
      </p:sp>
      <p:sp>
        <p:nvSpPr>
          <p:cNvPr id="16" name="Rectangle 15"/>
          <p:cNvSpPr/>
          <p:nvPr/>
        </p:nvSpPr>
        <p:spPr>
          <a:xfrm>
            <a:off x="3616474" y="4437112"/>
            <a:ext cx="1368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0</a:t>
            </a:r>
          </a:p>
        </p:txBody>
      </p:sp>
      <p:sp>
        <p:nvSpPr>
          <p:cNvPr id="15" name="Rectangle 14"/>
          <p:cNvSpPr/>
          <p:nvPr/>
        </p:nvSpPr>
        <p:spPr>
          <a:xfrm>
            <a:off x="3616474" y="4458604"/>
            <a:ext cx="1368152" cy="1202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1</a:t>
            </a:r>
            <a:endParaRPr lang="es-ES" sz="6000" dirty="0"/>
          </a:p>
        </p:txBody>
      </p:sp>
      <p:sp>
        <p:nvSpPr>
          <p:cNvPr id="13" name="Rectangle 12"/>
          <p:cNvSpPr/>
          <p:nvPr/>
        </p:nvSpPr>
        <p:spPr>
          <a:xfrm>
            <a:off x="3625137" y="4470460"/>
            <a:ext cx="1368152" cy="117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2</a:t>
            </a:r>
          </a:p>
        </p:txBody>
      </p:sp>
      <p:sp>
        <p:nvSpPr>
          <p:cNvPr id="11" name="Rectangle 10"/>
          <p:cNvSpPr/>
          <p:nvPr/>
        </p:nvSpPr>
        <p:spPr>
          <a:xfrm>
            <a:off x="3616474" y="4447857"/>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3</a:t>
            </a:r>
          </a:p>
        </p:txBody>
      </p:sp>
      <p:sp>
        <p:nvSpPr>
          <p:cNvPr id="10" name="Rectangle 9"/>
          <p:cNvSpPr/>
          <p:nvPr/>
        </p:nvSpPr>
        <p:spPr>
          <a:xfrm>
            <a:off x="3625137" y="4442033"/>
            <a:ext cx="1368152" cy="1235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4</a:t>
            </a:r>
          </a:p>
        </p:txBody>
      </p:sp>
      <p:sp>
        <p:nvSpPr>
          <p:cNvPr id="6" name="Rectangle 5"/>
          <p:cNvSpPr/>
          <p:nvPr/>
        </p:nvSpPr>
        <p:spPr>
          <a:xfrm>
            <a:off x="3616474" y="4453443"/>
            <a:ext cx="1368152" cy="1213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5</a:t>
            </a:r>
            <a:endParaRPr lang="es-ES" sz="6000" dirty="0"/>
          </a:p>
        </p:txBody>
      </p:sp>
      <p:sp>
        <p:nvSpPr>
          <p:cNvPr id="9" name="Rectangle 8"/>
          <p:cNvSpPr/>
          <p:nvPr/>
        </p:nvSpPr>
        <p:spPr>
          <a:xfrm>
            <a:off x="3112418" y="4077072"/>
            <a:ext cx="237626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896" y="2731297"/>
            <a:ext cx="2232248" cy="14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ular Callout 16"/>
          <p:cNvSpPr/>
          <p:nvPr/>
        </p:nvSpPr>
        <p:spPr>
          <a:xfrm>
            <a:off x="167680" y="1340768"/>
            <a:ext cx="8508776" cy="1296144"/>
          </a:xfrm>
          <a:prstGeom prst="wedgeRoundRectCallout">
            <a:avLst>
              <a:gd name="adj1" fmla="val -3221"/>
              <a:gd name="adj2" fmla="val 81731"/>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p:cNvSpPr txBox="1"/>
          <p:nvPr/>
        </p:nvSpPr>
        <p:spPr>
          <a:xfrm>
            <a:off x="179512" y="692696"/>
            <a:ext cx="8640960" cy="1938992"/>
          </a:xfrm>
          <a:prstGeom prst="rect">
            <a:avLst/>
          </a:prstGeom>
          <a:noFill/>
        </p:spPr>
        <p:txBody>
          <a:bodyPr wrap="square" rtlCol="0">
            <a:spAutoFit/>
          </a:bodyPr>
          <a:lstStyle/>
          <a:p>
            <a:pPr lvl="0">
              <a:spcAft>
                <a:spcPts val="0"/>
              </a:spcAft>
            </a:pPr>
            <a:r>
              <a:rPr lang="en-US" b="1" dirty="0" smtClean="0">
                <a:latin typeface="Verdana"/>
                <a:ea typeface="Verdana"/>
                <a:cs typeface="Times New Roman"/>
              </a:rPr>
              <a:t>7.</a:t>
            </a:r>
            <a:r>
              <a:rPr lang="en-US" dirty="0" smtClean="0">
                <a:latin typeface="Verdana"/>
                <a:ea typeface="Verdana"/>
                <a:cs typeface="Times New Roman"/>
              </a:rPr>
              <a:t> </a:t>
            </a:r>
            <a:r>
              <a:rPr lang="en-US" b="1" dirty="0">
                <a:latin typeface="Verdana" panose="020B0604030504040204" pitchFamily="34" charset="0"/>
                <a:ea typeface="Verdana" panose="020B0604030504040204" pitchFamily="34" charset="0"/>
                <a:cs typeface="Verdana" panose="020B0604030504040204" pitchFamily="34" charset="0"/>
              </a:rPr>
              <a:t>True or false</a:t>
            </a:r>
            <a:r>
              <a:rPr lang="en-US" b="1" dirty="0" smtClean="0">
                <a:latin typeface="Verdana" panose="020B0604030504040204" pitchFamily="34" charset="0"/>
                <a:ea typeface="Verdana" panose="020B0604030504040204" pitchFamily="34" charset="0"/>
                <a:cs typeface="Verdana" panose="020B0604030504040204" pitchFamily="34" charset="0"/>
              </a:rPr>
              <a:t>?</a:t>
            </a:r>
          </a:p>
          <a:p>
            <a:pPr lvl="0">
              <a:spcAft>
                <a:spcPts val="0"/>
              </a:spcAft>
            </a:pPr>
            <a:endParaRPr lang="en-US" b="1" dirty="0">
              <a:latin typeface="Verdana" panose="020B0604030504040204" pitchFamily="34" charset="0"/>
              <a:ea typeface="Verdana" panose="020B0604030504040204" pitchFamily="34" charset="0"/>
              <a:cs typeface="Verdana" panose="020B0604030504040204" pitchFamily="34" charset="0"/>
            </a:endParaRPr>
          </a:p>
          <a:p>
            <a:pPr lvl="0">
              <a:spcAft>
                <a:spcPts val="0"/>
              </a:spcAft>
            </a:pPr>
            <a:r>
              <a:rPr lang="en-US" dirty="0">
                <a:latin typeface="Verdana" panose="020B0604030504040204" pitchFamily="34" charset="0"/>
                <a:ea typeface="Verdana" panose="020B0604030504040204" pitchFamily="34" charset="0"/>
                <a:cs typeface="Verdana" panose="020B0604030504040204" pitchFamily="34" charset="0"/>
              </a:rPr>
              <a:t>When eating RUTF (at the ITFC or ATFC) it is not necessary to give water to the child unless he/she is </a:t>
            </a:r>
            <a:r>
              <a:rPr lang="en-US" dirty="0" smtClean="0">
                <a:latin typeface="Verdana" panose="020B0604030504040204" pitchFamily="34" charset="0"/>
                <a:ea typeface="Verdana" panose="020B0604030504040204" pitchFamily="34" charset="0"/>
                <a:cs typeface="Verdana" panose="020B0604030504040204" pitchFamily="34" charset="0"/>
              </a:rPr>
              <a:t>thirsty.</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77124396"/>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400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4000"/>
                            </p:stCondLst>
                            <p:childTnLst>
                              <p:par>
                                <p:cTn id="8" presetID="1" presetClass="exit"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5000"/>
                            </p:stCondLst>
                            <p:childTnLst>
                              <p:par>
                                <p:cTn id="11" presetID="1" presetClass="exit"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6000"/>
                            </p:stCondLst>
                            <p:childTnLst>
                              <p:par>
                                <p:cTn id="14" presetID="1" presetClass="exit"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p:stCondLst>
                              <p:cond delay="7000"/>
                            </p:stCondLst>
                            <p:childTnLst>
                              <p:par>
                                <p:cTn id="17" presetID="1" presetClass="exit"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8000"/>
                            </p:stCondLst>
                            <p:childTnLst>
                              <p:par>
                                <p:cTn id="20" presetID="1" presetClass="exit" presetSubtype="0" fill="hold" grpId="0" nodeType="afterEffect">
                                  <p:stCondLst>
                                    <p:cond delay="100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9000"/>
                            </p:stCondLst>
                            <p:childTnLst>
                              <p:par>
                                <p:cTn id="23" presetID="1" presetClass="exit" presetSubtype="0" fill="hold" grpId="0" nodeType="afterEffect">
                                  <p:stCondLst>
                                    <p:cond delay="100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1" grpId="0" animBg="1"/>
      <p:bldP spid="10" grpId="0" animBg="1"/>
      <p:bldP spid="6"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evel 6"/>
          <p:cNvSpPr/>
          <p:nvPr/>
        </p:nvSpPr>
        <p:spPr>
          <a:xfrm>
            <a:off x="3398354" y="4221089"/>
            <a:ext cx="1821718" cy="1656183"/>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2 Marcador de contenido"/>
          <p:cNvSpPr>
            <a:spLocks noGrp="1"/>
          </p:cNvSpPr>
          <p:nvPr>
            <p:ph idx="1"/>
          </p:nvPr>
        </p:nvSpPr>
        <p:spPr>
          <a:xfrm>
            <a:off x="251520" y="1412776"/>
            <a:ext cx="7776864" cy="4680520"/>
          </a:xfrm>
        </p:spPr>
        <p:txBody>
          <a:bodyPr/>
          <a:lstStyle/>
          <a:p>
            <a:endParaRPr lang="en-GB" dirty="0" smtClean="0"/>
          </a:p>
          <a:p>
            <a:endParaRPr lang="en-GB" dirty="0" smtClean="0"/>
          </a:p>
          <a:p>
            <a:endParaRPr lang="en-GB" dirty="0"/>
          </a:p>
        </p:txBody>
      </p:sp>
      <p:sp>
        <p:nvSpPr>
          <p:cNvPr id="4" name="4 Título"/>
          <p:cNvSpPr txBox="1">
            <a:spLocks/>
          </p:cNvSpPr>
          <p:nvPr/>
        </p:nvSpPr>
        <p:spPr>
          <a:xfrm>
            <a:off x="457200" y="-27384"/>
            <a:ext cx="7686700" cy="595444"/>
          </a:xfrm>
          <a:prstGeom prst="rect">
            <a:avLst/>
          </a:prstGeom>
        </p:spPr>
        <p:txBody>
          <a:bodyPr vert="horz" lIns="91440" tIns="45720" rIns="91440" bIns="45720" rtlCol="0" anchor="b">
            <a:normAutofit/>
          </a:bodyPr>
          <a:lstStyle>
            <a:lvl1pPr algn="l" rtl="0" eaLnBrk="0" fontAlgn="base" hangingPunct="0">
              <a:spcBef>
                <a:spcPct val="0"/>
              </a:spcBef>
              <a:spcAft>
                <a:spcPct val="0"/>
              </a:spcAft>
              <a:defRPr sz="3600" kern="1200" cap="all"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a:lstStyle>
          <a:p>
            <a:r>
              <a:rPr lang="es-ES" sz="2400" dirty="0"/>
              <a:t>HP </a:t>
            </a:r>
            <a:r>
              <a:rPr lang="es-ES" sz="2400" dirty="0" err="1"/>
              <a:t>Nutrition</a:t>
            </a:r>
            <a:r>
              <a:rPr lang="es-ES" sz="2400" dirty="0"/>
              <a:t> </a:t>
            </a:r>
            <a:r>
              <a:rPr lang="es-ES" sz="2400" dirty="0" err="1"/>
              <a:t>Products</a:t>
            </a:r>
            <a:endParaRPr lang="en-GB" sz="2400" dirty="0"/>
          </a:p>
        </p:txBody>
      </p:sp>
      <p:sp>
        <p:nvSpPr>
          <p:cNvPr id="5" name="4 Marcador de pie de página"/>
          <p:cNvSpPr>
            <a:spLocks noGrp="1"/>
          </p:cNvSpPr>
          <p:nvPr>
            <p:ph type="ftr" sz="quarter" idx="11"/>
          </p:nvPr>
        </p:nvSpPr>
        <p:spPr/>
        <p:txBody>
          <a:bodyPr/>
          <a:lstStyle/>
          <a:p>
            <a:pPr algn="l" rtl="0">
              <a:defRPr/>
            </a:pPr>
            <a:r>
              <a:rPr lang="en-GB" b="0" i="0" u="none" baseline="0" dirty="0" smtClean="0"/>
              <a:t>MSFOCBA_2018</a:t>
            </a:r>
            <a:endParaRPr lang="en-GB" altLang="en-US" dirty="0"/>
          </a:p>
        </p:txBody>
      </p:sp>
      <p:sp>
        <p:nvSpPr>
          <p:cNvPr id="16" name="Rectangle 15"/>
          <p:cNvSpPr/>
          <p:nvPr/>
        </p:nvSpPr>
        <p:spPr>
          <a:xfrm>
            <a:off x="3616474" y="4437112"/>
            <a:ext cx="1368152"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0</a:t>
            </a:r>
          </a:p>
        </p:txBody>
      </p:sp>
      <p:sp>
        <p:nvSpPr>
          <p:cNvPr id="15" name="Rectangle 14"/>
          <p:cNvSpPr/>
          <p:nvPr/>
        </p:nvSpPr>
        <p:spPr>
          <a:xfrm>
            <a:off x="3616474" y="4458604"/>
            <a:ext cx="1368152" cy="12026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1</a:t>
            </a:r>
            <a:endParaRPr lang="es-ES" sz="6000" dirty="0"/>
          </a:p>
        </p:txBody>
      </p:sp>
      <p:sp>
        <p:nvSpPr>
          <p:cNvPr id="13" name="Rectangle 12"/>
          <p:cNvSpPr/>
          <p:nvPr/>
        </p:nvSpPr>
        <p:spPr>
          <a:xfrm>
            <a:off x="3625137" y="4470460"/>
            <a:ext cx="1368152" cy="1178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2</a:t>
            </a:r>
          </a:p>
        </p:txBody>
      </p:sp>
      <p:sp>
        <p:nvSpPr>
          <p:cNvPr id="11" name="Rectangle 10"/>
          <p:cNvSpPr/>
          <p:nvPr/>
        </p:nvSpPr>
        <p:spPr>
          <a:xfrm>
            <a:off x="3616474" y="4447857"/>
            <a:ext cx="136815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3</a:t>
            </a:r>
          </a:p>
        </p:txBody>
      </p:sp>
      <p:sp>
        <p:nvSpPr>
          <p:cNvPr id="10" name="Rectangle 9"/>
          <p:cNvSpPr/>
          <p:nvPr/>
        </p:nvSpPr>
        <p:spPr>
          <a:xfrm>
            <a:off x="3625137" y="4442033"/>
            <a:ext cx="1368152" cy="1235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a:t>4</a:t>
            </a:r>
          </a:p>
        </p:txBody>
      </p:sp>
      <p:sp>
        <p:nvSpPr>
          <p:cNvPr id="6" name="Rectangle 5"/>
          <p:cNvSpPr/>
          <p:nvPr/>
        </p:nvSpPr>
        <p:spPr>
          <a:xfrm>
            <a:off x="3616474" y="4453443"/>
            <a:ext cx="1368152" cy="12130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dirty="0" smtClean="0"/>
              <a:t>5</a:t>
            </a:r>
            <a:endParaRPr lang="es-ES" sz="6000" dirty="0"/>
          </a:p>
        </p:txBody>
      </p:sp>
      <p:sp>
        <p:nvSpPr>
          <p:cNvPr id="9" name="Rectangle 8"/>
          <p:cNvSpPr/>
          <p:nvPr/>
        </p:nvSpPr>
        <p:spPr>
          <a:xfrm>
            <a:off x="3112418" y="4077072"/>
            <a:ext cx="2376264" cy="2016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3896" y="2731297"/>
            <a:ext cx="2232248" cy="14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ounded Rectangular Callout 16"/>
          <p:cNvSpPr/>
          <p:nvPr/>
        </p:nvSpPr>
        <p:spPr>
          <a:xfrm>
            <a:off x="167680" y="1340768"/>
            <a:ext cx="8508776" cy="1296144"/>
          </a:xfrm>
          <a:prstGeom prst="wedgeRoundRectCallout">
            <a:avLst>
              <a:gd name="adj1" fmla="val -3221"/>
              <a:gd name="adj2" fmla="val 81731"/>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extBox 1"/>
          <p:cNvSpPr txBox="1"/>
          <p:nvPr/>
        </p:nvSpPr>
        <p:spPr>
          <a:xfrm>
            <a:off x="179512" y="692696"/>
            <a:ext cx="8640960" cy="2215991"/>
          </a:xfrm>
          <a:prstGeom prst="rect">
            <a:avLst/>
          </a:prstGeom>
          <a:noFill/>
        </p:spPr>
        <p:txBody>
          <a:bodyPr wrap="square" rtlCol="0">
            <a:spAutoFit/>
          </a:bodyPr>
          <a:lstStyle/>
          <a:p>
            <a:pPr>
              <a:lnSpc>
                <a:spcPct val="115000"/>
              </a:lnSpc>
              <a:spcAft>
                <a:spcPts val="0"/>
              </a:spcAft>
            </a:pPr>
            <a:r>
              <a:rPr lang="en-US" b="1" dirty="0">
                <a:latin typeface="Verdana"/>
                <a:ea typeface="Verdana"/>
                <a:cs typeface="Times New Roman"/>
              </a:rPr>
              <a:t>8</a:t>
            </a:r>
            <a:r>
              <a:rPr lang="en-US" b="1" dirty="0" smtClean="0">
                <a:latin typeface="Verdana"/>
                <a:ea typeface="Verdana"/>
                <a:cs typeface="Times New Roman"/>
              </a:rPr>
              <a:t>. </a:t>
            </a:r>
            <a:r>
              <a:rPr lang="en-US" b="1" dirty="0">
                <a:latin typeface="Verdana" panose="020B0604030504040204" pitchFamily="34" charset="0"/>
                <a:ea typeface="Verdana" panose="020B0604030504040204" pitchFamily="34" charset="0"/>
                <a:cs typeface="Verdana" panose="020B0604030504040204" pitchFamily="34" charset="0"/>
              </a:rPr>
              <a:t>True or false</a:t>
            </a:r>
            <a:r>
              <a:rPr lang="en-US" b="1" dirty="0" smtClean="0">
                <a:latin typeface="Verdana" panose="020B0604030504040204" pitchFamily="34" charset="0"/>
                <a:ea typeface="Verdana" panose="020B0604030504040204" pitchFamily="34" charset="0"/>
                <a:cs typeface="Verdana" panose="020B0604030504040204" pitchFamily="34" charset="0"/>
              </a:rPr>
              <a:t>?</a:t>
            </a:r>
          </a:p>
          <a:p>
            <a:pPr>
              <a:lnSpc>
                <a:spcPct val="115000"/>
              </a:lnSpc>
              <a:spcAft>
                <a:spcPts val="0"/>
              </a:spcAft>
            </a:pPr>
            <a:endParaRPr lang="en-US" b="1" dirty="0" smtClean="0">
              <a:latin typeface="Verdana" panose="020B0604030504040204" pitchFamily="34" charset="0"/>
              <a:ea typeface="Verdana" panose="020B0604030504040204" pitchFamily="34" charset="0"/>
              <a:cs typeface="Verdana" panose="020B0604030504040204" pitchFamily="34" charset="0"/>
            </a:endParaRPr>
          </a:p>
          <a:p>
            <a:pPr>
              <a:lnSpc>
                <a:spcPct val="115000"/>
              </a:lnSpc>
              <a:spcAft>
                <a:spcPts val="0"/>
              </a:spcAft>
            </a:pPr>
            <a:r>
              <a:rPr lang="en-US" dirty="0" smtClean="0">
                <a:latin typeface="Verdana" panose="020B0604030504040204" pitchFamily="34" charset="0"/>
                <a:ea typeface="Verdana" panose="020B0604030504040204" pitchFamily="34" charset="0"/>
                <a:cs typeface="Verdana" panose="020B0604030504040204" pitchFamily="34" charset="0"/>
              </a:rPr>
              <a:t>At </a:t>
            </a:r>
            <a:r>
              <a:rPr lang="en-US" dirty="0">
                <a:latin typeface="Verdana" panose="020B0604030504040204" pitchFamily="34" charset="0"/>
                <a:ea typeface="Verdana" panose="020B0604030504040204" pitchFamily="34" charset="0"/>
                <a:cs typeface="Verdana" panose="020B0604030504040204" pitchFamily="34" charset="0"/>
              </a:rPr>
              <a:t>home, breastfed children should always </a:t>
            </a:r>
            <a:r>
              <a:rPr lang="en-US" dirty="0" smtClean="0">
                <a:latin typeface="Verdana" panose="020B0604030504040204" pitchFamily="34" charset="0"/>
                <a:ea typeface="Verdana" panose="020B0604030504040204" pitchFamily="34" charset="0"/>
                <a:cs typeface="Verdana" panose="020B0604030504040204" pitchFamily="34" charset="0"/>
              </a:rPr>
              <a:t>breastfeed </a:t>
            </a:r>
            <a:r>
              <a:rPr lang="en-US" dirty="0">
                <a:latin typeface="Verdana" panose="020B0604030504040204" pitchFamily="34" charset="0"/>
                <a:ea typeface="Verdana" panose="020B0604030504040204" pitchFamily="34" charset="0"/>
                <a:cs typeface="Verdana" panose="020B0604030504040204" pitchFamily="34" charset="0"/>
              </a:rPr>
              <a:t>before the RUTF meal. </a:t>
            </a:r>
          </a:p>
          <a:p>
            <a:pPr lvl="0">
              <a:lnSpc>
                <a:spcPct val="115000"/>
              </a:lnSpc>
              <a:spcAft>
                <a:spcPts val="0"/>
              </a:spcAft>
            </a:pPr>
            <a:r>
              <a:rPr lang="en-US" dirty="0" smtClean="0">
                <a:latin typeface="Verdana"/>
                <a:ea typeface="Verdana"/>
                <a:cs typeface="Times New Roman"/>
              </a:rPr>
              <a:t> </a:t>
            </a:r>
            <a:endParaRPr lang="es-ES" sz="3200" dirty="0">
              <a:effectLst/>
              <a:latin typeface="Calibri"/>
              <a:ea typeface="Verdana"/>
              <a:cs typeface="Times New Roman"/>
            </a:endParaRPr>
          </a:p>
        </p:txBody>
      </p:sp>
    </p:spTree>
    <p:extLst>
      <p:ext uri="{BB962C8B-B14F-4D97-AF65-F5344CB8AC3E}">
        <p14:creationId xmlns:p14="http://schemas.microsoft.com/office/powerpoint/2010/main" val="3314041144"/>
      </p:ext>
    </p:extLst>
  </p:cSld>
  <p:clrMapOvr>
    <a:masterClrMapping/>
  </p:clrMapOvr>
  <mc:AlternateContent xmlns:mc="http://schemas.openxmlformats.org/markup-compatibility/2006" xmlns:p14="http://schemas.microsoft.com/office/powerpoint/2010/main">
    <mc:Choice Requires="p14">
      <p:transition spd="slow" p14:dur="1400" advClick="0" advTm="10000">
        <p14:ripple/>
      </p:transition>
    </mc:Choice>
    <mc:Fallback xmlns="">
      <p:transition spd="slow" advClick="0" advTm="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3100"/>
                                  </p:stCondLst>
                                  <p:childTnLst>
                                    <p:set>
                                      <p:cBhvr>
                                        <p:cTn id="6" dur="1" fill="hold">
                                          <p:stCondLst>
                                            <p:cond delay="0"/>
                                          </p:stCondLst>
                                        </p:cTn>
                                        <p:tgtEl>
                                          <p:spTgt spid="9"/>
                                        </p:tgtEl>
                                        <p:attrNameLst>
                                          <p:attrName>style.visibility</p:attrName>
                                        </p:attrNameLst>
                                      </p:cBhvr>
                                      <p:to>
                                        <p:strVal val="hidden"/>
                                      </p:to>
                                    </p:set>
                                  </p:childTnLst>
                                </p:cTn>
                              </p:par>
                            </p:childTnLst>
                          </p:cTn>
                        </p:par>
                        <p:par>
                          <p:cTn id="7" fill="hold">
                            <p:stCondLst>
                              <p:cond delay="3100"/>
                            </p:stCondLst>
                            <p:childTnLst>
                              <p:par>
                                <p:cTn id="8" presetID="1" presetClass="exit" presetSubtype="0" fill="hold" grpId="0" nodeType="afterEffect">
                                  <p:stCondLst>
                                    <p:cond delay="1000"/>
                                  </p:stCondLst>
                                  <p:childTnLst>
                                    <p:set>
                                      <p:cBhvr>
                                        <p:cTn id="9" dur="1" fill="hold">
                                          <p:stCondLst>
                                            <p:cond delay="0"/>
                                          </p:stCondLst>
                                        </p:cTn>
                                        <p:tgtEl>
                                          <p:spTgt spid="6"/>
                                        </p:tgtEl>
                                        <p:attrNameLst>
                                          <p:attrName>style.visibility</p:attrName>
                                        </p:attrNameLst>
                                      </p:cBhvr>
                                      <p:to>
                                        <p:strVal val="hidden"/>
                                      </p:to>
                                    </p:set>
                                  </p:childTnLst>
                                </p:cTn>
                              </p:par>
                            </p:childTnLst>
                          </p:cTn>
                        </p:par>
                        <p:par>
                          <p:cTn id="10" fill="hold">
                            <p:stCondLst>
                              <p:cond delay="4100"/>
                            </p:stCondLst>
                            <p:childTnLst>
                              <p:par>
                                <p:cTn id="11" presetID="1" presetClass="exit" presetSubtype="0" fill="hold" grpId="0" nodeType="afterEffect">
                                  <p:stCondLst>
                                    <p:cond delay="100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5100"/>
                            </p:stCondLst>
                            <p:childTnLst>
                              <p:par>
                                <p:cTn id="14" presetID="1" presetClass="exit" presetSubtype="0" fill="hold" grpId="0" nodeType="afterEffect">
                                  <p:stCondLst>
                                    <p:cond delay="100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p:stCondLst>
                              <p:cond delay="6100"/>
                            </p:stCondLst>
                            <p:childTnLst>
                              <p:par>
                                <p:cTn id="17" presetID="1" presetClass="exit" presetSubtype="0" fill="hold" grpId="0" nodeType="afterEffect">
                                  <p:stCondLst>
                                    <p:cond delay="100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7100"/>
                            </p:stCondLst>
                            <p:childTnLst>
                              <p:par>
                                <p:cTn id="20" presetID="1" presetClass="exit" presetSubtype="0" fill="hold" grpId="0" nodeType="afterEffect">
                                  <p:stCondLst>
                                    <p:cond delay="1000"/>
                                  </p:stCondLst>
                                  <p:childTnLst>
                                    <p:set>
                                      <p:cBhvr>
                                        <p:cTn id="21" dur="1" fill="hold">
                                          <p:stCondLst>
                                            <p:cond delay="0"/>
                                          </p:stCondLst>
                                        </p:cTn>
                                        <p:tgtEl>
                                          <p:spTgt spid="15"/>
                                        </p:tgtEl>
                                        <p:attrNameLst>
                                          <p:attrName>style.visibility</p:attrName>
                                        </p:attrNameLst>
                                      </p:cBhvr>
                                      <p:to>
                                        <p:strVal val="hidden"/>
                                      </p:to>
                                    </p:set>
                                  </p:childTnLst>
                                </p:cTn>
                              </p:par>
                            </p:childTnLst>
                          </p:cTn>
                        </p:par>
                        <p:par>
                          <p:cTn id="22" fill="hold">
                            <p:stCondLst>
                              <p:cond delay="8100"/>
                            </p:stCondLst>
                            <p:childTnLst>
                              <p:par>
                                <p:cTn id="23" presetID="1" presetClass="exit" presetSubtype="0" fill="hold" grpId="0" nodeType="afterEffect">
                                  <p:stCondLst>
                                    <p:cond delay="100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3" grpId="0" animBg="1"/>
      <p:bldP spid="11" grpId="0" animBg="1"/>
      <p:bldP spid="10" grpId="0" animBg="1"/>
      <p:bldP spid="6"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encial">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7953</TotalTime>
  <Words>854</Words>
  <Application>Microsoft Office PowerPoint</Application>
  <PresentationFormat>On-screen Show (4:3)</PresentationFormat>
  <Paragraphs>192</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Esencial</vt:lpstr>
      <vt:lpstr>M9 S32 HP Nutrition Products: Quiz Game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Clara</dc:creator>
  <cp:lastModifiedBy>Anna Sagrista</cp:lastModifiedBy>
  <cp:revision>262</cp:revision>
  <cp:lastPrinted>2015-12-07T15:49:17Z</cp:lastPrinted>
  <dcterms:created xsi:type="dcterms:W3CDTF">1601-01-01T00:00:00Z</dcterms:created>
  <dcterms:modified xsi:type="dcterms:W3CDTF">2019-12-04T12:12:16Z</dcterms:modified>
</cp:coreProperties>
</file>