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Lst>
  <p:notesMasterIdLst>
    <p:notesMasterId r:id="rId19"/>
  </p:notesMasterIdLst>
  <p:handoutMasterIdLst>
    <p:handoutMasterId r:id="rId20"/>
  </p:handoutMasterIdLst>
  <p:sldIdLst>
    <p:sldId id="271" r:id="rId6"/>
    <p:sldId id="312" r:id="rId7"/>
    <p:sldId id="313" r:id="rId8"/>
    <p:sldId id="314" r:id="rId9"/>
    <p:sldId id="316" r:id="rId10"/>
    <p:sldId id="315" r:id="rId11"/>
    <p:sldId id="317" r:id="rId12"/>
    <p:sldId id="318" r:id="rId13"/>
    <p:sldId id="322" r:id="rId14"/>
    <p:sldId id="323" r:id="rId15"/>
    <p:sldId id="326" r:id="rId16"/>
    <p:sldId id="327" r:id="rId17"/>
    <p:sldId id="319" r:id="rId18"/>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ELIA GARCIA" initials="N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CD9A2-03FE-7346-B13C-51F18306DB2A}" v="1" dt="2022-09-27T04:19:38.65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6327" autoAdjust="0"/>
  </p:normalViewPr>
  <p:slideViewPr>
    <p:cSldViewPr>
      <p:cViewPr varScale="1">
        <p:scale>
          <a:sx n="96" d="100"/>
          <a:sy n="96" d="100"/>
        </p:scale>
        <p:origin x="16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lvl1pPr>
              <a:defRPr sz="1200"/>
            </a:lvl1pPr>
          </a:lstStyle>
          <a:p>
            <a:pPr>
              <a:defRPr/>
            </a:pPr>
            <a:endParaRPr lang="fr-FR" altLang="en-US" dirty="0"/>
          </a:p>
        </p:txBody>
      </p:sp>
      <p:sp>
        <p:nvSpPr>
          <p:cNvPr id="7171" name="Rectangle 3"/>
          <p:cNvSpPr>
            <a:spLocks noGrp="1" noChangeArrowheads="1"/>
          </p:cNvSpPr>
          <p:nvPr>
            <p:ph type="dt" sz="quarter" idx="1"/>
          </p:nvPr>
        </p:nvSpPr>
        <p:spPr bwMode="auto">
          <a:xfrm>
            <a:off x="3776867"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lvl1pPr algn="r">
              <a:defRPr sz="1200"/>
            </a:lvl1pPr>
          </a:lstStyle>
          <a:p>
            <a:pPr>
              <a:defRPr/>
            </a:pPr>
            <a:endParaRPr lang="fr-FR" altLang="en-US" dirty="0"/>
          </a:p>
        </p:txBody>
      </p:sp>
      <p:sp>
        <p:nvSpPr>
          <p:cNvPr id="7172" name="Rectangle 4"/>
          <p:cNvSpPr>
            <a:spLocks noGrp="1" noChangeArrowheads="1"/>
          </p:cNvSpPr>
          <p:nvPr>
            <p:ph type="ftr" sz="quarter" idx="2"/>
          </p:nvPr>
        </p:nvSpPr>
        <p:spPr bwMode="auto">
          <a:xfrm>
            <a:off x="1"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b" anchorCtr="0" compatLnSpc="1">
            <a:prstTxWarp prst="textNoShape">
              <a:avLst/>
            </a:prstTxWarp>
          </a:bodyPr>
          <a:lstStyle>
            <a:lvl1pPr>
              <a:defRPr sz="1200"/>
            </a:lvl1pPr>
          </a:lstStyle>
          <a:p>
            <a:pPr>
              <a:defRPr/>
            </a:pPr>
            <a:endParaRPr lang="fr-FR" altLang="en-US" dirty="0"/>
          </a:p>
        </p:txBody>
      </p:sp>
      <p:sp>
        <p:nvSpPr>
          <p:cNvPr id="7173" name="Rectangle 5"/>
          <p:cNvSpPr>
            <a:spLocks noGrp="1" noChangeArrowheads="1"/>
          </p:cNvSpPr>
          <p:nvPr>
            <p:ph type="sldNum" sz="quarter" idx="3"/>
          </p:nvPr>
        </p:nvSpPr>
        <p:spPr bwMode="auto">
          <a:xfrm>
            <a:off x="3776867"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b" anchorCtr="0" compatLnSpc="1">
            <a:prstTxWarp prst="textNoShape">
              <a:avLst/>
            </a:prstTxWarp>
          </a:bodyPr>
          <a:lstStyle>
            <a:lvl1pPr algn="r">
              <a:defRPr sz="1200"/>
            </a:lvl1pPr>
          </a:lstStyle>
          <a:p>
            <a:pPr>
              <a:defRPr/>
            </a:pPr>
            <a:fld id="{F2766D0F-7598-4FB6-BA81-15D54F851E38}" type="slidenum">
              <a:rPr lang="fr-FR" altLang="en-US"/>
              <a:pPr>
                <a:defRPr/>
              </a:pPr>
              <a:t>‹#›</a:t>
            </a:fld>
            <a:endParaRPr lang="fr-FR" altLang="en-US" dirty="0"/>
          </a:p>
        </p:txBody>
      </p:sp>
    </p:spTree>
    <p:extLst>
      <p:ext uri="{BB962C8B-B14F-4D97-AF65-F5344CB8AC3E}">
        <p14:creationId xmlns:p14="http://schemas.microsoft.com/office/powerpoint/2010/main" val="2157430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890665" cy="496332"/>
          </a:xfrm>
          <a:prstGeom prst="rect">
            <a:avLst/>
          </a:prstGeom>
        </p:spPr>
        <p:txBody>
          <a:bodyPr vert="horz" lIns="91056" tIns="45528" rIns="91056" bIns="45528" rtlCol="0"/>
          <a:lstStyle>
            <a:lvl1pPr algn="l">
              <a:defRPr sz="1200"/>
            </a:lvl1pPr>
          </a:lstStyle>
          <a:p>
            <a:pPr>
              <a:defRPr/>
            </a:pPr>
            <a:endParaRPr lang="en-GB" dirty="0"/>
          </a:p>
        </p:txBody>
      </p:sp>
      <p:sp>
        <p:nvSpPr>
          <p:cNvPr id="3" name="2 Marcador de fecha"/>
          <p:cNvSpPr>
            <a:spLocks noGrp="1"/>
          </p:cNvSpPr>
          <p:nvPr>
            <p:ph type="dt" idx="1"/>
          </p:nvPr>
        </p:nvSpPr>
        <p:spPr>
          <a:xfrm>
            <a:off x="3776867" y="1"/>
            <a:ext cx="2890665" cy="496332"/>
          </a:xfrm>
          <a:prstGeom prst="rect">
            <a:avLst/>
          </a:prstGeom>
        </p:spPr>
        <p:txBody>
          <a:bodyPr vert="horz" lIns="91056" tIns="45528" rIns="91056" bIns="45528" rtlCol="0"/>
          <a:lstStyle>
            <a:lvl1pPr algn="r">
              <a:defRPr sz="1200"/>
            </a:lvl1pPr>
          </a:lstStyle>
          <a:p>
            <a:pPr>
              <a:defRPr/>
            </a:pPr>
            <a:fld id="{732A532D-BE86-4EF3-949D-A5E1F6C17B53}" type="datetimeFigureOut">
              <a:rPr lang="en-GB"/>
              <a:pPr>
                <a:defRPr/>
              </a:pPr>
              <a:t>27/09/2022</a:t>
            </a:fld>
            <a:endParaRPr lang="en-GB" dirty="0"/>
          </a:p>
        </p:txBody>
      </p:sp>
      <p:sp>
        <p:nvSpPr>
          <p:cNvPr id="4" name="3 Marcador de imagen de diapositiva"/>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056" tIns="45528" rIns="91056" bIns="45528" rtlCol="0" anchor="ctr"/>
          <a:lstStyle/>
          <a:p>
            <a:pPr lvl="0"/>
            <a:endParaRPr lang="en-GB" noProof="0" dirty="0"/>
          </a:p>
        </p:txBody>
      </p:sp>
      <p:sp>
        <p:nvSpPr>
          <p:cNvPr id="5" name="4 Marcador de notas"/>
          <p:cNvSpPr>
            <a:spLocks noGrp="1"/>
          </p:cNvSpPr>
          <p:nvPr>
            <p:ph type="body" sz="quarter" idx="3"/>
          </p:nvPr>
        </p:nvSpPr>
        <p:spPr>
          <a:xfrm>
            <a:off x="666597" y="4715951"/>
            <a:ext cx="5335894" cy="4466986"/>
          </a:xfrm>
          <a:prstGeom prst="rect">
            <a:avLst/>
          </a:prstGeom>
        </p:spPr>
        <p:txBody>
          <a:bodyPr vert="horz" lIns="91056" tIns="45528" rIns="91056" bIns="45528"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GB" noProof="0"/>
          </a:p>
        </p:txBody>
      </p:sp>
      <p:sp>
        <p:nvSpPr>
          <p:cNvPr id="6" name="5 Marcador de pie de página"/>
          <p:cNvSpPr>
            <a:spLocks noGrp="1"/>
          </p:cNvSpPr>
          <p:nvPr>
            <p:ph type="ftr" sz="quarter" idx="4"/>
          </p:nvPr>
        </p:nvSpPr>
        <p:spPr>
          <a:xfrm>
            <a:off x="1" y="9428711"/>
            <a:ext cx="2890665" cy="496332"/>
          </a:xfrm>
          <a:prstGeom prst="rect">
            <a:avLst/>
          </a:prstGeom>
        </p:spPr>
        <p:txBody>
          <a:bodyPr vert="horz" lIns="91056" tIns="45528" rIns="91056" bIns="45528" rtlCol="0" anchor="b"/>
          <a:lstStyle>
            <a:lvl1pPr algn="l">
              <a:defRPr sz="1200"/>
            </a:lvl1pPr>
          </a:lstStyle>
          <a:p>
            <a:pPr>
              <a:defRPr/>
            </a:pPr>
            <a:endParaRPr lang="en-GB" dirty="0"/>
          </a:p>
        </p:txBody>
      </p:sp>
      <p:sp>
        <p:nvSpPr>
          <p:cNvPr id="7" name="6 Marcador de número de diapositiva"/>
          <p:cNvSpPr>
            <a:spLocks noGrp="1"/>
          </p:cNvSpPr>
          <p:nvPr>
            <p:ph type="sldNum" sz="quarter" idx="5"/>
          </p:nvPr>
        </p:nvSpPr>
        <p:spPr>
          <a:xfrm>
            <a:off x="3776867" y="9428711"/>
            <a:ext cx="2890665" cy="496332"/>
          </a:xfrm>
          <a:prstGeom prst="rect">
            <a:avLst/>
          </a:prstGeom>
        </p:spPr>
        <p:txBody>
          <a:bodyPr vert="horz" lIns="91056" tIns="45528" rIns="91056" bIns="45528" rtlCol="0" anchor="b"/>
          <a:lstStyle>
            <a:lvl1pPr algn="r">
              <a:defRPr sz="1200"/>
            </a:lvl1pPr>
          </a:lstStyle>
          <a:p>
            <a:pPr>
              <a:defRPr/>
            </a:pPr>
            <a:fld id="{F4AF3DB9-2449-4BCA-88F5-E8F64861DAF3}" type="slidenum">
              <a:rPr lang="en-GB"/>
              <a:pPr>
                <a:defRPr/>
              </a:pPr>
              <a:t>‹#›</a:t>
            </a:fld>
            <a:endParaRPr lang="en-GB" dirty="0"/>
          </a:p>
        </p:txBody>
      </p:sp>
    </p:spTree>
    <p:extLst>
      <p:ext uri="{BB962C8B-B14F-4D97-AF65-F5344CB8AC3E}">
        <p14:creationId xmlns:p14="http://schemas.microsoft.com/office/powerpoint/2010/main" val="4245895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1</a:t>
            </a:fld>
            <a:endParaRPr lang="en-GB" dirty="0"/>
          </a:p>
        </p:txBody>
      </p:sp>
    </p:spTree>
    <p:extLst>
      <p:ext uri="{BB962C8B-B14F-4D97-AF65-F5344CB8AC3E}">
        <p14:creationId xmlns:p14="http://schemas.microsoft.com/office/powerpoint/2010/main" val="303206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Mother thinks she has “not</a:t>
            </a:r>
            <a:r>
              <a:rPr lang="en-US" sz="1200" u="sng"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enough” breastmilk production</a:t>
            </a:r>
            <a:endParaRPr lang="en-US" sz="1200" u="sng"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charset="0"/>
              <a:buChar char="•"/>
            </a:pPr>
            <a:r>
              <a:rPr lang="en-US" sz="1200" kern="1200" dirty="0">
                <a:solidFill>
                  <a:schemeClr val="tx1"/>
                </a:solidFill>
                <a:effectLst/>
                <a:latin typeface="+mn-lt"/>
                <a:ea typeface="+mn-ea"/>
                <a:cs typeface="+mn-cs"/>
              </a:rPr>
              <a:t>Listen to mother’s concerns and why she thinks she does not have enough milk</a:t>
            </a:r>
          </a:p>
          <a:p>
            <a:pPr marL="171450" indent="-171450">
              <a:buFont typeface="Arial" charset="0"/>
              <a:buChar char="•"/>
            </a:pPr>
            <a:r>
              <a:rPr lang="en-US" sz="1200" kern="1200" dirty="0">
                <a:solidFill>
                  <a:schemeClr val="tx1"/>
                </a:solidFill>
                <a:effectLst/>
                <a:latin typeface="+mn-lt"/>
                <a:ea typeface="+mn-ea"/>
                <a:cs typeface="+mn-cs"/>
              </a:rPr>
              <a:t>Check infant’s weight and urine and stool output (if poor weight gain, refer)</a:t>
            </a:r>
          </a:p>
          <a:p>
            <a:pPr marL="171450" indent="-171450">
              <a:buFont typeface="Arial" charset="0"/>
              <a:buChar char="•"/>
            </a:pPr>
            <a:r>
              <a:rPr lang="en-US" sz="1200" kern="1200" dirty="0">
                <a:solidFill>
                  <a:schemeClr val="tx1"/>
                </a:solidFill>
                <a:effectLst/>
                <a:latin typeface="+mn-lt"/>
                <a:ea typeface="+mn-ea"/>
                <a:cs typeface="+mn-cs"/>
              </a:rPr>
              <a:t>Look for good attachment</a:t>
            </a:r>
          </a:p>
          <a:p>
            <a:pPr marL="171450" indent="-171450">
              <a:buFont typeface="Arial" charset="0"/>
              <a:buChar char="•"/>
            </a:pPr>
            <a:r>
              <a:rPr lang="en-US" sz="1200" kern="1200" dirty="0">
                <a:solidFill>
                  <a:schemeClr val="tx1"/>
                </a:solidFill>
                <a:effectLst/>
                <a:latin typeface="+mn-lt"/>
                <a:ea typeface="+mn-ea"/>
                <a:cs typeface="+mn-cs"/>
              </a:rPr>
              <a:t>Look for effective suckling</a:t>
            </a:r>
          </a:p>
          <a:p>
            <a:pPr marL="171450" indent="-171450">
              <a:buFont typeface="Arial" charset="0"/>
              <a:buChar char="•"/>
            </a:pPr>
            <a:r>
              <a:rPr lang="en-US" sz="1200" kern="1200" dirty="0">
                <a:solidFill>
                  <a:schemeClr val="tx1"/>
                </a:solidFill>
                <a:effectLst/>
                <a:latin typeface="+mn-lt"/>
                <a:ea typeface="+mn-ea"/>
                <a:cs typeface="+mn-cs"/>
              </a:rPr>
              <a:t>Ask about frequency of breastfeeds: 8 – 12 times in 24 hours</a:t>
            </a:r>
          </a:p>
          <a:p>
            <a:pPr marL="171450" indent="-171450">
              <a:buFont typeface="Arial" charset="0"/>
              <a:buChar char="•"/>
            </a:pPr>
            <a:r>
              <a:rPr lang="en-US" sz="1200" kern="1200" dirty="0">
                <a:solidFill>
                  <a:schemeClr val="tx1"/>
                </a:solidFill>
                <a:effectLst/>
                <a:latin typeface="+mn-lt"/>
                <a:ea typeface="+mn-ea"/>
                <a:cs typeface="+mn-cs"/>
              </a:rPr>
              <a:t>Stop any supplements: infant should receive no water, other drinks or foods</a:t>
            </a:r>
          </a:p>
          <a:p>
            <a:pPr marL="171450" indent="-171450">
              <a:buFont typeface="Arial" charset="0"/>
              <a:buChar char="•"/>
            </a:pPr>
            <a:r>
              <a:rPr lang="en-US" sz="1200" kern="1200" dirty="0">
                <a:solidFill>
                  <a:schemeClr val="tx1"/>
                </a:solidFill>
                <a:effectLst/>
                <a:latin typeface="+mn-lt"/>
                <a:ea typeface="+mn-ea"/>
                <a:cs typeface="+mn-cs"/>
              </a:rPr>
              <a:t>Look for illness or physical abnormality in the infant or mother</a:t>
            </a:r>
          </a:p>
          <a:p>
            <a:pPr marL="171450" indent="-171450">
              <a:buFont typeface="Arial" charset="0"/>
              <a:buChar char="•"/>
            </a:pPr>
            <a:r>
              <a:rPr lang="en-US" sz="1200" kern="1200" dirty="0">
                <a:solidFill>
                  <a:schemeClr val="tx1"/>
                </a:solidFill>
                <a:effectLst/>
                <a:latin typeface="+mn-lt"/>
                <a:ea typeface="+mn-ea"/>
                <a:cs typeface="+mn-cs"/>
              </a:rPr>
              <a:t>Look for bonding or rejection</a:t>
            </a:r>
          </a:p>
          <a:p>
            <a:pPr marL="171450" indent="-171450">
              <a:buFont typeface="Arial" charset="0"/>
              <a:buChar char="•"/>
            </a:pPr>
            <a:r>
              <a:rPr lang="en-US" sz="1200" kern="1200" dirty="0">
                <a:solidFill>
                  <a:schemeClr val="tx1"/>
                </a:solidFill>
                <a:effectLst/>
                <a:latin typeface="+mn-lt"/>
                <a:ea typeface="+mn-ea"/>
                <a:cs typeface="+mn-cs"/>
              </a:rPr>
              <a:t>Build mother’s confidence – reassure her that she can produce enough milk</a:t>
            </a:r>
          </a:p>
          <a:p>
            <a:pPr marL="171450" indent="-171450">
              <a:buFont typeface="Arial" charset="0"/>
              <a:buChar char="•"/>
            </a:pPr>
            <a:r>
              <a:rPr lang="en-US" sz="1200" kern="1200" dirty="0">
                <a:solidFill>
                  <a:schemeClr val="tx1"/>
                </a:solidFill>
                <a:effectLst/>
                <a:latin typeface="+mn-lt"/>
                <a:ea typeface="+mn-ea"/>
                <a:cs typeface="+mn-cs"/>
              </a:rPr>
              <a:t>Explain what the difficulty may be</a:t>
            </a:r>
          </a:p>
          <a:p>
            <a:pPr marL="171450" indent="-171450">
              <a:buFont typeface="Arial" charset="0"/>
              <a:buChar char="•"/>
            </a:pPr>
            <a:r>
              <a:rPr lang="en-US" sz="1200" kern="1200" dirty="0">
                <a:solidFill>
                  <a:schemeClr val="tx1"/>
                </a:solidFill>
                <a:effectLst/>
                <a:latin typeface="+mn-lt"/>
                <a:ea typeface="+mn-ea"/>
                <a:cs typeface="+mn-cs"/>
              </a:rPr>
              <a:t>Explain: ‘The more an infant suckles and removes milk from the breast, the more milk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mother produces’</a:t>
            </a:r>
          </a:p>
          <a:p>
            <a:pPr marL="171450" indent="-171450">
              <a:buFont typeface="Arial" charset="0"/>
              <a:buChar char="•"/>
            </a:pPr>
            <a:r>
              <a:rPr lang="en-US" sz="1200" kern="1200" dirty="0">
                <a:solidFill>
                  <a:schemeClr val="tx1"/>
                </a:solidFill>
                <a:effectLst/>
                <a:latin typeface="+mn-lt"/>
                <a:ea typeface="+mn-ea"/>
                <a:cs typeface="+mn-cs"/>
              </a:rPr>
              <a:t>Let infant come off the first breast by him/herself before mother offers the 2nd breast</a:t>
            </a:r>
          </a:p>
          <a:p>
            <a:pPr marL="171450" indent="-171450">
              <a:buFont typeface="Arial" charset="0"/>
              <a:buChar char="•"/>
            </a:pPr>
            <a:r>
              <a:rPr lang="en-US" sz="1200" kern="1200" dirty="0">
                <a:solidFill>
                  <a:schemeClr val="tx1"/>
                </a:solidFill>
                <a:effectLst/>
                <a:latin typeface="+mn-lt"/>
                <a:ea typeface="+mn-ea"/>
                <a:cs typeface="+mn-cs"/>
              </a:rPr>
              <a:t>Avoid separation, and keep mother and infant skin-to-skin as much as possible</a:t>
            </a:r>
          </a:p>
          <a:p>
            <a:pPr marL="171450" indent="-171450">
              <a:buFont typeface="Arial" charset="0"/>
              <a:buChar char="•"/>
            </a:pPr>
            <a:r>
              <a:rPr lang="en-US" sz="1200" kern="1200" dirty="0">
                <a:solidFill>
                  <a:schemeClr val="tx1"/>
                </a:solidFill>
                <a:effectLst/>
                <a:latin typeface="+mn-lt"/>
                <a:ea typeface="+mn-ea"/>
                <a:cs typeface="+mn-cs"/>
              </a:rPr>
              <a:t>Ensure mother gets enough to eat and drink</a:t>
            </a:r>
          </a:p>
          <a:p>
            <a:pPr marL="171450" indent="-171450">
              <a:buFont typeface="Arial" charset="0"/>
              <a:buChar char="•"/>
            </a:pPr>
            <a:r>
              <a:rPr lang="en-US" sz="1200" b="1" kern="1200" dirty="0">
                <a:solidFill>
                  <a:schemeClr val="tx1"/>
                </a:solidFill>
                <a:effectLst/>
                <a:latin typeface="+mn-lt"/>
                <a:ea typeface="+mn-ea"/>
                <a:cs typeface="+mn-cs"/>
              </a:rPr>
              <a:t>Mothers of twins </a:t>
            </a:r>
            <a:r>
              <a:rPr lang="en-US" sz="1200" kern="1200" dirty="0">
                <a:solidFill>
                  <a:schemeClr val="tx1"/>
                </a:solidFill>
                <a:effectLst/>
                <a:latin typeface="+mn-lt"/>
                <a:ea typeface="+mn-ea"/>
                <a:cs typeface="+mn-cs"/>
              </a:rPr>
              <a:t>produce enough milk to feed both infants if the infants breastfeed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frequently and are well attached</a:t>
            </a:r>
          </a:p>
          <a:p>
            <a:pPr marL="171450" indent="-171450">
              <a:buFont typeface="Arial" charset="0"/>
              <a:buChar char="•"/>
            </a:pPr>
            <a:r>
              <a:rPr lang="en-US" sz="1200" kern="1200" dirty="0">
                <a:solidFill>
                  <a:schemeClr val="tx1"/>
                </a:solidFill>
                <a:effectLst/>
                <a:latin typeface="+mn-lt"/>
                <a:ea typeface="+mn-ea"/>
                <a:cs typeface="+mn-cs"/>
              </a:rPr>
              <a:t>The more an infant suckles and removes milk from the breast, the more milk the mother produces</a:t>
            </a:r>
          </a:p>
          <a:p>
            <a:pPr marL="171450" indent="-171450">
              <a:buFont typeface="Arial" charset="0"/>
              <a:buChar char="•"/>
            </a:pPr>
            <a:endParaRPr lang="en-US" dirty="0"/>
          </a:p>
          <a:p>
            <a:pPr marL="171450" indent="-171450">
              <a:buFont typeface="Arial" charset="0"/>
              <a:buChar char="•"/>
            </a:pPr>
            <a:endParaRPr lang="en-US" dirty="0"/>
          </a:p>
          <a:p>
            <a:r>
              <a:rPr lang="en-US" sz="1200" u="sng" kern="1200" dirty="0">
                <a:solidFill>
                  <a:schemeClr val="tx1"/>
                </a:solidFill>
                <a:effectLst/>
                <a:latin typeface="+mn-lt"/>
                <a:ea typeface="+mn-ea"/>
                <a:cs typeface="+mn-cs"/>
              </a:rPr>
              <a:t>Mother thinks she may be</a:t>
            </a:r>
            <a:r>
              <a:rPr lang="en-US" sz="1200" u="sng"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unable to breastfeed the infant</a:t>
            </a:r>
          </a:p>
          <a:p>
            <a:pPr marL="171450" indent="-171450">
              <a:buFont typeface="Arial" charset="0"/>
              <a:buChar char="•"/>
            </a:pPr>
            <a:r>
              <a:rPr lang="en-US" sz="1200" kern="1200" dirty="0">
                <a:solidFill>
                  <a:schemeClr val="tx1"/>
                </a:solidFill>
                <a:effectLst/>
                <a:latin typeface="+mn-lt"/>
                <a:ea typeface="+mn-ea"/>
                <a:cs typeface="+mn-cs"/>
              </a:rPr>
              <a:t>Listen to mother’s concerns.</a:t>
            </a:r>
          </a:p>
          <a:p>
            <a:pPr marL="171450" indent="-171450">
              <a:buFont typeface="Arial" charset="0"/>
              <a:buChar char="•"/>
            </a:pPr>
            <a:r>
              <a:rPr lang="en-US" sz="1200" kern="1200" dirty="0">
                <a:solidFill>
                  <a:schemeClr val="tx1"/>
                </a:solidFill>
                <a:effectLst/>
                <a:latin typeface="+mn-lt"/>
                <a:ea typeface="+mn-ea"/>
                <a:cs typeface="+mn-cs"/>
              </a:rPr>
              <a:t>Assess mother for any problem she thinks she may have; if appropriate, help mother </a:t>
            </a:r>
            <a:r>
              <a:rPr lang="en-US" sz="1200" kern="1200" dirty="0" err="1">
                <a:solidFill>
                  <a:schemeClr val="tx1"/>
                </a:solidFill>
                <a:effectLst/>
                <a:latin typeface="+mn-lt"/>
                <a:ea typeface="+mn-ea"/>
                <a:cs typeface="+mn-cs"/>
              </a:rPr>
              <a:t>addres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issue</a:t>
            </a:r>
          </a:p>
          <a:p>
            <a:pPr marL="171450" indent="-171450">
              <a:buFont typeface="Arial" charset="0"/>
              <a:buChar char="•"/>
            </a:pPr>
            <a:r>
              <a:rPr lang="en-US" sz="1200" kern="1200" dirty="0">
                <a:solidFill>
                  <a:schemeClr val="tx1"/>
                </a:solidFill>
                <a:effectLst/>
                <a:latin typeface="+mn-lt"/>
                <a:ea typeface="+mn-ea"/>
                <a:cs typeface="+mn-cs"/>
              </a:rPr>
              <a:t>Encourage her to enjoy skin-to-skin contact and to play with her infant face-to-face</a:t>
            </a:r>
          </a:p>
          <a:p>
            <a:pPr marL="171450" indent="-171450">
              <a:buFont typeface="Arial" charset="0"/>
              <a:buChar char="•"/>
            </a:pPr>
            <a:r>
              <a:rPr lang="en-US" sz="1200" kern="1200" dirty="0">
                <a:solidFill>
                  <a:schemeClr val="tx1"/>
                </a:solidFill>
                <a:effectLst/>
                <a:latin typeface="+mn-lt"/>
                <a:ea typeface="+mn-ea"/>
                <a:cs typeface="+mn-cs"/>
              </a:rPr>
              <a:t>Build her confidence:</a:t>
            </a:r>
          </a:p>
          <a:p>
            <a:pPr marL="628650" lvl="1" indent="-171450">
              <a:buFont typeface="Arial" charset="0"/>
              <a:buChar char="•"/>
            </a:pPr>
            <a:r>
              <a:rPr lang="en-US" sz="1200" kern="1200" dirty="0">
                <a:solidFill>
                  <a:schemeClr val="tx1"/>
                </a:solidFill>
                <a:effectLst/>
                <a:latin typeface="+mn-lt"/>
                <a:ea typeface="+mn-ea"/>
                <a:cs typeface="+mn-cs"/>
              </a:rPr>
              <a:t>Recognize and praise what she is doing right – including signs of milk flow</a:t>
            </a:r>
          </a:p>
          <a:p>
            <a:pPr marL="628650" lvl="1" indent="-171450">
              <a:buFont typeface="Arial" charset="0"/>
              <a:buChar char="•"/>
            </a:pPr>
            <a:r>
              <a:rPr lang="en-US" sz="1200" kern="1200" dirty="0">
                <a:solidFill>
                  <a:schemeClr val="tx1"/>
                </a:solidFill>
                <a:effectLst/>
                <a:latin typeface="+mn-lt"/>
                <a:ea typeface="+mn-ea"/>
                <a:cs typeface="+mn-cs"/>
              </a:rPr>
              <a:t>Give relevant information in an encouraging way and correct misconceptions</a:t>
            </a:r>
          </a:p>
          <a:p>
            <a:pPr marL="171450" indent="-171450">
              <a:buFont typeface="Arial" charset="0"/>
              <a:buChar char="•"/>
            </a:pPr>
            <a:r>
              <a:rPr lang="en-US" sz="1200" kern="1200" dirty="0">
                <a:solidFill>
                  <a:schemeClr val="tx1"/>
                </a:solidFill>
                <a:effectLst/>
                <a:latin typeface="+mn-lt"/>
                <a:ea typeface="+mn-ea"/>
                <a:cs typeface="+mn-cs"/>
              </a:rPr>
              <a:t>Provide mother with hands-on help to attach infant to breast and get </a:t>
            </a:r>
            <a:r>
              <a:rPr lang="en-US" sz="1200" kern="1200" dirty="0" err="1">
                <a:solidFill>
                  <a:schemeClr val="tx1"/>
                </a:solidFill>
                <a:effectLst/>
                <a:latin typeface="+mn-lt"/>
                <a:ea typeface="+mn-ea"/>
                <a:cs typeface="+mn-cs"/>
              </a:rPr>
              <a:t>breastfeedin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established</a:t>
            </a:r>
          </a:p>
          <a:p>
            <a:pPr marL="171450" indent="-171450">
              <a:buFont typeface="Arial" charset="0"/>
              <a:buChar char="•"/>
            </a:pPr>
            <a:r>
              <a:rPr lang="en-US" sz="1200" kern="1200" dirty="0">
                <a:solidFill>
                  <a:schemeClr val="tx1"/>
                </a:solidFill>
                <a:effectLst/>
                <a:latin typeface="+mn-lt"/>
                <a:ea typeface="+mn-ea"/>
                <a:cs typeface="+mn-cs"/>
              </a:rPr>
              <a:t>Help her to breastfeed near trusted companions, which helps relaxation</a:t>
            </a:r>
          </a:p>
          <a:p>
            <a:pPr marL="171450" indent="-171450">
              <a:buFont typeface="Arial" charset="0"/>
              <a:buChar char="•"/>
            </a:pPr>
            <a:endParaRPr lang="en-US" dirty="0"/>
          </a:p>
          <a:p>
            <a:r>
              <a:rPr lang="en-US" sz="1200" u="sng" kern="1200" dirty="0">
                <a:solidFill>
                  <a:schemeClr val="tx1"/>
                </a:solidFill>
                <a:effectLst/>
                <a:latin typeface="+mn-lt"/>
                <a:ea typeface="+mn-ea"/>
                <a:cs typeface="+mn-cs"/>
              </a:rPr>
              <a:t>Mother thinks her diet</a:t>
            </a:r>
            <a:r>
              <a:rPr lang="en-US" sz="1200" u="sng"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affects her ability to produce</a:t>
            </a:r>
            <a:r>
              <a:rPr lang="en-US" sz="1200" u="sng"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enough good quality</a:t>
            </a:r>
            <a:r>
              <a:rPr lang="en-US" sz="1200" u="sng"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breastmilk</a:t>
            </a:r>
          </a:p>
          <a:p>
            <a:pPr marL="171450" indent="-171450">
              <a:buFont typeface="Arial" charset="0"/>
              <a:buChar char="•"/>
            </a:pPr>
            <a:endParaRPr lang="en-US" dirty="0"/>
          </a:p>
          <a:p>
            <a:pPr marL="171450" indent="-171450">
              <a:buFont typeface="Arial" charset="0"/>
              <a:buChar char="•"/>
            </a:pPr>
            <a:r>
              <a:rPr lang="en-US" sz="1200" kern="1200" dirty="0">
                <a:solidFill>
                  <a:schemeClr val="tx1"/>
                </a:solidFill>
                <a:effectLst/>
                <a:latin typeface="+mn-lt"/>
                <a:ea typeface="+mn-ea"/>
                <a:cs typeface="+mn-cs"/>
              </a:rPr>
              <a:t>Listen to mother’s concerns about her diet and her ability to breastfeed</a:t>
            </a:r>
          </a:p>
          <a:p>
            <a:pPr marL="171450" indent="-171450">
              <a:buFont typeface="Arial" charset="0"/>
              <a:buChar char="•"/>
            </a:pPr>
            <a:r>
              <a:rPr lang="en-US" sz="1200" kern="1200" dirty="0">
                <a:solidFill>
                  <a:schemeClr val="tx1"/>
                </a:solidFill>
                <a:effectLst/>
                <a:latin typeface="+mn-lt"/>
                <a:ea typeface="+mn-ea"/>
                <a:cs typeface="+mn-cs"/>
              </a:rPr>
              <a:t>Remind mother that breastmilk production is not affected by her diet:</a:t>
            </a:r>
          </a:p>
          <a:p>
            <a:pPr marL="171450" indent="-171450">
              <a:buFont typeface="Arial" charset="0"/>
              <a:buChar char="•"/>
            </a:pPr>
            <a:r>
              <a:rPr lang="en-US" sz="1200" kern="1200" dirty="0">
                <a:solidFill>
                  <a:schemeClr val="tx1"/>
                </a:solidFill>
                <a:effectLst/>
                <a:latin typeface="+mn-lt"/>
                <a:ea typeface="+mn-ea"/>
                <a:cs typeface="+mn-cs"/>
              </a:rPr>
              <a:t>No one special food or diet is required to provide adequate quantity or quality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breastmilk</a:t>
            </a:r>
          </a:p>
          <a:p>
            <a:pPr marL="628650" lvl="1" indent="-171450">
              <a:buFont typeface="Arial" charset="0"/>
              <a:buChar char="•"/>
            </a:pPr>
            <a:r>
              <a:rPr lang="en-US" sz="1200" kern="1200" dirty="0">
                <a:solidFill>
                  <a:schemeClr val="tx1"/>
                </a:solidFill>
                <a:effectLst/>
                <a:latin typeface="+mn-lt"/>
                <a:ea typeface="+mn-ea"/>
                <a:cs typeface="+mn-cs"/>
              </a:rPr>
              <a:t>No foods are forbidden</a:t>
            </a:r>
          </a:p>
          <a:p>
            <a:pPr marL="628650" lvl="1" indent="-171450">
              <a:buFont typeface="Arial" charset="0"/>
              <a:buChar char="•"/>
            </a:pPr>
            <a:r>
              <a:rPr lang="en-US" sz="1200" kern="1200" dirty="0">
                <a:solidFill>
                  <a:schemeClr val="tx1"/>
                </a:solidFill>
                <a:effectLst/>
                <a:latin typeface="+mn-lt"/>
                <a:ea typeface="+mn-ea"/>
                <a:cs typeface="+mn-cs"/>
              </a:rPr>
              <a:t>Mother should limit alcohol and avoid smoking</a:t>
            </a:r>
          </a:p>
          <a:p>
            <a:pPr marL="171450" indent="-171450">
              <a:buFont typeface="Arial" charset="0"/>
              <a:buChar char="•"/>
            </a:pPr>
            <a:r>
              <a:rPr lang="en-US" sz="1200" kern="1200" dirty="0">
                <a:solidFill>
                  <a:schemeClr val="tx1"/>
                </a:solidFill>
                <a:effectLst/>
                <a:latin typeface="+mn-lt"/>
                <a:ea typeface="+mn-ea"/>
                <a:cs typeface="+mn-cs"/>
              </a:rPr>
              <a:t>Encourage mother to eat more food to maintain her own health:</a:t>
            </a:r>
          </a:p>
          <a:p>
            <a:pPr marL="628650" lvl="1" indent="-171450">
              <a:buFont typeface="Arial" charset="0"/>
              <a:buChar char="•"/>
            </a:pPr>
            <a:r>
              <a:rPr lang="en-US" sz="1200" kern="1200" dirty="0">
                <a:solidFill>
                  <a:schemeClr val="tx1"/>
                </a:solidFill>
                <a:effectLst/>
                <a:latin typeface="+mn-lt"/>
                <a:ea typeface="+mn-ea"/>
                <a:cs typeface="+mn-cs"/>
              </a:rPr>
              <a:t>Eat two extra small meals or ‘snacks’ each day</a:t>
            </a:r>
          </a:p>
          <a:p>
            <a:pPr marL="628650" lvl="1" indent="-171450">
              <a:buFont typeface="Arial" charset="0"/>
              <a:buChar char="•"/>
            </a:pPr>
            <a:r>
              <a:rPr lang="en-US" sz="1200" kern="1200" dirty="0">
                <a:solidFill>
                  <a:schemeClr val="tx1"/>
                </a:solidFill>
                <a:effectLst/>
                <a:latin typeface="+mn-lt"/>
                <a:ea typeface="+mn-ea"/>
                <a:cs typeface="+mn-cs"/>
              </a:rPr>
              <a:t>Continue eating a variety of foods</a:t>
            </a:r>
          </a:p>
          <a:p>
            <a:pPr marL="628650" lvl="1" indent="-171450">
              <a:buFont typeface="Arial" charset="0"/>
              <a:buChar char="•"/>
            </a:pPr>
            <a:r>
              <a:rPr lang="en-US" sz="1200" kern="1200" dirty="0">
                <a:solidFill>
                  <a:schemeClr val="tx1"/>
                </a:solidFill>
                <a:effectLst/>
                <a:latin typeface="+mn-lt"/>
                <a:ea typeface="+mn-ea"/>
                <a:cs typeface="+mn-cs"/>
              </a:rPr>
              <a:t>Use iodized salt</a:t>
            </a:r>
          </a:p>
          <a:p>
            <a:pPr marL="628650" lvl="1" indent="-171450">
              <a:buFont typeface="Arial" charset="0"/>
              <a:buChar char="•"/>
            </a:pPr>
            <a:r>
              <a:rPr lang="en-US" sz="1200" kern="1200" dirty="0">
                <a:solidFill>
                  <a:schemeClr val="tx1"/>
                </a:solidFill>
                <a:effectLst/>
                <a:latin typeface="+mn-lt"/>
                <a:ea typeface="+mn-ea"/>
                <a:cs typeface="+mn-cs"/>
              </a:rPr>
              <a:t>‘Drink to satisfy thirst’</a:t>
            </a:r>
          </a:p>
          <a:p>
            <a:pPr marL="628650" lvl="1" indent="-171450">
              <a:buFont typeface="Arial" charset="0"/>
              <a:buChar char="•"/>
            </a:pPr>
            <a:r>
              <a:rPr lang="en-US" sz="1200" kern="1200" dirty="0">
                <a:solidFill>
                  <a:schemeClr val="tx1"/>
                </a:solidFill>
                <a:effectLst/>
                <a:latin typeface="+mn-lt"/>
                <a:ea typeface="+mn-ea"/>
                <a:cs typeface="+mn-cs"/>
              </a:rPr>
              <a:t>Consume local dietary sources of vitamin A</a:t>
            </a:r>
          </a:p>
          <a:p>
            <a:pPr marL="628650" lvl="1" indent="-171450">
              <a:buFont typeface="Arial" charset="0"/>
              <a:buChar char="•"/>
            </a:pPr>
            <a:r>
              <a:rPr lang="en-US" sz="1200" kern="1200" dirty="0">
                <a:solidFill>
                  <a:schemeClr val="tx1"/>
                </a:solidFill>
                <a:effectLst/>
                <a:latin typeface="+mn-lt"/>
                <a:ea typeface="+mn-ea"/>
                <a:cs typeface="+mn-cs"/>
              </a:rPr>
              <a:t>Attend nutrition education (family, child; cooking demonstrations)</a:t>
            </a: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10</a:t>
            </a:fld>
            <a:endParaRPr lang="en-GB" dirty="0"/>
          </a:p>
        </p:txBody>
      </p:sp>
    </p:spTree>
    <p:extLst>
      <p:ext uri="{BB962C8B-B14F-4D97-AF65-F5344CB8AC3E}">
        <p14:creationId xmlns:p14="http://schemas.microsoft.com/office/powerpoint/2010/main" val="15401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the mother to:</a:t>
            </a:r>
          </a:p>
          <a:p>
            <a:pPr marL="171450" indent="-171450">
              <a:buFont typeface="Arial" charset="0"/>
              <a:buChar char="•"/>
            </a:pPr>
            <a:r>
              <a:rPr lang="en-US" sz="1200" kern="1200" dirty="0">
                <a:solidFill>
                  <a:schemeClr val="tx1"/>
                </a:solidFill>
                <a:effectLst/>
                <a:latin typeface="+mn-lt"/>
                <a:ea typeface="+mn-ea"/>
                <a:cs typeface="+mn-cs"/>
              </a:rPr>
              <a:t>Wash her hands thoroughly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&gt; Hygiene is</a:t>
            </a:r>
            <a:r>
              <a:rPr lang="en-US" sz="1200" kern="1200" baseline="0" dirty="0">
                <a:solidFill>
                  <a:schemeClr val="tx1"/>
                </a:solidFill>
                <a:effectLst/>
                <a:latin typeface="+mn-lt"/>
                <a:ea typeface="+mn-ea"/>
                <a:cs typeface="+mn-cs"/>
              </a:rPr>
              <a:t> very important to avoid contamination!</a:t>
            </a:r>
            <a:endParaRPr lang="en-US" sz="1200" kern="1200" dirty="0">
              <a:solidFill>
                <a:schemeClr val="tx1"/>
              </a:solidFill>
              <a:effectLst/>
              <a:latin typeface="+mn-lt"/>
              <a:ea typeface="+mn-ea"/>
              <a:cs typeface="+mn-cs"/>
            </a:endParaRPr>
          </a:p>
          <a:p>
            <a:pPr marL="171450" indent="-171450">
              <a:buFont typeface="Arial" charset="0"/>
              <a:buChar char="•"/>
            </a:pPr>
            <a:r>
              <a:rPr lang="en-US" sz="1200" kern="1200" dirty="0">
                <a:solidFill>
                  <a:schemeClr val="tx1"/>
                </a:solidFill>
                <a:effectLst/>
                <a:latin typeface="+mn-lt"/>
                <a:ea typeface="+mn-ea"/>
                <a:cs typeface="+mn-cs"/>
              </a:rPr>
              <a:t>Make herself comfortable</a:t>
            </a:r>
          </a:p>
          <a:p>
            <a:pPr marL="171450" indent="-171450">
              <a:buFont typeface="Arial" charset="0"/>
              <a:buChar char="•"/>
            </a:pPr>
            <a:r>
              <a:rPr lang="en-US" sz="1200" kern="1200" dirty="0">
                <a:solidFill>
                  <a:schemeClr val="tx1"/>
                </a:solidFill>
                <a:effectLst/>
                <a:latin typeface="+mn-lt"/>
                <a:ea typeface="+mn-ea"/>
                <a:cs typeface="+mn-cs"/>
              </a:rPr>
              <a:t>Hold a wide necked clean container under her nipple and areola</a:t>
            </a:r>
          </a:p>
          <a:p>
            <a:pPr marL="171450" indent="-171450">
              <a:buFont typeface="Arial" charset="0"/>
              <a:buChar char="•"/>
            </a:pPr>
            <a:r>
              <a:rPr lang="en-US" sz="1200" kern="1200" dirty="0">
                <a:solidFill>
                  <a:schemeClr val="tx1"/>
                </a:solidFill>
                <a:effectLst/>
                <a:latin typeface="+mn-lt"/>
                <a:ea typeface="+mn-ea"/>
                <a:cs typeface="+mn-cs"/>
              </a:rPr>
              <a:t>Stimulate breast with light stroking or gentle circular motion around whole breast</a:t>
            </a:r>
          </a:p>
          <a:p>
            <a:pPr marL="171450" indent="-171450">
              <a:buFont typeface="Arial" charset="0"/>
              <a:buChar char="•"/>
            </a:pPr>
            <a:r>
              <a:rPr lang="en-US" sz="1200" kern="1200" dirty="0">
                <a:solidFill>
                  <a:schemeClr val="tx1"/>
                </a:solidFill>
                <a:effectLst/>
                <a:latin typeface="+mn-lt"/>
                <a:ea typeface="+mn-ea"/>
                <a:cs typeface="+mn-cs"/>
              </a:rPr>
              <a:t>Place her thumb on top of her breast and the first 2 fingers on the underside of her breast so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are opposite each other</a:t>
            </a:r>
          </a:p>
          <a:p>
            <a:pPr marL="171450" indent="-171450">
              <a:buFont typeface="Arial" charset="0"/>
              <a:buChar char="•"/>
            </a:pPr>
            <a:r>
              <a:rPr lang="en-US" sz="1200" kern="1200" dirty="0">
                <a:solidFill>
                  <a:schemeClr val="tx1"/>
                </a:solidFill>
                <a:effectLst/>
                <a:latin typeface="+mn-lt"/>
                <a:ea typeface="+mn-ea"/>
                <a:cs typeface="+mn-cs"/>
              </a:rPr>
              <a:t>With thumb and fingers press back to chest wall, press and hold together (compress) and release</a:t>
            </a:r>
          </a:p>
          <a:p>
            <a:pPr marL="171450" indent="-171450">
              <a:buFont typeface="Arial" charset="0"/>
              <a:buChar char="•"/>
            </a:pPr>
            <a:r>
              <a:rPr lang="en-US" sz="1200" kern="1200" dirty="0">
                <a:solidFill>
                  <a:schemeClr val="tx1"/>
                </a:solidFill>
                <a:effectLst/>
                <a:latin typeface="+mn-lt"/>
                <a:ea typeface="+mn-ea"/>
                <a:cs typeface="+mn-cs"/>
              </a:rPr>
              <a:t>Repeat the action: press back to chest wall, press and hold together and release. Note: this should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 hurt</a:t>
            </a:r>
          </a:p>
          <a:p>
            <a:pPr marL="171450" indent="-171450">
              <a:buFont typeface="Arial" charset="0"/>
              <a:buChar char="•"/>
            </a:pPr>
            <a:r>
              <a:rPr lang="en-US" sz="1200" kern="1200" dirty="0">
                <a:solidFill>
                  <a:schemeClr val="tx1"/>
                </a:solidFill>
                <a:effectLst/>
                <a:latin typeface="+mn-lt"/>
                <a:ea typeface="+mn-ea"/>
                <a:cs typeface="+mn-cs"/>
              </a:rPr>
              <a:t>Compress and release all the way around the breast, with thumb and fingers the same distance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the nipple. Be careful not to squeeze the nipple or to rub the skin or move thumb or finger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the skin</a:t>
            </a:r>
          </a:p>
          <a:p>
            <a:pPr marL="171450" indent="-171450">
              <a:buFont typeface="Arial" charset="0"/>
              <a:buChar char="•"/>
            </a:pPr>
            <a:r>
              <a:rPr lang="en-US" sz="1200" kern="1200" dirty="0">
                <a:solidFill>
                  <a:schemeClr val="tx1"/>
                </a:solidFill>
                <a:effectLst/>
                <a:latin typeface="+mn-lt"/>
                <a:ea typeface="+mn-ea"/>
                <a:cs typeface="+mn-cs"/>
              </a:rPr>
              <a:t>Express one breast until the flow of milk is very slow; express the other breast</a:t>
            </a:r>
          </a:p>
          <a:p>
            <a:pPr marL="171450" indent="-171450">
              <a:buFont typeface="Arial" charset="0"/>
              <a:buChar char="•"/>
            </a:pPr>
            <a:r>
              <a:rPr lang="en-US" sz="1200" kern="1200" dirty="0">
                <a:solidFill>
                  <a:schemeClr val="tx1"/>
                </a:solidFill>
                <a:effectLst/>
                <a:latin typeface="+mn-lt"/>
                <a:ea typeface="+mn-ea"/>
                <a:cs typeface="+mn-cs"/>
              </a:rPr>
              <a:t>Alternate between breasts 5 or 6 times, for at least 20 to 30 minutes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11</a:t>
            </a:fld>
            <a:endParaRPr lang="en-GB" dirty="0"/>
          </a:p>
        </p:txBody>
      </p:sp>
    </p:spTree>
    <p:extLst>
      <p:ext uri="{BB962C8B-B14F-4D97-AF65-F5344CB8AC3E}">
        <p14:creationId xmlns:p14="http://schemas.microsoft.com/office/powerpoint/2010/main" val="32489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a:solidFill>
                  <a:schemeClr val="tx1"/>
                </a:solidFill>
                <a:effectLst/>
                <a:latin typeface="+mn-lt"/>
                <a:ea typeface="+mn-ea"/>
                <a:cs typeface="+mn-cs"/>
              </a:rPr>
              <a:t>Assess readiness for cup feeding: rest the cup against the infant's lips, with milk touching infant's top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lip. Wait and watch for infant response. If no response, try at next feed. If no response after 2-3 trials,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refer to a facility where infant can be 'supported' to suckle.</a:t>
            </a:r>
          </a:p>
          <a:p>
            <a:pPr marL="171450" indent="-171450">
              <a:buFont typeface="Arial" charset="0"/>
              <a:buChar char="•"/>
            </a:pPr>
            <a:r>
              <a:rPr lang="en-US" sz="1200" kern="1200" dirty="0">
                <a:solidFill>
                  <a:schemeClr val="tx1"/>
                </a:solidFill>
                <a:effectLst/>
                <a:latin typeface="+mn-lt"/>
                <a:ea typeface="+mn-ea"/>
                <a:cs typeface="+mn-cs"/>
              </a:rPr>
              <a:t>Ask the mother or caregiver to:</a:t>
            </a:r>
          </a:p>
          <a:p>
            <a:pPr marL="628650" lvl="1" indent="-171450">
              <a:buFont typeface="Arial" charset="0"/>
              <a:buChar char="•"/>
            </a:pPr>
            <a:r>
              <a:rPr lang="en-US" sz="1200" kern="1200" dirty="0">
                <a:solidFill>
                  <a:schemeClr val="tx1"/>
                </a:solidFill>
                <a:effectLst/>
                <a:latin typeface="+mn-lt"/>
                <a:ea typeface="+mn-ea"/>
                <a:cs typeface="+mn-cs"/>
              </a:rPr>
              <a:t>Put a cloth on the infant's front to protect his/her clothes as some milk can spill</a:t>
            </a:r>
          </a:p>
          <a:p>
            <a:pPr marL="628650" lvl="1" indent="-171450">
              <a:buFont typeface="Arial" charset="0"/>
              <a:buChar char="•"/>
            </a:pPr>
            <a:r>
              <a:rPr lang="en-US" sz="1200" kern="1200" dirty="0">
                <a:solidFill>
                  <a:schemeClr val="tx1"/>
                </a:solidFill>
                <a:effectLst/>
                <a:latin typeface="+mn-lt"/>
                <a:ea typeface="+mn-ea"/>
                <a:cs typeface="+mn-cs"/>
              </a:rPr>
              <a:t>Hold the infant upright or semi-upright on the lap</a:t>
            </a:r>
          </a:p>
          <a:p>
            <a:pPr marL="628650" lvl="1" indent="-171450">
              <a:buFont typeface="Arial" charset="0"/>
              <a:buChar char="•"/>
            </a:pPr>
            <a:r>
              <a:rPr lang="en-US" sz="1200" kern="1200" dirty="0">
                <a:solidFill>
                  <a:schemeClr val="tx1"/>
                </a:solidFill>
                <a:effectLst/>
                <a:latin typeface="+mn-lt"/>
                <a:ea typeface="+mn-ea"/>
                <a:cs typeface="+mn-cs"/>
              </a:rPr>
              <a:t>Put a measured amount of milk in the cup or pour only amount to be used at one feeding into the cup</a:t>
            </a:r>
          </a:p>
          <a:p>
            <a:pPr marL="628650" lvl="1" indent="-171450">
              <a:buFont typeface="Arial" charset="0"/>
              <a:buChar char="•"/>
            </a:pPr>
            <a:r>
              <a:rPr lang="en-US" sz="1200" kern="1200" dirty="0">
                <a:solidFill>
                  <a:schemeClr val="tx1"/>
                </a:solidFill>
                <a:effectLst/>
                <a:latin typeface="+mn-lt"/>
                <a:ea typeface="+mn-ea"/>
                <a:cs typeface="+mn-cs"/>
              </a:rPr>
              <a:t>Hold the cup resting on the lower lip and tip the cup so that the milk touches the infant’s upper lip</a:t>
            </a:r>
          </a:p>
          <a:p>
            <a:pPr marL="628650" lvl="1" indent="-171450">
              <a:buFont typeface="Arial" charset="0"/>
              <a:buChar char="•"/>
            </a:pPr>
            <a:r>
              <a:rPr lang="en-US" sz="1200" kern="1200" dirty="0">
                <a:solidFill>
                  <a:schemeClr val="tx1"/>
                </a:solidFill>
                <a:effectLst/>
                <a:latin typeface="+mn-lt"/>
                <a:ea typeface="+mn-ea"/>
                <a:cs typeface="+mn-cs"/>
              </a:rPr>
              <a:t>Wait for the infant to draw in or suckle in the milk</a:t>
            </a:r>
          </a:p>
          <a:p>
            <a:pPr marL="628650" lvl="1" indent="-171450">
              <a:buFont typeface="Arial" charset="0"/>
              <a:buChar char="•"/>
            </a:pPr>
            <a:r>
              <a:rPr lang="en-US" sz="1200" kern="1200" dirty="0">
                <a:solidFill>
                  <a:schemeClr val="tx1"/>
                </a:solidFill>
                <a:effectLst/>
                <a:latin typeface="+mn-lt"/>
                <a:ea typeface="+mn-ea"/>
                <a:cs typeface="+mn-cs"/>
              </a:rPr>
              <a:t>Allow the infant to take the milk himself. DO NOT pour the milk into the infant's mouth</a:t>
            </a:r>
          </a:p>
          <a:p>
            <a:pPr marL="628650" lvl="1" indent="-171450">
              <a:buFont typeface="Arial" charset="0"/>
              <a:buChar char="•"/>
            </a:pPr>
            <a:r>
              <a:rPr lang="en-US" sz="1200" kern="1200" dirty="0">
                <a:solidFill>
                  <a:schemeClr val="tx1"/>
                </a:solidFill>
                <a:effectLst/>
                <a:latin typeface="+mn-lt"/>
                <a:ea typeface="+mn-ea"/>
                <a:cs typeface="+mn-cs"/>
              </a:rPr>
              <a:t>Caregiver should pause and let infant rest after every few suckles</a:t>
            </a:r>
          </a:p>
          <a:p>
            <a:pPr marL="628650" lvl="1" indent="-171450">
              <a:buFont typeface="Arial" charset="0"/>
              <a:buChar char="•"/>
            </a:pPr>
            <a:r>
              <a:rPr lang="en-US" sz="1200" kern="1200" dirty="0">
                <a:solidFill>
                  <a:schemeClr val="tx1"/>
                </a:solidFill>
                <a:effectLst/>
                <a:latin typeface="+mn-lt"/>
                <a:ea typeface="+mn-ea"/>
                <a:cs typeface="+mn-cs"/>
              </a:rPr>
              <a:t>Caregiver should pay attention to infant, look into infant’s eyes and be responsive to infant’s cues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feeding</a:t>
            </a:r>
          </a:p>
          <a:p>
            <a:pPr marL="628650" lvl="1" indent="-171450">
              <a:buFont typeface="Arial" charset="0"/>
              <a:buChar char="•"/>
            </a:pPr>
            <a:r>
              <a:rPr lang="en-US" sz="1200" kern="1200" dirty="0">
                <a:solidFill>
                  <a:schemeClr val="tx1"/>
                </a:solidFill>
                <a:effectLst/>
                <a:latin typeface="+mn-lt"/>
                <a:ea typeface="+mn-ea"/>
                <a:cs typeface="+mn-cs"/>
              </a:rPr>
              <a:t>Do not reuse any milk the infant does not drink for another feeding</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12</a:t>
            </a:fld>
            <a:endParaRPr lang="en-GB" dirty="0"/>
          </a:p>
        </p:txBody>
      </p:sp>
    </p:spTree>
    <p:extLst>
      <p:ext uri="{BB962C8B-B14F-4D97-AF65-F5344CB8AC3E}">
        <p14:creationId xmlns:p14="http://schemas.microsoft.com/office/powerpoint/2010/main" val="64605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sz="1200" kern="1200" dirty="0">
                <a:solidFill>
                  <a:schemeClr val="tx1"/>
                </a:solidFill>
                <a:effectLst/>
                <a:latin typeface="+mn-lt"/>
                <a:ea typeface="+mn-ea"/>
                <a:cs typeface="+mn-cs"/>
              </a:rPr>
              <a:t>This technique is used to stimulate the production of breast milk (double suction method).</a:t>
            </a:r>
          </a:p>
          <a:p>
            <a:pPr marL="171450" indent="-171450">
              <a:buFont typeface="Arial" charset="0"/>
              <a:buChar char="•"/>
            </a:pPr>
            <a:r>
              <a:rPr lang="en-GB" sz="1200" kern="1200" dirty="0">
                <a:solidFill>
                  <a:schemeClr val="tx1"/>
                </a:solidFill>
                <a:effectLst/>
                <a:latin typeface="+mn-lt"/>
                <a:ea typeface="+mn-ea"/>
                <a:cs typeface="+mn-cs"/>
              </a:rPr>
              <a:t>One end of a soft, small-calibre stomach tube (CH 5 or 6, max. 8) is fixed on the mother’s breast with a piece of tape in a manner such the tip reaches the nipple.</a:t>
            </a:r>
          </a:p>
          <a:p>
            <a:pPr marL="171450" indent="-171450">
              <a:buFont typeface="Arial" charset="0"/>
              <a:buChar char="•"/>
            </a:pPr>
            <a:r>
              <a:rPr lang="en-GB" sz="1200" kern="1200" dirty="0">
                <a:solidFill>
                  <a:schemeClr val="tx1"/>
                </a:solidFill>
                <a:effectLst/>
                <a:latin typeface="+mn-lt"/>
                <a:ea typeface="+mn-ea"/>
                <a:cs typeface="+mn-cs"/>
              </a:rPr>
              <a:t>The other end is placed in a cup of milk (breast milk or appropriate alternative like BMS or SDTM).</a:t>
            </a:r>
          </a:p>
          <a:p>
            <a:pPr marL="171450" indent="-171450">
              <a:buFont typeface="Arial" charset="0"/>
              <a:buChar char="•"/>
            </a:pPr>
            <a:r>
              <a:rPr lang="en-GB" sz="1200" kern="1200" dirty="0">
                <a:solidFill>
                  <a:schemeClr val="tx1"/>
                </a:solidFill>
                <a:effectLst/>
                <a:latin typeface="+mn-lt"/>
                <a:ea typeface="+mn-ea"/>
                <a:cs typeface="+mn-cs"/>
              </a:rPr>
              <a:t>When the child nurses, s/he drinks the milk from the cup while simultaneously stimulating the nipple.</a:t>
            </a:r>
          </a:p>
          <a:p>
            <a:pPr marL="171450" indent="-171450">
              <a:buFont typeface="Arial" charset="0"/>
              <a:buChar char="•"/>
            </a:pPr>
            <a:r>
              <a:rPr lang="en-GB" sz="1200" kern="1200" dirty="0">
                <a:solidFill>
                  <a:schemeClr val="tx1"/>
                </a:solidFill>
                <a:effectLst/>
                <a:latin typeface="+mn-lt"/>
                <a:ea typeface="+mn-ea"/>
                <a:cs typeface="+mn-cs"/>
              </a:rPr>
              <a:t>Initiate each feeding session on alternate breasts to avoid excessive nursing/nipple cracking on one side.</a:t>
            </a:r>
          </a:p>
          <a:p>
            <a:pPr marL="171450" indent="-171450">
              <a:buFont typeface="Arial" charset="0"/>
              <a:buChar char="•"/>
            </a:pPr>
            <a:r>
              <a:rPr lang="en-GB" sz="1200" kern="1200" dirty="0">
                <a:solidFill>
                  <a:schemeClr val="tx1"/>
                </a:solidFill>
                <a:effectLst/>
                <a:latin typeface="+mn-lt"/>
                <a:ea typeface="+mn-ea"/>
                <a:cs typeface="+mn-cs"/>
              </a:rPr>
              <a:t>Adjust the speed of milk intake by raising or lowering the cup or by pinching the feeding tube. </a:t>
            </a:r>
          </a:p>
          <a:p>
            <a:pPr marL="171450" indent="-171450">
              <a:buFont typeface="Arial" charset="0"/>
              <a:buChar char="•"/>
            </a:pPr>
            <a:r>
              <a:rPr lang="en-GB" sz="1200" kern="1200" dirty="0">
                <a:solidFill>
                  <a:schemeClr val="tx1"/>
                </a:solidFill>
                <a:effectLst/>
                <a:latin typeface="+mn-lt"/>
                <a:ea typeface="+mn-ea"/>
                <a:cs typeface="+mn-cs"/>
              </a:rPr>
              <a:t>Any milk left in the cup after the infant stops nursing should be fed via cup or syringe.</a:t>
            </a:r>
          </a:p>
          <a:p>
            <a:pPr marL="171450" indent="-171450">
              <a:buFont typeface="Arial" charset="0"/>
              <a:buChar char="•"/>
            </a:pPr>
            <a:r>
              <a:rPr lang="en-GB" sz="1200" kern="1200" dirty="0">
                <a:solidFill>
                  <a:schemeClr val="tx1"/>
                </a:solidFill>
                <a:effectLst/>
                <a:latin typeface="+mn-lt"/>
                <a:ea typeface="+mn-ea"/>
                <a:cs typeface="+mn-cs"/>
              </a:rPr>
              <a:t>Feeding bottles must be avoided due to high risk of infection.</a:t>
            </a:r>
          </a:p>
          <a:p>
            <a:pPr marL="171450" indent="-171450">
              <a:buFont typeface="Arial" charset="0"/>
              <a:buChar char="•"/>
            </a:pPr>
            <a:r>
              <a:rPr lang="en-GB" sz="1200" kern="1200" dirty="0">
                <a:solidFill>
                  <a:schemeClr val="tx1"/>
                </a:solidFill>
                <a:effectLst/>
                <a:latin typeface="+mn-lt"/>
                <a:ea typeface="+mn-ea"/>
                <a:cs typeface="+mn-cs"/>
              </a:rPr>
              <a:t>To prevent contamination or blockage, rinse the tube in warm water after each feeding and put it away, clean, in its wrapper. Replace the tube once a day.</a:t>
            </a:r>
          </a:p>
          <a:p>
            <a:endParaRPr lang="en-GB"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err="1">
                <a:solidFill>
                  <a:schemeClr val="tx1"/>
                </a:solidFill>
                <a:effectLst/>
                <a:latin typeface="+mn-lt"/>
                <a:ea typeface="+mn-ea"/>
                <a:cs typeface="+mn-cs"/>
              </a:rPr>
              <a:t>Naso</a:t>
            </a:r>
            <a:r>
              <a:rPr lang="en-GB" sz="1200" b="1" kern="1200" dirty="0">
                <a:solidFill>
                  <a:schemeClr val="tx1"/>
                </a:solidFill>
                <a:effectLst/>
                <a:latin typeface="+mn-lt"/>
                <a:ea typeface="+mn-ea"/>
                <a:cs typeface="+mn-cs"/>
              </a:rPr>
              <a:t>-gastric tube; </a:t>
            </a:r>
            <a:r>
              <a:rPr lang="en-GB" sz="1200" kern="1200" dirty="0">
                <a:solidFill>
                  <a:schemeClr val="tx1"/>
                </a:solidFill>
                <a:effectLst/>
                <a:latin typeface="+mn-lt"/>
                <a:ea typeface="+mn-ea"/>
                <a:cs typeface="+mn-cs"/>
              </a:rPr>
              <a:t>may be necessary initially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only if infant is not able to suckle at all. In this case encourage mother to express breast milk and feed through the </a:t>
            </a:r>
            <a:r>
              <a:rPr lang="en-GB" sz="1200" kern="1200" dirty="0" err="1">
                <a:solidFill>
                  <a:schemeClr val="tx1"/>
                </a:solidFill>
                <a:effectLst/>
                <a:latin typeface="+mn-lt"/>
                <a:ea typeface="+mn-ea"/>
                <a:cs typeface="+mn-cs"/>
              </a:rPr>
              <a:t>naso</a:t>
            </a:r>
            <a:r>
              <a:rPr lang="en-GB" sz="1200" kern="1200" dirty="0">
                <a:solidFill>
                  <a:schemeClr val="tx1"/>
                </a:solidFill>
                <a:effectLst/>
                <a:latin typeface="+mn-lt"/>
                <a:ea typeface="+mn-ea"/>
                <a:cs typeface="+mn-cs"/>
              </a:rPr>
              <a:t>-gastric tube completing the required volume with BMS or SDTM.</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13</a:t>
            </a:fld>
            <a:endParaRPr lang="en-GB" dirty="0"/>
          </a:p>
        </p:txBody>
      </p:sp>
    </p:spTree>
    <p:extLst>
      <p:ext uri="{BB962C8B-B14F-4D97-AF65-F5344CB8AC3E}">
        <p14:creationId xmlns:p14="http://schemas.microsoft.com/office/powerpoint/2010/main" val="143774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facilitator states the objectives of the session</a:t>
            </a:r>
          </a:p>
        </p:txBody>
      </p:sp>
      <p:sp>
        <p:nvSpPr>
          <p:cNvPr id="4" name="Slide Number Placeholder 3"/>
          <p:cNvSpPr>
            <a:spLocks noGrp="1"/>
          </p:cNvSpPr>
          <p:nvPr>
            <p:ph type="sldNum" sz="quarter" idx="10"/>
          </p:nvPr>
        </p:nvSpPr>
        <p:spPr/>
        <p:txBody>
          <a:bodyPr/>
          <a:lstStyle/>
          <a:p>
            <a:fld id="{75962EDF-7A51-49EB-8685-21CC651E7E39}" type="slidenum">
              <a:rPr lang="fr-FR" smtClean="0"/>
              <a:pPr/>
              <a:t>2</a:t>
            </a:fld>
            <a:endParaRPr lang="fr-FR"/>
          </a:p>
        </p:txBody>
      </p:sp>
    </p:spTree>
    <p:extLst>
      <p:ext uri="{BB962C8B-B14F-4D97-AF65-F5344CB8AC3E}">
        <p14:creationId xmlns:p14="http://schemas.microsoft.com/office/powerpoint/2010/main" val="176552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3</a:t>
            </a:fld>
            <a:endParaRPr lang="en-GB" dirty="0"/>
          </a:p>
        </p:txBody>
      </p:sp>
    </p:spTree>
    <p:extLst>
      <p:ext uri="{BB962C8B-B14F-4D97-AF65-F5344CB8AC3E}">
        <p14:creationId xmlns:p14="http://schemas.microsoft.com/office/powerpoint/2010/main" val="72827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4</a:t>
            </a:fld>
            <a:endParaRPr lang="en-GB" dirty="0"/>
          </a:p>
        </p:txBody>
      </p:sp>
    </p:spTree>
    <p:extLst>
      <p:ext uri="{BB962C8B-B14F-4D97-AF65-F5344CB8AC3E}">
        <p14:creationId xmlns:p14="http://schemas.microsoft.com/office/powerpoint/2010/main" val="143782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Mother support covers all mothers</a:t>
            </a:r>
            <a:r>
              <a:rPr lang="en-GB" sz="1200" kern="1200" dirty="0">
                <a:solidFill>
                  <a:schemeClr val="tx1"/>
                </a:solidFill>
                <a:effectLst/>
                <a:latin typeface="+mn-lt"/>
                <a:ea typeface="+mn-ea"/>
                <a:cs typeface="+mn-cs"/>
              </a:rPr>
              <a:t>: the </a:t>
            </a:r>
            <a:r>
              <a:rPr lang="en-GB" sz="1200" kern="1200" dirty="0" err="1">
                <a:solidFill>
                  <a:schemeClr val="tx1"/>
                </a:solidFill>
                <a:effectLst/>
                <a:latin typeface="+mn-lt"/>
                <a:ea typeface="+mn-ea"/>
                <a:cs typeface="+mn-cs"/>
              </a:rPr>
              <a:t>breasfeeding</a:t>
            </a:r>
            <a:r>
              <a:rPr lang="en-GB" sz="1200" kern="1200" dirty="0">
                <a:solidFill>
                  <a:schemeClr val="tx1"/>
                </a:solidFill>
                <a:effectLst/>
                <a:latin typeface="+mn-lt"/>
                <a:ea typeface="+mn-ea"/>
                <a:cs typeface="+mn-cs"/>
              </a:rPr>
              <a:t> and the non-</a:t>
            </a:r>
            <a:r>
              <a:rPr lang="en-GB" sz="1200" kern="1200" dirty="0" err="1">
                <a:solidFill>
                  <a:schemeClr val="tx1"/>
                </a:solidFill>
                <a:effectLst/>
                <a:latin typeface="+mn-lt"/>
                <a:ea typeface="+mn-ea"/>
                <a:cs typeface="+mn-cs"/>
              </a:rPr>
              <a:t>breasfeeding</a:t>
            </a:r>
            <a:r>
              <a:rPr lang="en-GB" sz="1200" kern="1200" dirty="0">
                <a:solidFill>
                  <a:schemeClr val="tx1"/>
                </a:solidFill>
                <a:effectLst/>
                <a:latin typeface="+mn-lt"/>
                <a:ea typeface="+mn-ea"/>
                <a:cs typeface="+mn-cs"/>
              </a:rPr>
              <a:t> mothers </a:t>
            </a:r>
            <a:endParaRPr lang="en-GB" dirty="0">
              <a:effectLst/>
            </a:endParaRPr>
          </a:p>
          <a:p>
            <a:pPr lvl="0"/>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nutrition screening with MUAC</a:t>
            </a:r>
            <a:r>
              <a:rPr lang="en-GB" sz="1200" kern="1200" dirty="0">
                <a:solidFill>
                  <a:schemeClr val="tx1"/>
                </a:solidFill>
                <a:effectLst/>
                <a:latin typeface="+mn-lt"/>
                <a:ea typeface="+mn-ea"/>
                <a:cs typeface="+mn-cs"/>
              </a:rPr>
              <a:t> will be done to all mothers: </a:t>
            </a:r>
            <a:endParaRPr lang="en-GB" dirty="0">
              <a:effectLst/>
            </a:endParaRPr>
          </a:p>
          <a:p>
            <a:pPr lvl="1"/>
            <a:r>
              <a:rPr lang="en-GB" sz="1200" kern="1200" dirty="0">
                <a:solidFill>
                  <a:schemeClr val="tx1"/>
                </a:solidFill>
                <a:effectLst/>
                <a:latin typeface="+mn-lt"/>
                <a:ea typeface="+mn-ea"/>
                <a:cs typeface="+mn-cs"/>
              </a:rPr>
              <a:t>If the mother has a </a:t>
            </a:r>
            <a:r>
              <a:rPr lang="en-GB" sz="1200" b="1" kern="1200" dirty="0">
                <a:solidFill>
                  <a:schemeClr val="tx1"/>
                </a:solidFill>
                <a:effectLst/>
                <a:latin typeface="+mn-lt"/>
                <a:ea typeface="+mn-ea"/>
                <a:cs typeface="+mn-cs"/>
              </a:rPr>
              <a:t>MUAC &lt; 230 mm</a:t>
            </a:r>
            <a:r>
              <a:rPr lang="en-GB" sz="1200" kern="1200" dirty="0">
                <a:solidFill>
                  <a:schemeClr val="tx1"/>
                </a:solidFill>
                <a:effectLst/>
                <a:latin typeface="+mn-lt"/>
                <a:ea typeface="+mn-ea"/>
                <a:cs typeface="+mn-cs"/>
              </a:rPr>
              <a:t>, a </a:t>
            </a:r>
            <a:r>
              <a:rPr lang="en-GB" sz="1200" b="1" kern="1200" dirty="0">
                <a:solidFill>
                  <a:schemeClr val="tx1"/>
                </a:solidFill>
                <a:effectLst/>
                <a:latin typeface="+mn-lt"/>
                <a:ea typeface="+mn-ea"/>
                <a:cs typeface="+mn-cs"/>
              </a:rPr>
              <a:t>malnutrition treatment</a:t>
            </a:r>
            <a:r>
              <a:rPr lang="en-GB" sz="1200" kern="1200" dirty="0">
                <a:solidFill>
                  <a:schemeClr val="tx1"/>
                </a:solidFill>
                <a:effectLst/>
                <a:latin typeface="+mn-lt"/>
                <a:ea typeface="+mn-ea"/>
                <a:cs typeface="+mn-cs"/>
              </a:rPr>
              <a:t> should be started.</a:t>
            </a:r>
            <a:endParaRPr lang="en-GB" dirty="0">
              <a:effectLst/>
            </a:endParaRPr>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5</a:t>
            </a:fld>
            <a:endParaRPr lang="en-GB" dirty="0"/>
          </a:p>
        </p:txBody>
      </p:sp>
    </p:spTree>
    <p:extLst>
      <p:ext uri="{BB962C8B-B14F-4D97-AF65-F5344CB8AC3E}">
        <p14:creationId xmlns:p14="http://schemas.microsoft.com/office/powerpoint/2010/main" val="111107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systematic treatment is given to all lactating woman</a:t>
            </a:r>
            <a:r>
              <a:rPr lang="en-GB" sz="1200" kern="1200" dirty="0">
                <a:solidFill>
                  <a:schemeClr val="tx1"/>
                </a:solidFill>
                <a:effectLst/>
                <a:latin typeface="+mn-lt"/>
                <a:ea typeface="+mn-ea"/>
                <a:cs typeface="+mn-cs"/>
              </a:rPr>
              <a:t> (LW). </a:t>
            </a:r>
          </a:p>
          <a:p>
            <a:r>
              <a:rPr lang="en-GB" sz="1200" kern="1200" dirty="0">
                <a:solidFill>
                  <a:schemeClr val="tx1"/>
                </a:solidFill>
                <a:effectLst/>
                <a:latin typeface="+mn-lt"/>
                <a:ea typeface="+mn-ea"/>
                <a:cs typeface="+mn-cs"/>
              </a:rPr>
              <a:t>In case of </a:t>
            </a:r>
            <a:r>
              <a:rPr lang="en-GB" sz="1200" b="1" kern="1200" dirty="0">
                <a:solidFill>
                  <a:schemeClr val="tx1"/>
                </a:solidFill>
                <a:effectLst/>
                <a:latin typeface="+mn-lt"/>
                <a:ea typeface="+mn-ea"/>
                <a:cs typeface="+mn-cs"/>
              </a:rPr>
              <a:t>mild or moderate anaemia</a:t>
            </a:r>
            <a:r>
              <a:rPr lang="en-GB" sz="1200" kern="1200" dirty="0">
                <a:solidFill>
                  <a:schemeClr val="tx1"/>
                </a:solidFill>
                <a:effectLst/>
                <a:latin typeface="+mn-lt"/>
                <a:ea typeface="+mn-ea"/>
                <a:cs typeface="+mn-cs"/>
              </a:rPr>
              <a:t> (haemoglobin &lt; 11 or 10 mg/dl respectively), treat LW for iron deficiency anaemia with a therapeutic dose of iron: </a:t>
            </a:r>
            <a:r>
              <a:rPr lang="en-GB" sz="1200" b="1" kern="1200" dirty="0">
                <a:solidFill>
                  <a:schemeClr val="tx1"/>
                </a:solidFill>
                <a:effectLst/>
                <a:latin typeface="+mn-lt"/>
                <a:ea typeface="+mn-ea"/>
                <a:cs typeface="+mn-cs"/>
              </a:rPr>
              <a:t>1 MMNs and 1 or 2 </a:t>
            </a:r>
            <a:r>
              <a:rPr lang="en-GB" sz="1200" b="1" kern="1200" dirty="0" err="1">
                <a:solidFill>
                  <a:schemeClr val="tx1"/>
                </a:solidFill>
                <a:effectLst/>
                <a:latin typeface="+mn-lt"/>
                <a:ea typeface="+mn-ea"/>
                <a:cs typeface="+mn-cs"/>
              </a:rPr>
              <a:t>Ferfol</a:t>
            </a:r>
            <a:r>
              <a:rPr lang="en-GB" sz="1200" b="1" kern="1200" dirty="0">
                <a:solidFill>
                  <a:schemeClr val="tx1"/>
                </a:solidFill>
                <a:effectLst/>
                <a:latin typeface="+mn-lt"/>
                <a:ea typeface="+mn-ea"/>
                <a:cs typeface="+mn-cs"/>
              </a:rPr>
              <a:t> / day.</a:t>
            </a:r>
            <a:r>
              <a:rPr lang="en-GB" dirty="0">
                <a:effectLst/>
              </a:rPr>
              <a:t> </a:t>
            </a:r>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6</a:t>
            </a:fld>
            <a:endParaRPr lang="en-GB" dirty="0"/>
          </a:p>
        </p:txBody>
      </p:sp>
    </p:spTree>
    <p:extLst>
      <p:ext uri="{BB962C8B-B14F-4D97-AF65-F5344CB8AC3E}">
        <p14:creationId xmlns:p14="http://schemas.microsoft.com/office/powerpoint/2010/main" val="1530912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Provide </a:t>
            </a:r>
            <a:r>
              <a:rPr lang="en-GB" sz="1200" b="1" kern="1200" dirty="0">
                <a:solidFill>
                  <a:schemeClr val="tx1"/>
                </a:solidFill>
                <a:effectLst/>
                <a:latin typeface="+mn-lt"/>
                <a:ea typeface="+mn-ea"/>
                <a:cs typeface="+mn-cs"/>
              </a:rPr>
              <a:t>balanced meals</a:t>
            </a:r>
            <a:r>
              <a:rPr lang="en-GB" sz="1200" kern="1200" dirty="0">
                <a:solidFill>
                  <a:schemeClr val="tx1"/>
                </a:solidFill>
                <a:effectLst/>
                <a:latin typeface="+mn-lt"/>
                <a:ea typeface="+mn-ea"/>
                <a:cs typeface="+mn-cs"/>
              </a:rPr>
              <a:t> with minimum requirements (the </a:t>
            </a:r>
            <a:r>
              <a:rPr lang="en-GB" sz="1200" kern="1200" dirty="0" err="1">
                <a:solidFill>
                  <a:schemeClr val="tx1"/>
                </a:solidFill>
                <a:effectLst/>
                <a:latin typeface="+mn-lt"/>
                <a:ea typeface="+mn-ea"/>
                <a:cs typeface="+mn-cs"/>
              </a:rPr>
              <a:t>breasefed</a:t>
            </a:r>
            <a:r>
              <a:rPr lang="en-GB" sz="1200" kern="1200" dirty="0">
                <a:solidFill>
                  <a:schemeClr val="tx1"/>
                </a:solidFill>
                <a:effectLst/>
                <a:latin typeface="+mn-lt"/>
                <a:ea typeface="+mn-ea"/>
                <a:cs typeface="+mn-cs"/>
              </a:rPr>
              <a:t> mothers will receive extra kcal)</a:t>
            </a:r>
            <a:endParaRPr lang="en-GB" dirty="0">
              <a:effectLst/>
            </a:endParaRPr>
          </a:p>
          <a:p>
            <a:pPr lvl="1"/>
            <a:r>
              <a:rPr lang="en-GB" sz="1200" kern="1200" dirty="0">
                <a:solidFill>
                  <a:schemeClr val="tx1"/>
                </a:solidFill>
                <a:effectLst/>
                <a:latin typeface="+mn-lt"/>
                <a:ea typeface="+mn-ea"/>
                <a:cs typeface="+mn-cs"/>
              </a:rPr>
              <a:t>Encourage the mother to drink at least </a:t>
            </a:r>
            <a:r>
              <a:rPr lang="en-GB" sz="1200" b="1" kern="1200" dirty="0">
                <a:solidFill>
                  <a:schemeClr val="tx1"/>
                </a:solidFill>
                <a:effectLst/>
                <a:latin typeface="+mn-lt"/>
                <a:ea typeface="+mn-ea"/>
                <a:cs typeface="+mn-cs"/>
              </a:rPr>
              <a:t>2 litres of water</a:t>
            </a:r>
            <a:r>
              <a:rPr lang="en-GB" sz="1200" kern="1200" dirty="0">
                <a:solidFill>
                  <a:schemeClr val="tx1"/>
                </a:solidFill>
                <a:effectLst/>
                <a:latin typeface="+mn-lt"/>
                <a:ea typeface="+mn-ea"/>
                <a:cs typeface="+mn-cs"/>
              </a:rPr>
              <a:t> / day and more if the weather is hot.</a:t>
            </a:r>
            <a:endParaRPr lang="en-GB" dirty="0">
              <a:effectLst/>
            </a:endParaRPr>
          </a:p>
          <a:p>
            <a:pPr lvl="1"/>
            <a:r>
              <a:rPr lang="en-GB" sz="1200" b="1" kern="1200" dirty="0">
                <a:solidFill>
                  <a:schemeClr val="tx1"/>
                </a:solidFill>
                <a:effectLst/>
                <a:latin typeface="+mn-lt"/>
                <a:ea typeface="+mn-ea"/>
                <a:cs typeface="+mn-cs"/>
              </a:rPr>
              <a:t>Adolescent mothers</a:t>
            </a:r>
            <a:r>
              <a:rPr lang="en-GB" sz="1200" kern="1200" dirty="0">
                <a:solidFill>
                  <a:schemeClr val="tx1"/>
                </a:solidFill>
                <a:effectLst/>
                <a:latin typeface="+mn-lt"/>
                <a:ea typeface="+mn-ea"/>
                <a:cs typeface="+mn-cs"/>
              </a:rPr>
              <a:t> need extra care, more food and more rest than an older mother (need to nourish their own bodies, which are still growing, as well as their growing infant’s)</a:t>
            </a:r>
            <a:endParaRPr lang="en-GB" dirty="0">
              <a:effectLst/>
            </a:endParaRPr>
          </a:p>
          <a:p>
            <a:pPr lvl="1"/>
            <a:r>
              <a:rPr lang="es-ES" sz="1200" kern="1200" dirty="0" err="1">
                <a:solidFill>
                  <a:schemeClr val="tx1"/>
                </a:solidFill>
                <a:effectLst/>
                <a:latin typeface="+mn-lt"/>
                <a:ea typeface="+mn-ea"/>
                <a:cs typeface="+mn-cs"/>
              </a:rPr>
              <a:t>Encourage</a:t>
            </a:r>
            <a:r>
              <a:rPr lang="es-ES" sz="1200"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rest</a:t>
            </a:r>
            <a:r>
              <a:rPr lang="es-ES" sz="1200" b="1" kern="1200" dirty="0">
                <a:solidFill>
                  <a:schemeClr val="tx1"/>
                </a:solidFill>
                <a:effectLst/>
                <a:latin typeface="+mn-lt"/>
                <a:ea typeface="+mn-ea"/>
                <a:cs typeface="+mn-cs"/>
              </a:rPr>
              <a:t> </a:t>
            </a:r>
            <a:endParaRPr lang="en-GB" dirty="0">
              <a:effectLst/>
            </a:endParaRPr>
          </a:p>
          <a:p>
            <a:pPr lvl="1"/>
            <a:r>
              <a:rPr lang="en-GB" sz="1200" kern="1200" dirty="0">
                <a:solidFill>
                  <a:schemeClr val="tx1"/>
                </a:solidFill>
                <a:effectLst/>
                <a:latin typeface="+mn-lt"/>
                <a:ea typeface="+mn-ea"/>
                <a:cs typeface="+mn-cs"/>
              </a:rPr>
              <a:t>Encourage the lactating mother to put always the </a:t>
            </a:r>
            <a:r>
              <a:rPr lang="en-GB" sz="1200" b="1" kern="1200" dirty="0">
                <a:solidFill>
                  <a:schemeClr val="tx1"/>
                </a:solidFill>
                <a:effectLst/>
                <a:latin typeface="+mn-lt"/>
                <a:ea typeface="+mn-ea"/>
                <a:cs typeface="+mn-cs"/>
              </a:rPr>
              <a:t>infant to the breast</a:t>
            </a:r>
            <a:r>
              <a:rPr lang="en-GB" sz="1200" kern="1200" dirty="0">
                <a:solidFill>
                  <a:schemeClr val="tx1"/>
                </a:solidFill>
                <a:effectLst/>
                <a:latin typeface="+mn-lt"/>
                <a:ea typeface="+mn-ea"/>
                <a:cs typeface="+mn-cs"/>
              </a:rPr>
              <a:t> at least 20 minutes about one hour before the milk feeding </a:t>
            </a:r>
          </a:p>
          <a:p>
            <a:pPr lvl="1"/>
            <a:r>
              <a:rPr lang="en-GB" sz="1200" kern="1200" dirty="0">
                <a:solidFill>
                  <a:schemeClr val="tx1"/>
                </a:solidFill>
                <a:effectLst/>
                <a:latin typeface="+mn-lt"/>
                <a:ea typeface="+mn-ea"/>
                <a:cs typeface="+mn-cs"/>
              </a:rPr>
              <a:t>Encourage all mothers to use </a:t>
            </a:r>
            <a:r>
              <a:rPr lang="en-GB" sz="1200" b="1" kern="1200" dirty="0">
                <a:solidFill>
                  <a:schemeClr val="tx1"/>
                </a:solidFill>
                <a:effectLst/>
                <a:latin typeface="+mn-lt"/>
                <a:ea typeface="+mn-ea"/>
                <a:cs typeface="+mn-cs"/>
              </a:rPr>
              <a:t>kangaroo mother</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care method</a:t>
            </a:r>
            <a:r>
              <a:rPr lang="en-GB" sz="1200" kern="1200" dirty="0">
                <a:solidFill>
                  <a:schemeClr val="tx1"/>
                </a:solidFill>
                <a:effectLst/>
                <a:latin typeface="+mn-lt"/>
                <a:ea typeface="+mn-ea"/>
                <a:cs typeface="+mn-cs"/>
              </a:rPr>
              <a:t> to prevent hypothermia</a:t>
            </a:r>
            <a:endParaRPr lang="en-GB" dirty="0">
              <a:effectLst/>
            </a:endParaRPr>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7</a:t>
            </a:fld>
            <a:endParaRPr lang="en-GB" dirty="0"/>
          </a:p>
        </p:txBody>
      </p:sp>
    </p:spTree>
    <p:extLst>
      <p:ext uri="{BB962C8B-B14F-4D97-AF65-F5344CB8AC3E}">
        <p14:creationId xmlns:p14="http://schemas.microsoft.com/office/powerpoint/2010/main" val="21908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Kangaroo Care (KC) means to promote and perform continuous close skin-to-skin contact between the caretaker and her baby. KC should ideally be practiced 24 hours daily with special attention given to the caretaker when she is sleeping.</a:t>
            </a:r>
          </a:p>
          <a:p>
            <a:r>
              <a:rPr lang="en-GB" sz="1200" b="1" u="sng" kern="1200" dirty="0">
                <a:solidFill>
                  <a:schemeClr val="tx1"/>
                </a:solidFill>
                <a:effectLst/>
                <a:latin typeface="+mn-lt"/>
                <a:ea typeface="+mn-ea"/>
                <a:cs typeface="+mn-cs"/>
              </a:rPr>
              <a:t>Objectives of kangaroo care </a:t>
            </a:r>
            <a:endParaRPr lang="en-GB"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Keeps the infant warm while preventing or treating hypothermia.  Better physiological stability.</a:t>
            </a:r>
          </a:p>
          <a:p>
            <a:pPr marL="171450" lvl="0" indent="-171450">
              <a:buFont typeface="Arial" charset="0"/>
              <a:buChar char="•"/>
            </a:pPr>
            <a:r>
              <a:rPr lang="en-GB" sz="1200" kern="1200" dirty="0">
                <a:solidFill>
                  <a:schemeClr val="tx1"/>
                </a:solidFill>
                <a:effectLst/>
                <a:latin typeface="+mn-lt"/>
                <a:ea typeface="+mn-ea"/>
                <a:cs typeface="+mn-cs"/>
              </a:rPr>
              <a:t>Helps to establish breastfeeding and decreases episodes of gastro-oesophageal reflux.</a:t>
            </a:r>
          </a:p>
          <a:p>
            <a:pPr marL="171450" lvl="0" indent="-171450">
              <a:buFont typeface="Arial" charset="0"/>
              <a:buChar char="•"/>
            </a:pPr>
            <a:r>
              <a:rPr lang="en-GB" sz="1200" kern="1200" dirty="0">
                <a:solidFill>
                  <a:schemeClr val="tx1"/>
                </a:solidFill>
                <a:effectLst/>
                <a:latin typeface="+mn-lt"/>
                <a:ea typeface="+mn-ea"/>
                <a:cs typeface="+mn-cs"/>
              </a:rPr>
              <a:t>Encourages mother-infant bonding.</a:t>
            </a:r>
          </a:p>
          <a:p>
            <a:pPr marL="171450" lvl="0" indent="-171450">
              <a:buFont typeface="Arial" charset="0"/>
              <a:buChar char="•"/>
            </a:pPr>
            <a:r>
              <a:rPr lang="en-GB" sz="1200" kern="1200" dirty="0">
                <a:solidFill>
                  <a:schemeClr val="tx1"/>
                </a:solidFill>
                <a:effectLst/>
                <a:latin typeface="+mn-lt"/>
                <a:ea typeface="+mn-ea"/>
                <a:cs typeface="+mn-cs"/>
              </a:rPr>
              <a:t>Reduces stress and pain for the infant.</a:t>
            </a:r>
          </a:p>
          <a:p>
            <a:pPr marL="171450" lvl="0" indent="-171450">
              <a:buFont typeface="Arial" charset="0"/>
              <a:buChar char="•"/>
            </a:pPr>
            <a:r>
              <a:rPr lang="en-GB" sz="1200" kern="1200" dirty="0">
                <a:solidFill>
                  <a:schemeClr val="tx1"/>
                </a:solidFill>
                <a:effectLst/>
                <a:latin typeface="+mn-lt"/>
                <a:ea typeface="+mn-ea"/>
                <a:cs typeface="+mn-cs"/>
              </a:rPr>
              <a:t>Decreases episodes of apnoea and bradycardia in infants.</a:t>
            </a:r>
          </a:p>
          <a:p>
            <a:pPr marL="171450" lvl="0" indent="-171450">
              <a:buFont typeface="Arial" charset="0"/>
              <a:buChar char="•"/>
            </a:pPr>
            <a:r>
              <a:rPr lang="en-GB" sz="1200" kern="1200" dirty="0">
                <a:solidFill>
                  <a:schemeClr val="tx1"/>
                </a:solidFill>
                <a:effectLst/>
                <a:latin typeface="+mn-lt"/>
                <a:ea typeface="+mn-ea"/>
                <a:cs typeface="+mn-cs"/>
              </a:rPr>
              <a:t>Decreases nosocomial infections.</a:t>
            </a:r>
          </a:p>
          <a:p>
            <a:pPr marL="171450" lvl="0" indent="-171450">
              <a:buFont typeface="Arial" charset="0"/>
              <a:buChar char="•"/>
            </a:pPr>
            <a:r>
              <a:rPr lang="en-GB" sz="1200" kern="1200" dirty="0">
                <a:solidFill>
                  <a:schemeClr val="tx1"/>
                </a:solidFill>
                <a:effectLst/>
                <a:latin typeface="+mn-lt"/>
                <a:ea typeface="+mn-ea"/>
                <a:cs typeface="+mn-cs"/>
              </a:rPr>
              <a:t>Reinforce affective attachment of the mother to her baby.</a:t>
            </a:r>
          </a:p>
          <a:p>
            <a:pPr marL="171450" lvl="0" indent="-171450">
              <a:buFont typeface="Arial" charset="0"/>
              <a:buChar char="•"/>
            </a:pPr>
            <a:r>
              <a:rPr lang="en-GB" sz="1200" kern="1200" dirty="0">
                <a:solidFill>
                  <a:schemeClr val="tx1"/>
                </a:solidFill>
                <a:effectLst/>
                <a:latin typeface="+mn-lt"/>
                <a:ea typeface="+mn-ea"/>
                <a:cs typeface="+mn-cs"/>
              </a:rPr>
              <a:t>Improve weight gain and neurological development.</a:t>
            </a:r>
          </a:p>
          <a:p>
            <a:pPr marL="171450" lvl="0" indent="-171450">
              <a:buFont typeface="Arial" charset="0"/>
              <a:buChar char="•"/>
            </a:pPr>
            <a:r>
              <a:rPr lang="en-GB" sz="1200" kern="1200" dirty="0">
                <a:solidFill>
                  <a:schemeClr val="tx1"/>
                </a:solidFill>
                <a:effectLst/>
                <a:latin typeface="+mn-lt"/>
                <a:ea typeface="+mn-ea"/>
                <a:cs typeface="+mn-cs"/>
              </a:rPr>
              <a:t>Allow the mother to continue daily activities while caring for her infant (after discharge and so outside </a:t>
            </a:r>
            <a:r>
              <a:rPr lang="en-GB" sz="1200" kern="1200">
                <a:solidFill>
                  <a:schemeClr val="tx1"/>
                </a:solidFill>
                <a:effectLst/>
                <a:latin typeface="+mn-lt"/>
                <a:ea typeface="+mn-ea"/>
                <a:cs typeface="+mn-cs"/>
              </a:rPr>
              <a:t>the ITFC).</a:t>
            </a:r>
          </a:p>
          <a:p>
            <a:pPr marL="171450" lvl="0" indent="-171450">
              <a:buFont typeface="Arial" charset="0"/>
              <a:buChar char="•"/>
            </a:pP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KMC should be done as often as possible for babies &lt; 2500g. It should be attempted as often as possible as long as the baby can tolerate it (i.e. baby is maintaining stable vital signs with no new danger signs while in KMC position) even in intensive care settings</a:t>
            </a:r>
            <a:endParaRPr lang="en-GB" sz="1200" b="1" u="sng" kern="1200" dirty="0">
              <a:solidFill>
                <a:schemeClr val="tx1"/>
              </a:solidFill>
              <a:effectLst/>
              <a:latin typeface="+mn-lt"/>
              <a:ea typeface="+mn-ea"/>
              <a:cs typeface="+mn-cs"/>
            </a:endParaRPr>
          </a:p>
          <a:p>
            <a:endParaRPr lang="en-GB" sz="1200" b="1" u="sng"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Kangaroo care in practice</a:t>
            </a:r>
            <a:endParaRPr lang="en-GB" sz="1200" kern="1200" dirty="0">
              <a:solidFill>
                <a:schemeClr val="tx1"/>
              </a:solidFill>
              <a:effectLst/>
              <a:latin typeface="+mn-lt"/>
              <a:ea typeface="+mn-ea"/>
              <a:cs typeface="+mn-cs"/>
            </a:endParaRPr>
          </a:p>
          <a:p>
            <a:pPr marL="171450" lvl="0" indent="-171450" fontAlgn="auto" hangingPunct="1">
              <a:buFont typeface="Arial" charset="0"/>
              <a:buChar char="•"/>
            </a:pPr>
            <a:r>
              <a:rPr lang="en-GB" sz="1200" b="0" kern="1200" dirty="0">
                <a:solidFill>
                  <a:schemeClr val="tx1"/>
                </a:solidFill>
                <a:effectLst/>
                <a:latin typeface="+mn-lt"/>
                <a:ea typeface="+mn-ea"/>
                <a:cs typeface="+mn-cs"/>
              </a:rPr>
              <a:t>The young infant is placed against the belly of the mother / wet nurse, with direct skin contact.</a:t>
            </a:r>
          </a:p>
          <a:p>
            <a:pPr marL="171450" lvl="0" indent="-171450" fontAlgn="auto" hangingPunct="1">
              <a:buFont typeface="Arial" charset="0"/>
              <a:buChar char="•"/>
            </a:pPr>
            <a:r>
              <a:rPr lang="en-GB" sz="1200" b="0" kern="1200" dirty="0">
                <a:solidFill>
                  <a:schemeClr val="tx1"/>
                </a:solidFill>
                <a:effectLst/>
                <a:latin typeface="+mn-lt"/>
                <a:ea typeface="+mn-ea"/>
                <a:cs typeface="+mn-cs"/>
              </a:rPr>
              <a:t>Place the baby in such a way that the breast is always within reach of the young infant’s mouth.</a:t>
            </a:r>
          </a:p>
          <a:p>
            <a:pPr marL="171450" lvl="0" indent="-171450" fontAlgn="auto" hangingPunct="1">
              <a:buFont typeface="Arial" charset="0"/>
              <a:buChar char="•"/>
            </a:pPr>
            <a:r>
              <a:rPr lang="en-GB" sz="1200" b="0" kern="1200" dirty="0">
                <a:solidFill>
                  <a:schemeClr val="tx1"/>
                </a:solidFill>
                <a:effectLst/>
                <a:latin typeface="+mn-lt"/>
                <a:ea typeface="+mn-ea"/>
                <a:cs typeface="+mn-cs"/>
              </a:rPr>
              <a:t>Use a cloth to secure the baby and wrap the pair with a cover wrapped around the mother / wet nurse.</a:t>
            </a:r>
          </a:p>
          <a:p>
            <a:pPr marL="171450" lvl="0" indent="-171450" fontAlgn="auto" hangingPunct="1">
              <a:buFont typeface="Arial" charset="0"/>
              <a:buChar char="•"/>
            </a:pPr>
            <a:r>
              <a:rPr lang="en-GB" sz="1200" b="0" kern="1200" dirty="0">
                <a:solidFill>
                  <a:schemeClr val="tx1"/>
                </a:solidFill>
                <a:effectLst/>
                <a:latin typeface="+mn-lt"/>
                <a:ea typeface="+mn-ea"/>
                <a:cs typeface="+mn-cs"/>
              </a:rPr>
              <a:t>Settle them into the warm room in ITFP.</a:t>
            </a:r>
          </a:p>
          <a:p>
            <a:pPr marL="171450" lvl="0" indent="-171450">
              <a:buFont typeface="Arial" charset="0"/>
              <a:buChar char="•"/>
            </a:pPr>
            <a:r>
              <a:rPr lang="en-GB" sz="1200" b="0" kern="1200" dirty="0">
                <a:solidFill>
                  <a:schemeClr val="tx1"/>
                </a:solidFill>
                <a:effectLst/>
                <a:latin typeface="+mn-lt"/>
                <a:ea typeface="+mn-ea"/>
                <a:cs typeface="+mn-cs"/>
              </a:rPr>
              <a:t>Hold the baby vertically against the chest, maintaining skin-to-skin contact.  Ensure the child is well covered, including head to prevent heat loss.</a:t>
            </a:r>
          </a:p>
          <a:p>
            <a:pPr marL="171450" lvl="0" indent="-171450">
              <a:buFont typeface="Arial" charset="0"/>
              <a:buChar char="•"/>
            </a:pPr>
            <a:r>
              <a:rPr lang="en-GB" sz="1200" b="0" kern="1200" dirty="0">
                <a:solidFill>
                  <a:schemeClr val="tx1"/>
                </a:solidFill>
                <a:effectLst/>
                <a:latin typeface="+mn-lt"/>
                <a:ea typeface="+mn-ea"/>
                <a:cs typeface="+mn-cs"/>
              </a:rPr>
              <a:t>KC can be provided equally by both, mother and father to prevent hypothermia of the infant. </a:t>
            </a:r>
          </a:p>
          <a:p>
            <a:pPr marL="171450" marR="0" lvl="0"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sz="1200" b="0" kern="1200" dirty="0">
                <a:solidFill>
                  <a:schemeClr val="tx1"/>
                </a:solidFill>
                <a:effectLst/>
                <a:latin typeface="+mn-lt"/>
                <a:ea typeface="+mn-ea"/>
                <a:cs typeface="+mn-cs"/>
              </a:rPr>
              <a:t>KC while breastfeeding and sleeping (mother ideally elevated at 30 degrees from the horizontal plan).</a:t>
            </a:r>
          </a:p>
          <a:p>
            <a:pPr lvl="0"/>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8</a:t>
            </a:fld>
            <a:endParaRPr lang="en-GB" dirty="0"/>
          </a:p>
        </p:txBody>
      </p:sp>
    </p:spTree>
    <p:extLst>
      <p:ext uri="{BB962C8B-B14F-4D97-AF65-F5344CB8AC3E}">
        <p14:creationId xmlns:p14="http://schemas.microsoft.com/office/powerpoint/2010/main" val="209169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Attachment</a:t>
            </a:r>
          </a:p>
          <a:p>
            <a:r>
              <a:rPr lang="en-US" sz="1200" kern="1200" dirty="0">
                <a:solidFill>
                  <a:schemeClr val="tx1"/>
                </a:solidFill>
                <a:effectLst/>
                <a:latin typeface="+mn-lt"/>
                <a:ea typeface="+mn-ea"/>
                <a:cs typeface="+mn-cs"/>
              </a:rPr>
              <a:t>1. Infant’s mouth wide open</a:t>
            </a:r>
          </a:p>
          <a:p>
            <a:r>
              <a:rPr lang="en-US" sz="1200" kern="1200" dirty="0">
                <a:solidFill>
                  <a:schemeClr val="tx1"/>
                </a:solidFill>
                <a:effectLst/>
                <a:latin typeface="+mn-lt"/>
                <a:ea typeface="+mn-ea"/>
                <a:cs typeface="+mn-cs"/>
              </a:rPr>
              <a:t>2. Lower lip turned outwards</a:t>
            </a:r>
          </a:p>
          <a:p>
            <a:r>
              <a:rPr lang="en-US" sz="1200" kern="1200" dirty="0">
                <a:solidFill>
                  <a:schemeClr val="tx1"/>
                </a:solidFill>
                <a:effectLst/>
                <a:latin typeface="+mn-lt"/>
                <a:ea typeface="+mn-ea"/>
                <a:cs typeface="+mn-cs"/>
              </a:rPr>
              <a:t>3. Chin touching breast</a:t>
            </a:r>
          </a:p>
          <a:p>
            <a:r>
              <a:rPr lang="en-US" sz="1200" kern="1200" dirty="0">
                <a:solidFill>
                  <a:schemeClr val="tx1"/>
                </a:solidFill>
                <a:effectLst/>
                <a:latin typeface="+mn-lt"/>
                <a:ea typeface="+mn-ea"/>
                <a:cs typeface="+mn-cs"/>
              </a:rPr>
              <a:t>4. More darker skin (areola) visible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above than below the mouth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Positioning</a:t>
            </a:r>
          </a:p>
          <a:p>
            <a:r>
              <a:rPr lang="en-US" sz="1200" kern="1200" dirty="0">
                <a:solidFill>
                  <a:schemeClr val="tx1"/>
                </a:solidFill>
                <a:effectLst/>
                <a:latin typeface="+mn-lt"/>
                <a:ea typeface="+mn-ea"/>
                <a:cs typeface="+mn-cs"/>
              </a:rPr>
              <a:t>1. Infant’s body should be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straight, not bent or twisted</a:t>
            </a:r>
          </a:p>
          <a:p>
            <a:r>
              <a:rPr lang="en-US" sz="1200" kern="1200" dirty="0">
                <a:solidFill>
                  <a:schemeClr val="tx1"/>
                </a:solidFill>
                <a:effectLst/>
                <a:latin typeface="+mn-lt"/>
                <a:ea typeface="+mn-ea"/>
                <a:cs typeface="+mn-cs"/>
              </a:rPr>
              <a:t>2. Infant’s body should be facing</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breast</a:t>
            </a:r>
          </a:p>
          <a:p>
            <a:r>
              <a:rPr lang="en-US" sz="1200" kern="1200" dirty="0">
                <a:solidFill>
                  <a:schemeClr val="tx1"/>
                </a:solidFill>
                <a:effectLst/>
                <a:latin typeface="+mn-lt"/>
                <a:ea typeface="+mn-ea"/>
                <a:cs typeface="+mn-cs"/>
              </a:rPr>
              <a:t>3. Infant should be held close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mother</a:t>
            </a:r>
          </a:p>
          <a:p>
            <a:r>
              <a:rPr lang="en-US" sz="1200" kern="1200" dirty="0">
                <a:solidFill>
                  <a:schemeClr val="tx1"/>
                </a:solidFill>
                <a:effectLst/>
                <a:latin typeface="+mn-lt"/>
                <a:ea typeface="+mn-ea"/>
                <a:cs typeface="+mn-cs"/>
              </a:rPr>
              <a:t>4. Mother should support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infant’s whole body, not just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neck and shoulders (for tummy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down or reclining position: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assisted by gravity, with baby’s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full weight resting on mother’s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body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during the period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infant is learning to breastfeed;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works with cesarean sections)</a:t>
            </a:r>
          </a:p>
          <a:p>
            <a:pPr lvl="0"/>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9</a:t>
            </a:fld>
            <a:endParaRPr lang="en-GB" dirty="0"/>
          </a:p>
        </p:txBody>
      </p:sp>
    </p:spTree>
    <p:extLst>
      <p:ext uri="{BB962C8B-B14F-4D97-AF65-F5344CB8AC3E}">
        <p14:creationId xmlns:p14="http://schemas.microsoft.com/office/powerpoint/2010/main" val="62538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6" name="Date Placeholder 3"/>
          <p:cNvSpPr>
            <a:spLocks noGrp="1"/>
          </p:cNvSpPr>
          <p:nvPr>
            <p:ph type="dt" sz="half" idx="10"/>
          </p:nvPr>
        </p:nvSpPr>
        <p:spPr/>
        <p:txBody>
          <a:bodyPr/>
          <a:lstStyle>
            <a:lvl1pPr>
              <a:defRPr/>
            </a:lvl1pPr>
          </a:lstStyle>
          <a:p>
            <a:pPr>
              <a:defRPr/>
            </a:pPr>
            <a:endParaRPr lang="fr-FR" altLang="en-US" dirty="0"/>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0AB9DDD4-4953-4BF2-AD3F-A00F0C57A7C7}" type="slidenum">
              <a:rPr lang="fr-FR" altLang="en-US"/>
              <a:pPr>
                <a:defRPr/>
              </a:pPr>
              <a:t>‹#›</a:t>
            </a:fld>
            <a:endParaRPr lang="fr-F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3A0E6213-69F8-4EF9-A28C-74290D1A7233}" type="slidenum">
              <a:rPr lang="fr-FR" altLang="en-US"/>
              <a:pPr>
                <a:defRPr/>
              </a:pPr>
              <a:t>‹#›</a:t>
            </a:fld>
            <a:endParaRPr lang="fr-F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0B5707B1-6B97-4272-B48B-0E6E91932251}" type="slidenum">
              <a:rPr lang="fr-FR" altLang="en-US"/>
              <a:pPr>
                <a:defRPr/>
              </a:pPr>
              <a:t>‹#›</a:t>
            </a:fld>
            <a:endParaRPr lang="fr-F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61E492B0-E841-4B8C-A0A5-DD126039508A}" type="slidenum">
              <a:rPr lang="fr-FR" altLang="en-US"/>
              <a:pPr>
                <a:defRPr/>
              </a:pPr>
              <a:t>‹#›</a:t>
            </a:fld>
            <a:endParaRPr lang="fr-F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47F3E0E0-B057-4563-A51F-69C51FEE3C61}" type="slidenum">
              <a:rPr lang="fr-FR" altLang="en-US"/>
              <a:pPr>
                <a:defRPr/>
              </a:pPr>
              <a:t>‹#›</a:t>
            </a:fld>
            <a:endParaRPr lang="fr-F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fr-FR" altLang="en-US" dirty="0"/>
          </a:p>
        </p:txBody>
      </p:sp>
      <p:sp>
        <p:nvSpPr>
          <p:cNvPr id="6"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7" name="Slide Number Placeholder 5"/>
          <p:cNvSpPr>
            <a:spLocks noGrp="1"/>
          </p:cNvSpPr>
          <p:nvPr>
            <p:ph type="sldNum" sz="quarter" idx="12"/>
          </p:nvPr>
        </p:nvSpPr>
        <p:spPr/>
        <p:txBody>
          <a:bodyPr/>
          <a:lstStyle>
            <a:lvl1pPr>
              <a:defRPr/>
            </a:lvl1pPr>
          </a:lstStyle>
          <a:p>
            <a:pPr>
              <a:defRPr/>
            </a:pPr>
            <a:fld id="{0CB9E5CF-8761-4860-B335-8811C97783CB}" type="slidenum">
              <a:rPr lang="fr-FR" altLang="en-US"/>
              <a:pPr>
                <a:defRPr/>
              </a:pPr>
              <a:t>‹#›</a:t>
            </a:fld>
            <a:endParaRPr lang="fr-F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fr-FR" altLang="en-US" dirty="0"/>
          </a:p>
        </p:txBody>
      </p:sp>
      <p:sp>
        <p:nvSpPr>
          <p:cNvPr id="8"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9" name="Slide Number Placeholder 5"/>
          <p:cNvSpPr>
            <a:spLocks noGrp="1"/>
          </p:cNvSpPr>
          <p:nvPr>
            <p:ph type="sldNum" sz="quarter" idx="12"/>
          </p:nvPr>
        </p:nvSpPr>
        <p:spPr/>
        <p:txBody>
          <a:bodyPr/>
          <a:lstStyle>
            <a:lvl1pPr>
              <a:defRPr/>
            </a:lvl1pPr>
          </a:lstStyle>
          <a:p>
            <a:pPr>
              <a:defRPr/>
            </a:pPr>
            <a:fld id="{A6BA11E6-D89E-4472-8CFB-864B379A1483}" type="slidenum">
              <a:rPr lang="fr-FR" altLang="en-US"/>
              <a:pPr>
                <a:defRPr/>
              </a:pPr>
              <a:t>‹#›</a:t>
            </a:fld>
            <a:endParaRPr lang="fr-F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fr-FR" altLang="en-US" dirty="0"/>
          </a:p>
        </p:txBody>
      </p:sp>
      <p:sp>
        <p:nvSpPr>
          <p:cNvPr id="4"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5" name="Slide Number Placeholder 5"/>
          <p:cNvSpPr>
            <a:spLocks noGrp="1"/>
          </p:cNvSpPr>
          <p:nvPr>
            <p:ph type="sldNum" sz="quarter" idx="12"/>
          </p:nvPr>
        </p:nvSpPr>
        <p:spPr/>
        <p:txBody>
          <a:bodyPr/>
          <a:lstStyle>
            <a:lvl1pPr>
              <a:defRPr/>
            </a:lvl1pPr>
          </a:lstStyle>
          <a:p>
            <a:pPr>
              <a:defRPr/>
            </a:pPr>
            <a:fld id="{BD67DEC0-3748-41E0-85AC-A4405AE38D05}" type="slidenum">
              <a:rPr lang="fr-FR" altLang="en-US"/>
              <a:pPr>
                <a:defRPr/>
              </a:pPr>
              <a:t>‹#›</a:t>
            </a:fld>
            <a:endParaRPr lang="fr-F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ltLang="en-US" dirty="0"/>
          </a:p>
        </p:txBody>
      </p:sp>
      <p:sp>
        <p:nvSpPr>
          <p:cNvPr id="3"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4" name="Slide Number Placeholder 5"/>
          <p:cNvSpPr>
            <a:spLocks noGrp="1"/>
          </p:cNvSpPr>
          <p:nvPr>
            <p:ph type="sldNum" sz="quarter" idx="12"/>
          </p:nvPr>
        </p:nvSpPr>
        <p:spPr/>
        <p:txBody>
          <a:bodyPr/>
          <a:lstStyle>
            <a:lvl1pPr>
              <a:defRPr/>
            </a:lvl1pPr>
          </a:lstStyle>
          <a:p>
            <a:pPr>
              <a:defRPr/>
            </a:pPr>
            <a:fld id="{09632F69-7962-4F6F-A227-02ADAD727A05}" type="slidenum">
              <a:rPr lang="fr-FR" altLang="en-US"/>
              <a:pPr>
                <a:defRPr/>
              </a:pPr>
              <a:t>‹#›</a:t>
            </a:fld>
            <a:endParaRPr lang="fr-F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5" name="Date Placeholder 3"/>
          <p:cNvSpPr>
            <a:spLocks noGrp="1"/>
          </p:cNvSpPr>
          <p:nvPr>
            <p:ph type="dt" sz="half" idx="10"/>
          </p:nvPr>
        </p:nvSpPr>
        <p:spPr/>
        <p:txBody>
          <a:bodyPr/>
          <a:lstStyle>
            <a:lvl1pPr>
              <a:defRPr/>
            </a:lvl1pPr>
          </a:lstStyle>
          <a:p>
            <a:pPr>
              <a:defRPr/>
            </a:pPr>
            <a:endParaRPr lang="fr-FR" altLang="en-US" dirty="0"/>
          </a:p>
        </p:txBody>
      </p:sp>
      <p:sp>
        <p:nvSpPr>
          <p:cNvPr id="6"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7" name="Slide Number Placeholder 5"/>
          <p:cNvSpPr>
            <a:spLocks noGrp="1"/>
          </p:cNvSpPr>
          <p:nvPr>
            <p:ph type="sldNum" sz="quarter" idx="12"/>
          </p:nvPr>
        </p:nvSpPr>
        <p:spPr/>
        <p:txBody>
          <a:bodyPr/>
          <a:lstStyle>
            <a:lvl1pPr>
              <a:defRPr/>
            </a:lvl1pPr>
          </a:lstStyle>
          <a:p>
            <a:pPr>
              <a:defRPr/>
            </a:pPr>
            <a:fld id="{D0ECB7EE-1C3C-4A81-861D-DAC4D9A58B1F}" type="slidenum">
              <a:rPr lang="fr-FR" altLang="en-US"/>
              <a:pPr>
                <a:defRPr/>
              </a:pPr>
              <a:t>‹#›</a:t>
            </a:fld>
            <a:endParaRPr lang="fr-F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s-ES"/>
              <a:t>Haga clic para modificar el estilo de título del patrón</a:t>
            </a:r>
            <a:endParaRPr lang="en-US" dirty="0"/>
          </a:p>
        </p:txBody>
      </p:sp>
      <p:sp>
        <p:nvSpPr>
          <p:cNvPr id="7" name="Date Placeholder 4"/>
          <p:cNvSpPr>
            <a:spLocks noGrp="1"/>
          </p:cNvSpPr>
          <p:nvPr>
            <p:ph type="dt" sz="half" idx="10"/>
          </p:nvPr>
        </p:nvSpPr>
        <p:spPr/>
        <p:txBody>
          <a:bodyPr/>
          <a:lstStyle>
            <a:lvl1pPr>
              <a:defRPr/>
            </a:lvl1pPr>
          </a:lstStyle>
          <a:p>
            <a:pPr>
              <a:defRPr/>
            </a:pPr>
            <a:endParaRPr lang="fr-FR" altLang="en-US" dirty="0"/>
          </a:p>
        </p:txBody>
      </p:sp>
      <p:sp>
        <p:nvSpPr>
          <p:cNvPr id="9" name="Footer Placeholder 5"/>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DDEE1E70-3C19-40E2-BBEE-156DC9CBA77B}" type="slidenum">
              <a:rPr lang="fr-FR" altLang="en-US"/>
              <a:pPr>
                <a:defRPr/>
              </a:pPr>
              <a:t>‹#›</a:t>
            </a:fld>
            <a:endParaRPr lang="fr-F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defRPr>
            </a:lvl1pPr>
          </a:lstStyle>
          <a:p>
            <a:pPr>
              <a:defRPr/>
            </a:pPr>
            <a:endParaRPr lang="fr-FR" alt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defRPr>
            </a:lvl1pPr>
          </a:lstStyle>
          <a:p>
            <a:pPr>
              <a:defRPr/>
            </a:pPr>
            <a:r>
              <a:rPr lang="fr-FR" altLang="en-US"/>
              <a:t>MSFOCBA_2015</a:t>
            </a:r>
            <a:endParaRPr lang="fr-FR" altLang="en-US" dirty="0"/>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a:solidFill>
                  <a:schemeClr val="tx2"/>
                </a:solidFill>
              </a:defRPr>
            </a:lvl1pPr>
          </a:lstStyle>
          <a:p>
            <a:pPr>
              <a:defRPr/>
            </a:pPr>
            <a:fld id="{FD2F3441-146A-4413-9A6E-4331B414F8C1}" type="slidenum">
              <a:rPr lang="fr-FR" altLang="en-US"/>
              <a:pPr>
                <a:defRPr/>
              </a:pPr>
              <a:t>‹#›</a:t>
            </a:fld>
            <a:endParaRPr lang="fr-FR" altLang="en-US" dirty="0"/>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26" r:id="rId2"/>
    <p:sldLayoutId id="2147483727" r:id="rId3"/>
    <p:sldLayoutId id="2147483728" r:id="rId4"/>
    <p:sldLayoutId id="2147483729" r:id="rId5"/>
    <p:sldLayoutId id="2147483730" r:id="rId6"/>
    <p:sldLayoutId id="2147483731" r:id="rId7"/>
    <p:sldLayoutId id="2147483732" r:id="rId8"/>
    <p:sldLayoutId id="2147483736" r:id="rId9"/>
    <p:sldLayoutId id="2147483733" r:id="rId10"/>
    <p:sldLayoutId id="2147483734" r:id="rId11"/>
  </p:sldLayoutIdLst>
  <p:hf sldNum="0" hd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lobalhealthmedia.org/portfolio-items/how-to-express-breastmilk/?portfolioID=562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lobalhealthmedia.org/portfolio-items/cup-feeding/?portfolioID=1332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globalhealthmedia.org/portfolio-items/attaching-your-baby-at-the-breast/?portfolioID=5623" TargetMode="External"/><Relationship Id="rId5" Type="http://schemas.openxmlformats.org/officeDocument/2006/relationships/image" Target="../media/image10.pn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1988840"/>
            <a:ext cx="7417072" cy="994432"/>
          </a:xfrm>
        </p:spPr>
        <p:txBody>
          <a:bodyPr rtlCol="0">
            <a:noAutofit/>
          </a:bodyPr>
          <a:lstStyle/>
          <a:p>
            <a:pPr eaLnBrk="1" fontAlgn="auto" hangingPunct="1">
              <a:defRPr/>
            </a:pPr>
            <a:r>
              <a:rPr lang="en-GB" sz="3600" dirty="0"/>
              <a:t>M6 </a:t>
            </a:r>
            <a:r>
              <a:rPr lang="en-GB" sz="3600" b="1" dirty="0"/>
              <a:t>CASE MANAGEMENT IN INFANTS 1-6 MONTHS</a:t>
            </a:r>
            <a:endParaRPr lang="en-GB" sz="3600" dirty="0"/>
          </a:p>
          <a:p>
            <a:pPr eaLnBrk="1" fontAlgn="auto" hangingPunct="1">
              <a:defRPr/>
            </a:pPr>
            <a:endParaRPr lang="en-GB" sz="3600" dirty="0"/>
          </a:p>
          <a:p>
            <a:pPr eaLnBrk="1" fontAlgn="auto" hangingPunct="1">
              <a:defRPr/>
            </a:pPr>
            <a:r>
              <a:rPr lang="en-GB" sz="2400" dirty="0"/>
              <a:t>S22. </a:t>
            </a:r>
            <a:r>
              <a:rPr lang="en-GB" sz="2400" b="1" dirty="0"/>
              <a:t>MATERNAL SUPPORT</a:t>
            </a:r>
            <a:endParaRPr lang="en-GB" sz="2400" dirty="0"/>
          </a:p>
          <a:p>
            <a:pPr algn="l" rtl="0" eaLnBrk="1" fontAlgn="auto" hangingPunct="1">
              <a:buFont typeface="Arial" pitchFamily="34" charset="0"/>
              <a:buNone/>
              <a:defRPr/>
            </a:pPr>
            <a:endParaRPr lang="en-GB" sz="3600" dirty="0"/>
          </a:p>
        </p:txBody>
      </p:sp>
      <p:pic>
        <p:nvPicPr>
          <p:cNvPr id="4" name="Picture 5" descr="C:\Users\sperez\Desktop\logo_MSF.png"/>
          <p:cNvPicPr>
            <a:picLocks noChangeAspect="1" noChangeArrowheads="1"/>
          </p:cNvPicPr>
          <p:nvPr/>
        </p:nvPicPr>
        <p:blipFill>
          <a:blip r:embed="rId3" cstate="print"/>
          <a:srcRect/>
          <a:stretch>
            <a:fillRect/>
          </a:stretch>
        </p:blipFill>
        <p:spPr bwMode="auto">
          <a:xfrm>
            <a:off x="179388" y="188913"/>
            <a:ext cx="2160587" cy="11557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59216" cy="1371600"/>
          </a:xfrm>
        </p:spPr>
        <p:txBody>
          <a:bodyPr>
            <a:normAutofit/>
          </a:bodyPr>
          <a:lstStyle/>
          <a:p>
            <a:r>
              <a:rPr lang="en-GB" b="1" dirty="0"/>
              <a:t>maternal CONCERNS</a:t>
            </a:r>
            <a:endParaRPr lang="en-US" dirty="0"/>
          </a:p>
        </p:txBody>
      </p:sp>
      <p:sp>
        <p:nvSpPr>
          <p:cNvPr id="3" name="Content Placeholder 2"/>
          <p:cNvSpPr>
            <a:spLocks noGrp="1"/>
          </p:cNvSpPr>
          <p:nvPr>
            <p:ph idx="1"/>
          </p:nvPr>
        </p:nvSpPr>
        <p:spPr>
          <a:xfrm>
            <a:off x="251520" y="1752600"/>
            <a:ext cx="8568952" cy="4373563"/>
          </a:xfrm>
        </p:spPr>
        <p:txBody>
          <a:bodyPr/>
          <a:lstStyle/>
          <a:p>
            <a:pPr lvl="1"/>
            <a:r>
              <a:rPr lang="en-GB" sz="3000" dirty="0"/>
              <a:t>Mother thinks she does not have enough milk </a:t>
            </a:r>
          </a:p>
          <a:p>
            <a:pPr lvl="1"/>
            <a:r>
              <a:rPr lang="en-GB" sz="3000" dirty="0"/>
              <a:t>Mother thinks she is unable to breastfeed, lacking confidence in her abilities</a:t>
            </a:r>
          </a:p>
          <a:p>
            <a:pPr lvl="1"/>
            <a:r>
              <a:rPr lang="en-GB" sz="3000" dirty="0"/>
              <a:t>Mother thinks that her diet affects her ability to produce milk</a:t>
            </a:r>
          </a:p>
          <a:p>
            <a:pPr marL="274637" lvl="1" indent="0">
              <a:buNone/>
            </a:pPr>
            <a:endParaRPr lang="en-GB" sz="2800" dirty="0"/>
          </a:p>
          <a:p>
            <a:pPr marL="274637" lvl="1" indent="0">
              <a:buNone/>
            </a:pPr>
            <a:r>
              <a:rPr lang="en-GB" sz="2800" dirty="0"/>
              <a:t>	LISTEN! Give personalised advice, each 	mother is different!</a:t>
            </a:r>
          </a:p>
          <a:p>
            <a:endParaRPr lang="en-US" sz="2800" dirty="0"/>
          </a:p>
        </p:txBody>
      </p:sp>
      <p:sp>
        <p:nvSpPr>
          <p:cNvPr id="4" name="Arrow: Right 3">
            <a:extLst>
              <a:ext uri="{FF2B5EF4-FFF2-40B4-BE49-F238E27FC236}">
                <a16:creationId xmlns:a16="http://schemas.microsoft.com/office/drawing/2014/main" id="{AFFAA565-2D5F-4E3E-B1B7-DE013BDD95A9}"/>
              </a:ext>
            </a:extLst>
          </p:cNvPr>
          <p:cNvSpPr/>
          <p:nvPr/>
        </p:nvSpPr>
        <p:spPr>
          <a:xfrm>
            <a:off x="611560" y="4941168"/>
            <a:ext cx="609908" cy="36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5245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1440"/>
            <a:ext cx="7859216" cy="1371600"/>
          </a:xfrm>
        </p:spPr>
        <p:txBody>
          <a:bodyPr>
            <a:normAutofit/>
          </a:bodyPr>
          <a:lstStyle/>
          <a:p>
            <a:r>
              <a:rPr lang="en-US" dirty="0"/>
              <a:t>BREASTMILK EXPRESSION</a:t>
            </a:r>
          </a:p>
        </p:txBody>
      </p:sp>
      <p:pic>
        <p:nvPicPr>
          <p:cNvPr id="3" name="Picture 2"/>
          <p:cNvPicPr>
            <a:picLocks noChangeAspect="1"/>
          </p:cNvPicPr>
          <p:nvPr/>
        </p:nvPicPr>
        <p:blipFill>
          <a:blip r:embed="rId3" cstate="print"/>
          <a:stretch>
            <a:fillRect/>
          </a:stretch>
        </p:blipFill>
        <p:spPr>
          <a:xfrm>
            <a:off x="3203848" y="844713"/>
            <a:ext cx="2736304" cy="5248583"/>
          </a:xfrm>
          <a:prstGeom prst="rect">
            <a:avLst/>
          </a:prstGeom>
          <a:ln>
            <a:solidFill>
              <a:schemeClr val="tx1"/>
            </a:solidFill>
          </a:ln>
        </p:spPr>
      </p:pic>
      <p:sp>
        <p:nvSpPr>
          <p:cNvPr id="5" name="Rectangle 4"/>
          <p:cNvSpPr/>
          <p:nvPr/>
        </p:nvSpPr>
        <p:spPr>
          <a:xfrm>
            <a:off x="0" y="6246897"/>
            <a:ext cx="7613144" cy="584775"/>
          </a:xfrm>
          <a:prstGeom prst="rect">
            <a:avLst/>
          </a:prstGeom>
        </p:spPr>
        <p:txBody>
          <a:bodyPr wrap="square">
            <a:spAutoFit/>
          </a:bodyPr>
          <a:lstStyle/>
          <a:p>
            <a:pPr lvl="1">
              <a:spcAft>
                <a:spcPts val="0"/>
              </a:spcAft>
            </a:pPr>
            <a:r>
              <a:rPr lang="en-GB" sz="1600" b="1" dirty="0">
                <a:latin typeface="Verdana" charset="0"/>
                <a:ea typeface="Times New Roman" charset="0"/>
                <a:cs typeface="Times New Roman" charset="0"/>
              </a:rPr>
              <a:t>Optional video</a:t>
            </a:r>
            <a:r>
              <a:rPr lang="en-GB" sz="1600" dirty="0">
                <a:latin typeface="Verdana" charset="0"/>
                <a:ea typeface="Times New Roman" charset="0"/>
                <a:cs typeface="Times New Roman" charset="0"/>
              </a:rPr>
              <a:t>: </a:t>
            </a:r>
            <a:r>
              <a:rPr lang="en-GB" sz="1600" dirty="0">
                <a:solidFill>
                  <a:srgbClr val="0000FF"/>
                </a:solidFill>
                <a:latin typeface="Verdana" charset="0"/>
                <a:ea typeface="Times New Roman" charset="0"/>
                <a:cs typeface="Times New Roman" charset="0"/>
                <a:hlinkClick r:id="rId4"/>
              </a:rPr>
              <a:t>https://globalhealthmedia.org/portfolio-items/how-to-express-breastmilk/?portfolioID=5623</a:t>
            </a:r>
            <a:r>
              <a:rPr lang="en-GB" sz="1600" dirty="0">
                <a:latin typeface="Verdana" charset="0"/>
                <a:ea typeface="Times New Roman" charset="0"/>
                <a:cs typeface="Times New Roman" charset="0"/>
              </a:rPr>
              <a:t>, </a:t>
            </a:r>
            <a:r>
              <a:rPr lang="en-GB" sz="1600" b="1" dirty="0">
                <a:latin typeface="Verdana" charset="0"/>
                <a:ea typeface="Times New Roman" charset="0"/>
                <a:cs typeface="Times New Roman" charset="0"/>
              </a:rPr>
              <a:t>7:30 min</a:t>
            </a:r>
            <a:endParaRPr lang="en-GB" sz="1600" dirty="0">
              <a:effectLst/>
              <a:latin typeface="Calibri" charset="0"/>
              <a:ea typeface="Verdana" charset="0"/>
              <a:cs typeface="Times New Roman" charset="0"/>
            </a:endParaRPr>
          </a:p>
        </p:txBody>
      </p:sp>
    </p:spTree>
    <p:extLst>
      <p:ext uri="{BB962C8B-B14F-4D97-AF65-F5344CB8AC3E}">
        <p14:creationId xmlns:p14="http://schemas.microsoft.com/office/powerpoint/2010/main" val="106104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7859216" cy="1371600"/>
          </a:xfrm>
        </p:spPr>
        <p:txBody>
          <a:bodyPr>
            <a:normAutofit/>
          </a:bodyPr>
          <a:lstStyle/>
          <a:p>
            <a:r>
              <a:rPr lang="en-US" dirty="0"/>
              <a:t>CUP FEEDING</a:t>
            </a:r>
          </a:p>
        </p:txBody>
      </p:sp>
      <p:pic>
        <p:nvPicPr>
          <p:cNvPr id="3" name="Picture 2"/>
          <p:cNvPicPr>
            <a:picLocks noChangeAspect="1"/>
          </p:cNvPicPr>
          <p:nvPr/>
        </p:nvPicPr>
        <p:blipFill>
          <a:blip r:embed="rId3" cstate="print"/>
          <a:stretch>
            <a:fillRect/>
          </a:stretch>
        </p:blipFill>
        <p:spPr>
          <a:xfrm>
            <a:off x="2051720" y="836712"/>
            <a:ext cx="4953620" cy="4780417"/>
          </a:xfrm>
          <a:prstGeom prst="rect">
            <a:avLst/>
          </a:prstGeom>
        </p:spPr>
      </p:pic>
      <p:sp>
        <p:nvSpPr>
          <p:cNvPr id="4" name="Rectangle 3"/>
          <p:cNvSpPr/>
          <p:nvPr/>
        </p:nvSpPr>
        <p:spPr>
          <a:xfrm>
            <a:off x="0" y="5683037"/>
            <a:ext cx="7920880" cy="867930"/>
          </a:xfrm>
          <a:prstGeom prst="rect">
            <a:avLst/>
          </a:prstGeom>
        </p:spPr>
        <p:txBody>
          <a:bodyPr wrap="square">
            <a:spAutoFit/>
          </a:bodyPr>
          <a:lstStyle/>
          <a:p>
            <a:pPr lvl="1">
              <a:spcAft>
                <a:spcPts val="0"/>
              </a:spcAft>
            </a:pPr>
            <a:r>
              <a:rPr lang="en-GB" sz="1600" u="sng" dirty="0">
                <a:latin typeface="Verdana" charset="0"/>
                <a:ea typeface="Times New Roman" charset="0"/>
                <a:cs typeface="Times New Roman" charset="0"/>
              </a:rPr>
              <a:t>Optional video</a:t>
            </a:r>
            <a:r>
              <a:rPr lang="en-GB" sz="1600" dirty="0">
                <a:latin typeface="Verdana" charset="0"/>
                <a:ea typeface="Times New Roman" charset="0"/>
                <a:cs typeface="Times New Roman" charset="0"/>
              </a:rPr>
              <a:t>: </a:t>
            </a:r>
            <a:r>
              <a:rPr lang="en-GB" sz="1600" u="sng" dirty="0">
                <a:solidFill>
                  <a:srgbClr val="0000FF"/>
                </a:solidFill>
                <a:latin typeface="Verdana" charset="0"/>
                <a:ea typeface="Times New Roman" charset="0"/>
                <a:cs typeface="Times New Roman" charset="0"/>
                <a:hlinkClick r:id="rId4"/>
              </a:rPr>
              <a:t>https://globalhealthmedia.org/portfolio-items/cup-feeding/?portfolioID=13325</a:t>
            </a:r>
            <a:r>
              <a:rPr lang="en-GB" sz="1600" dirty="0">
                <a:latin typeface="Verdana" charset="0"/>
                <a:ea typeface="Times New Roman" charset="0"/>
                <a:cs typeface="Times New Roman" charset="0"/>
              </a:rPr>
              <a:t>, 8:56 min </a:t>
            </a:r>
            <a:endParaRPr lang="en-GB" sz="1600" dirty="0">
              <a:latin typeface="Calibri" charset="0"/>
              <a:ea typeface="Verdana" charset="0"/>
              <a:cs typeface="Times New Roman" charset="0"/>
            </a:endParaRPr>
          </a:p>
          <a:p>
            <a:pPr>
              <a:lnSpc>
                <a:spcPct val="115000"/>
              </a:lnSpc>
              <a:spcAft>
                <a:spcPts val="1000"/>
              </a:spcAft>
            </a:pPr>
            <a:r>
              <a:rPr lang="en-GB" sz="1600" dirty="0">
                <a:latin typeface="Verdana" charset="0"/>
                <a:ea typeface="Verdana" charset="0"/>
                <a:cs typeface="Times New Roman" charset="0"/>
              </a:rPr>
              <a:t> </a:t>
            </a:r>
            <a:endParaRPr lang="en-GB" sz="1600" dirty="0">
              <a:effectLst/>
              <a:latin typeface="Verdana" charset="0"/>
              <a:ea typeface="Verdana" charset="0"/>
              <a:cs typeface="Times New Roman" charset="0"/>
            </a:endParaRPr>
          </a:p>
        </p:txBody>
      </p:sp>
    </p:spTree>
    <p:extLst>
      <p:ext uri="{BB962C8B-B14F-4D97-AF65-F5344CB8AC3E}">
        <p14:creationId xmlns:p14="http://schemas.microsoft.com/office/powerpoint/2010/main" val="69934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r>
              <a:rPr lang="en-GB" b="1" dirty="0"/>
              <a:t>Supplemental Suckling Technique using a NGT </a:t>
            </a:r>
            <a:endParaRPr lang="en-US" dirty="0"/>
          </a:p>
        </p:txBody>
      </p:sp>
      <p:sp>
        <p:nvSpPr>
          <p:cNvPr id="6" name="Rectangle 4"/>
          <p:cNvSpPr>
            <a:spLocks noChangeArrowheads="1"/>
          </p:cNvSpPr>
          <p:nvPr/>
        </p:nvSpPr>
        <p:spPr bwMode="auto">
          <a:xfrm>
            <a:off x="683568" y="25649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2" descr="Description: muriel2-e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2080810"/>
            <a:ext cx="4104457" cy="3790961"/>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060848"/>
            <a:ext cx="4340076" cy="3780066"/>
          </a:xfrm>
          <a:prstGeom prst="rect">
            <a:avLst/>
          </a:prstGeom>
          <a:ln>
            <a:solidFill>
              <a:schemeClr val="accent1">
                <a:shade val="50000"/>
              </a:schemeClr>
            </a:solidFill>
          </a:ln>
        </p:spPr>
      </p:pic>
    </p:spTree>
    <p:extLst>
      <p:ext uri="{BB962C8B-B14F-4D97-AF65-F5344CB8AC3E}">
        <p14:creationId xmlns:p14="http://schemas.microsoft.com/office/powerpoint/2010/main" val="148825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19256" cy="1371600"/>
          </a:xfrm>
        </p:spPr>
        <p:txBody>
          <a:bodyPr>
            <a:normAutofit/>
          </a:bodyPr>
          <a:lstStyle/>
          <a:p>
            <a:r>
              <a:rPr lang="es-ES_tradnl" dirty="0">
                <a:ea typeface="Segoe UI" panose="020B0502040204020203" pitchFamily="34" charset="0"/>
                <a:cs typeface="Segoe UI" panose="020B0502040204020203" pitchFamily="34" charset="0"/>
              </a:rPr>
              <a:t>OBJECTIVES OF THE SESSION</a:t>
            </a:r>
            <a:endParaRPr lang="en-CA" dirty="0">
              <a:ea typeface="Segoe UI" panose="020B0502040204020203" pitchFamily="34" charset="0"/>
              <a:cs typeface="Segoe UI" panose="020B0502040204020203" pitchFamily="34" charset="0"/>
            </a:endParaRPr>
          </a:p>
        </p:txBody>
      </p:sp>
      <p:sp>
        <p:nvSpPr>
          <p:cNvPr id="7" name="Content Placeholder 2"/>
          <p:cNvSpPr>
            <a:spLocks noGrp="1"/>
          </p:cNvSpPr>
          <p:nvPr>
            <p:ph idx="1"/>
          </p:nvPr>
        </p:nvSpPr>
        <p:spPr>
          <a:xfrm>
            <a:off x="251520" y="1196752"/>
            <a:ext cx="8229376" cy="4373563"/>
          </a:xfrm>
        </p:spPr>
        <p:txBody>
          <a:bodyPr/>
          <a:lstStyle/>
          <a:p>
            <a:pPr lvl="0"/>
            <a:endParaRPr lang="en-GB" sz="2800" dirty="0"/>
          </a:p>
          <a:p>
            <a:pPr marL="274637" lvl="1" indent="0" algn="just">
              <a:buNone/>
            </a:pPr>
            <a:r>
              <a:rPr lang="en-GB" sz="2400" dirty="0"/>
              <a:t>At the end of this session participants will be able to: </a:t>
            </a:r>
          </a:p>
          <a:p>
            <a:pPr marL="788987" lvl="1" indent="-514350">
              <a:buFont typeface="+mj-lt"/>
              <a:buAutoNum type="arabicPeriod"/>
            </a:pPr>
            <a:r>
              <a:rPr lang="es-ES" sz="2400" dirty="0" err="1"/>
              <a:t>To</a:t>
            </a:r>
            <a:r>
              <a:rPr lang="es-ES" sz="2400" dirty="0"/>
              <a:t> be </a:t>
            </a:r>
            <a:r>
              <a:rPr lang="es-ES" sz="2400" dirty="0" err="1"/>
              <a:t>aware</a:t>
            </a:r>
            <a:r>
              <a:rPr lang="es-ES" sz="2400" dirty="0"/>
              <a:t> of </a:t>
            </a:r>
            <a:r>
              <a:rPr lang="es-ES" sz="2400" dirty="0" err="1"/>
              <a:t>the</a:t>
            </a:r>
            <a:r>
              <a:rPr lang="es-ES" sz="2400" dirty="0"/>
              <a:t> </a:t>
            </a:r>
            <a:r>
              <a:rPr lang="es-ES" sz="2400" dirty="0" err="1"/>
              <a:t>type</a:t>
            </a:r>
            <a:r>
              <a:rPr lang="es-ES" sz="2400" dirty="0"/>
              <a:t> of </a:t>
            </a:r>
            <a:r>
              <a:rPr lang="es-ES" sz="2400" dirty="0" err="1"/>
              <a:t>counselling</a:t>
            </a:r>
            <a:r>
              <a:rPr lang="es-ES" sz="2400" dirty="0"/>
              <a:t> and </a:t>
            </a:r>
            <a:r>
              <a:rPr lang="es-ES" sz="2400" dirty="0" err="1"/>
              <a:t>support</a:t>
            </a:r>
            <a:r>
              <a:rPr lang="es-ES" sz="2400" dirty="0"/>
              <a:t> </a:t>
            </a:r>
            <a:r>
              <a:rPr lang="es-ES" sz="2400" dirty="0" err="1"/>
              <a:t>needed</a:t>
            </a:r>
            <a:r>
              <a:rPr lang="es-ES" sz="2400" dirty="0"/>
              <a:t> </a:t>
            </a:r>
            <a:r>
              <a:rPr lang="es-ES" sz="2400" dirty="0" err="1"/>
              <a:t>by</a:t>
            </a:r>
            <a:r>
              <a:rPr lang="es-ES" sz="2400" dirty="0"/>
              <a:t> </a:t>
            </a:r>
            <a:r>
              <a:rPr lang="es-ES" sz="2400" dirty="0" err="1"/>
              <a:t>all</a:t>
            </a:r>
            <a:r>
              <a:rPr lang="es-ES" sz="2400" dirty="0"/>
              <a:t> </a:t>
            </a:r>
            <a:r>
              <a:rPr lang="es-ES" sz="2400" dirty="0" err="1"/>
              <a:t>mothers</a:t>
            </a:r>
            <a:r>
              <a:rPr lang="es-ES" sz="2400" dirty="0"/>
              <a:t> </a:t>
            </a:r>
            <a:r>
              <a:rPr lang="es-ES" sz="2400" dirty="0" err="1"/>
              <a:t>that</a:t>
            </a:r>
            <a:r>
              <a:rPr lang="es-ES" sz="2400" dirty="0"/>
              <a:t> </a:t>
            </a:r>
            <a:r>
              <a:rPr lang="es-ES" sz="2400" dirty="0" err="1"/>
              <a:t>have</a:t>
            </a:r>
            <a:r>
              <a:rPr lang="es-ES" sz="2400" dirty="0"/>
              <a:t> </a:t>
            </a:r>
            <a:r>
              <a:rPr lang="es-ES" sz="2400" dirty="0" err="1"/>
              <a:t>an</a:t>
            </a:r>
            <a:r>
              <a:rPr lang="es-ES" sz="2400" dirty="0"/>
              <a:t> </a:t>
            </a:r>
            <a:r>
              <a:rPr lang="es-ES" sz="2400" dirty="0" err="1"/>
              <a:t>infant</a:t>
            </a:r>
            <a:r>
              <a:rPr lang="es-ES" sz="2400" dirty="0"/>
              <a:t> </a:t>
            </a:r>
            <a:r>
              <a:rPr lang="es-ES" sz="2400" dirty="0" err="1"/>
              <a:t>admitted</a:t>
            </a:r>
            <a:r>
              <a:rPr lang="es-ES" sz="2400" dirty="0"/>
              <a:t> in a </a:t>
            </a:r>
            <a:r>
              <a:rPr lang="es-ES" sz="2400" dirty="0" err="1"/>
              <a:t>nutrition</a:t>
            </a:r>
            <a:r>
              <a:rPr lang="es-ES" sz="2400" dirty="0"/>
              <a:t> </a:t>
            </a:r>
            <a:r>
              <a:rPr lang="es-ES" sz="2400" dirty="0" err="1"/>
              <a:t>programme</a:t>
            </a:r>
            <a:r>
              <a:rPr lang="es-ES" sz="2400" dirty="0"/>
              <a:t>.</a:t>
            </a:r>
            <a:endParaRPr lang="en-GB" sz="2400" dirty="0"/>
          </a:p>
        </p:txBody>
      </p:sp>
    </p:spTree>
    <p:extLst>
      <p:ext uri="{BB962C8B-B14F-4D97-AF65-F5344CB8AC3E}">
        <p14:creationId xmlns:p14="http://schemas.microsoft.com/office/powerpoint/2010/main" val="28695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lstStyle/>
          <a:p>
            <a:pPr marL="0" lvl="2" indent="0">
              <a:spcAft>
                <a:spcPts val="600"/>
              </a:spcAft>
              <a:buClrTx/>
              <a:buNone/>
            </a:pPr>
            <a:r>
              <a:rPr lang="en-GB" sz="2800" b="1" dirty="0"/>
              <a:t>What do you think of the breast attachment of this infant? Explain your answer.</a:t>
            </a:r>
          </a:p>
          <a:p>
            <a:pPr marL="0" lvl="2" indent="0">
              <a:spcAft>
                <a:spcPts val="600"/>
              </a:spcAft>
              <a:buClrTx/>
              <a:buNone/>
            </a:pPr>
            <a:endParaRPr lang="en-GB" sz="2800" b="1" dirty="0"/>
          </a:p>
          <a:p>
            <a:endParaRPr lang="en-US" sz="2800" dirty="0"/>
          </a:p>
        </p:txBody>
      </p:sp>
      <p:pic>
        <p:nvPicPr>
          <p:cNvPr id="8" name="Picture 7"/>
          <p:cNvPicPr>
            <a:picLocks noChangeAspect="1"/>
          </p:cNvPicPr>
          <p:nvPr/>
        </p:nvPicPr>
        <p:blipFill>
          <a:blip r:embed="rId3" cstate="print"/>
          <a:stretch>
            <a:fillRect/>
          </a:stretch>
        </p:blipFill>
        <p:spPr>
          <a:xfrm>
            <a:off x="2699792" y="2763416"/>
            <a:ext cx="3958288" cy="3371875"/>
          </a:xfrm>
          <a:prstGeom prst="rect">
            <a:avLst/>
          </a:prstGeom>
          <a:ln>
            <a:solidFill>
              <a:schemeClr val="tx1"/>
            </a:solidFill>
          </a:ln>
        </p:spPr>
      </p:pic>
    </p:spTree>
    <p:extLst>
      <p:ext uri="{BB962C8B-B14F-4D97-AF65-F5344CB8AC3E}">
        <p14:creationId xmlns:p14="http://schemas.microsoft.com/office/powerpoint/2010/main" val="47816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p>
        </p:txBody>
      </p:sp>
      <p:pic>
        <p:nvPicPr>
          <p:cNvPr id="4" name="Picture 3"/>
          <p:cNvPicPr>
            <a:picLocks noChangeAspect="1"/>
          </p:cNvPicPr>
          <p:nvPr/>
        </p:nvPicPr>
        <p:blipFill>
          <a:blip r:embed="rId3" cstate="print"/>
          <a:stretch>
            <a:fillRect/>
          </a:stretch>
        </p:blipFill>
        <p:spPr>
          <a:xfrm>
            <a:off x="4716016" y="2858906"/>
            <a:ext cx="4032448" cy="3639456"/>
          </a:xfrm>
          <a:prstGeom prst="rect">
            <a:avLst/>
          </a:prstGeom>
          <a:ln>
            <a:solidFill>
              <a:schemeClr val="tx1"/>
            </a:solidFill>
          </a:ln>
        </p:spPr>
      </p:pic>
      <p:pic>
        <p:nvPicPr>
          <p:cNvPr id="6" name="Picture 5"/>
          <p:cNvPicPr>
            <a:picLocks noChangeAspect="1"/>
          </p:cNvPicPr>
          <p:nvPr/>
        </p:nvPicPr>
        <p:blipFill>
          <a:blip r:embed="rId4" cstate="print"/>
          <a:stretch>
            <a:fillRect/>
          </a:stretch>
        </p:blipFill>
        <p:spPr>
          <a:xfrm>
            <a:off x="186835" y="2015131"/>
            <a:ext cx="3958288" cy="3371875"/>
          </a:xfrm>
          <a:prstGeom prst="rect">
            <a:avLst/>
          </a:prstGeom>
          <a:ln>
            <a:solidFill>
              <a:schemeClr val="tx1"/>
            </a:solidFill>
          </a:ln>
        </p:spPr>
      </p:pic>
      <p:sp>
        <p:nvSpPr>
          <p:cNvPr id="5" name="TextBox 4"/>
          <p:cNvSpPr txBox="1"/>
          <p:nvPr/>
        </p:nvSpPr>
        <p:spPr>
          <a:xfrm>
            <a:off x="1043608" y="5157192"/>
            <a:ext cx="2190023" cy="461665"/>
          </a:xfrm>
          <a:prstGeom prst="rect">
            <a:avLst/>
          </a:prstGeom>
          <a:solidFill>
            <a:schemeClr val="tx2"/>
          </a:solidFill>
        </p:spPr>
        <p:txBody>
          <a:bodyPr wrap="none" rtlCol="0">
            <a:spAutoFit/>
          </a:bodyPr>
          <a:lstStyle/>
          <a:p>
            <a:r>
              <a:rPr lang="en-US" dirty="0">
                <a:solidFill>
                  <a:schemeClr val="bg1"/>
                </a:solidFill>
              </a:rPr>
              <a:t>Poor attachment</a:t>
            </a:r>
          </a:p>
        </p:txBody>
      </p:sp>
      <p:pic>
        <p:nvPicPr>
          <p:cNvPr id="7" name="Picture 6"/>
          <p:cNvPicPr>
            <a:picLocks noChangeAspect="1"/>
          </p:cNvPicPr>
          <p:nvPr/>
        </p:nvPicPr>
        <p:blipFill>
          <a:blip r:embed="rId5" cstate="print"/>
          <a:stretch>
            <a:fillRect/>
          </a:stretch>
        </p:blipFill>
        <p:spPr>
          <a:xfrm>
            <a:off x="4644008" y="574266"/>
            <a:ext cx="4194923" cy="2275582"/>
          </a:xfrm>
          <a:prstGeom prst="rect">
            <a:avLst/>
          </a:prstGeom>
        </p:spPr>
      </p:pic>
      <p:sp>
        <p:nvSpPr>
          <p:cNvPr id="10" name="Rectangle 9"/>
          <p:cNvSpPr/>
          <p:nvPr/>
        </p:nvSpPr>
        <p:spPr>
          <a:xfrm>
            <a:off x="4716016" y="692696"/>
            <a:ext cx="4032448" cy="5832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5721838" y="6309320"/>
            <a:ext cx="2292615" cy="461665"/>
          </a:xfrm>
          <a:prstGeom prst="rect">
            <a:avLst/>
          </a:prstGeom>
          <a:solidFill>
            <a:srgbClr val="92D050"/>
          </a:solidFill>
        </p:spPr>
        <p:txBody>
          <a:bodyPr wrap="none" rtlCol="0">
            <a:spAutoFit/>
          </a:bodyPr>
          <a:lstStyle/>
          <a:p>
            <a:r>
              <a:rPr lang="en-US" dirty="0">
                <a:solidFill>
                  <a:schemeClr val="bg1"/>
                </a:solidFill>
              </a:rPr>
              <a:t>Good attachment</a:t>
            </a:r>
          </a:p>
        </p:txBody>
      </p:sp>
    </p:spTree>
    <p:extLst>
      <p:ext uri="{BB962C8B-B14F-4D97-AF65-F5344CB8AC3E}">
        <p14:creationId xmlns:p14="http://schemas.microsoft.com/office/powerpoint/2010/main" val="45189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35280" cy="1371600"/>
          </a:xfrm>
        </p:spPr>
        <p:txBody>
          <a:bodyPr/>
          <a:lstStyle/>
          <a:p>
            <a:r>
              <a:rPr lang="en-GB" dirty="0" err="1"/>
              <a:t>nutritionAL</a:t>
            </a:r>
            <a:r>
              <a:rPr lang="en-GB" dirty="0"/>
              <a:t> screening OF MOTHERS/CARETAKERS </a:t>
            </a:r>
            <a:endParaRPr lang="en-US" dirty="0"/>
          </a:p>
        </p:txBody>
      </p:sp>
      <p:sp>
        <p:nvSpPr>
          <p:cNvPr id="3" name="Content Placeholder 2"/>
          <p:cNvSpPr>
            <a:spLocks noGrp="1"/>
          </p:cNvSpPr>
          <p:nvPr>
            <p:ph idx="1"/>
          </p:nvPr>
        </p:nvSpPr>
        <p:spPr/>
        <p:txBody>
          <a:bodyPr/>
          <a:lstStyle/>
          <a:p>
            <a:pPr lvl="0"/>
            <a:r>
              <a:rPr lang="en-GB" sz="2800" dirty="0"/>
              <a:t>All mothers of infants 1-6m should be screened with MUAC:</a:t>
            </a:r>
          </a:p>
          <a:p>
            <a:pPr lvl="0"/>
            <a:endParaRPr lang="en-GB" sz="2800" dirty="0"/>
          </a:p>
          <a:p>
            <a:pPr lvl="0"/>
            <a:endParaRPr lang="en-GB" sz="2800" b="1" dirty="0"/>
          </a:p>
          <a:p>
            <a:pPr lvl="0"/>
            <a:endParaRPr lang="en-GB" sz="2800" dirty="0"/>
          </a:p>
        </p:txBody>
      </p:sp>
      <p:sp>
        <p:nvSpPr>
          <p:cNvPr id="5" name="Rectangle 4"/>
          <p:cNvSpPr/>
          <p:nvPr/>
        </p:nvSpPr>
        <p:spPr>
          <a:xfrm>
            <a:off x="2195736" y="4293096"/>
            <a:ext cx="3773469" cy="461665"/>
          </a:xfrm>
          <a:prstGeom prst="rect">
            <a:avLst/>
          </a:prstGeom>
          <a:solidFill>
            <a:srgbClr val="C00000"/>
          </a:solidFill>
          <a:ln>
            <a:solidFill>
              <a:srgbClr val="C00000"/>
            </a:solidFill>
          </a:ln>
        </p:spPr>
        <p:txBody>
          <a:bodyPr wrap="none">
            <a:spAutoFit/>
          </a:bodyPr>
          <a:lstStyle/>
          <a:p>
            <a:pPr lvl="0" algn="ctr"/>
            <a:r>
              <a:rPr lang="en-GB" b="1" dirty="0">
                <a:solidFill>
                  <a:schemeClr val="bg1"/>
                </a:solidFill>
              </a:rPr>
              <a:t>Treatment for malnutrition</a:t>
            </a:r>
            <a:endParaRPr lang="en-US" dirty="0">
              <a:solidFill>
                <a:schemeClr val="bg1"/>
              </a:solidFill>
            </a:endParaRPr>
          </a:p>
        </p:txBody>
      </p:sp>
      <p:sp>
        <p:nvSpPr>
          <p:cNvPr id="6" name="Rectangle 5"/>
          <p:cNvSpPr/>
          <p:nvPr/>
        </p:nvSpPr>
        <p:spPr>
          <a:xfrm>
            <a:off x="2968047" y="2749150"/>
            <a:ext cx="2805576" cy="461665"/>
          </a:xfrm>
          <a:prstGeom prst="rect">
            <a:avLst/>
          </a:prstGeom>
          <a:solidFill>
            <a:srgbClr val="C00000"/>
          </a:solidFill>
          <a:ln>
            <a:solidFill>
              <a:srgbClr val="C00000"/>
            </a:solidFill>
          </a:ln>
        </p:spPr>
        <p:txBody>
          <a:bodyPr wrap="none">
            <a:spAutoFit/>
          </a:bodyPr>
          <a:lstStyle/>
          <a:p>
            <a:pPr lvl="0" algn="ctr"/>
            <a:r>
              <a:rPr lang="en-GB" dirty="0">
                <a:solidFill>
                  <a:schemeClr val="bg1"/>
                </a:solidFill>
              </a:rPr>
              <a:t>If </a:t>
            </a:r>
            <a:r>
              <a:rPr lang="en-GB" b="1" dirty="0">
                <a:solidFill>
                  <a:schemeClr val="bg1"/>
                </a:solidFill>
              </a:rPr>
              <a:t>MUAC &lt; 230 mm</a:t>
            </a:r>
            <a:endParaRPr lang="en-GB" dirty="0">
              <a:solidFill>
                <a:schemeClr val="bg1"/>
              </a:solidFill>
            </a:endParaRPr>
          </a:p>
        </p:txBody>
      </p:sp>
      <p:sp>
        <p:nvSpPr>
          <p:cNvPr id="7" name="Down Arrow 6"/>
          <p:cNvSpPr/>
          <p:nvPr/>
        </p:nvSpPr>
        <p:spPr>
          <a:xfrm>
            <a:off x="4135089" y="3631461"/>
            <a:ext cx="332036" cy="603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EF09E317-4188-46ED-8545-0CFDE5E0D6C8}"/>
              </a:ext>
            </a:extLst>
          </p:cNvPr>
          <p:cNvGraphicFramePr>
            <a:graphicFrameLocks noGrp="1"/>
          </p:cNvGraphicFramePr>
          <p:nvPr>
            <p:extLst>
              <p:ext uri="{D42A27DB-BD31-4B8C-83A1-F6EECF244321}">
                <p14:modId xmlns:p14="http://schemas.microsoft.com/office/powerpoint/2010/main" val="1544387756"/>
              </p:ext>
            </p:extLst>
          </p:nvPr>
        </p:nvGraphicFramePr>
        <p:xfrm>
          <a:off x="827584" y="5060040"/>
          <a:ext cx="7620000" cy="1537312"/>
        </p:xfrm>
        <a:graphic>
          <a:graphicData uri="http://schemas.openxmlformats.org/drawingml/2006/table">
            <a:tbl>
              <a:tblPr firstRow="1" firstCol="1" bandRow="1"/>
              <a:tblGrid>
                <a:gridCol w="4099058">
                  <a:extLst>
                    <a:ext uri="{9D8B030D-6E8A-4147-A177-3AD203B41FA5}">
                      <a16:colId xmlns:a16="http://schemas.microsoft.com/office/drawing/2014/main" val="3832223663"/>
                    </a:ext>
                  </a:extLst>
                </a:gridCol>
                <a:gridCol w="3520942">
                  <a:extLst>
                    <a:ext uri="{9D8B030D-6E8A-4147-A177-3AD203B41FA5}">
                      <a16:colId xmlns:a16="http://schemas.microsoft.com/office/drawing/2014/main" val="1329157983"/>
                    </a:ext>
                  </a:extLst>
                </a:gridCol>
              </a:tblGrid>
              <a:tr h="407076">
                <a:tc>
                  <a:txBody>
                    <a:bodyPr/>
                    <a:lstStyle/>
                    <a:p>
                      <a:pPr algn="ctr">
                        <a:lnSpc>
                          <a:spcPct val="115000"/>
                        </a:lnSpc>
                        <a:spcAft>
                          <a:spcPts val="1000"/>
                        </a:spcAft>
                      </a:pPr>
                      <a:r>
                        <a:rPr lang="en-GB" sz="1400" b="1" dirty="0">
                          <a:effectLst/>
                          <a:latin typeface="Verdana" panose="020B0604030504040204" pitchFamily="34" charset="0"/>
                          <a:ea typeface="Times New Roman" panose="02020603050405020304" pitchFamily="18" charset="0"/>
                          <a:cs typeface="Times New Roman" panose="02020603050405020304" pitchFamily="18" charset="0"/>
                        </a:rPr>
                        <a:t>Nutritional Status</a:t>
                      </a:r>
                      <a:endParaRPr lang="fr-BE"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GB" sz="1400" b="1" dirty="0">
                          <a:effectLst/>
                          <a:latin typeface="Verdana" panose="020B0604030504040204" pitchFamily="34" charset="0"/>
                          <a:ea typeface="Times New Roman" panose="02020603050405020304" pitchFamily="18" charset="0"/>
                          <a:cs typeface="Times New Roman" panose="02020603050405020304" pitchFamily="18" charset="0"/>
                        </a:rPr>
                        <a:t>MUAC </a:t>
                      </a:r>
                      <a:endParaRPr lang="fr-BE"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02913835"/>
                  </a:ext>
                </a:extLst>
              </a:tr>
              <a:tr h="565118">
                <a:tc>
                  <a:txBody>
                    <a:bodyPr/>
                    <a:lstStyle/>
                    <a:p>
                      <a:pPr>
                        <a:lnSpc>
                          <a:spcPct val="115000"/>
                        </a:lnSpc>
                        <a:spcAft>
                          <a:spcPts val="1000"/>
                        </a:spcAft>
                      </a:pP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No malnutrition</a:t>
                      </a:r>
                      <a:endParaRPr lang="fr-BE"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230 mm</a:t>
                      </a:r>
                      <a:endParaRPr lang="fr-BE"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231617"/>
                  </a:ext>
                </a:extLst>
              </a:tr>
              <a:tr h="565118">
                <a:tc>
                  <a:txBody>
                    <a:bodyPr/>
                    <a:lstStyle/>
                    <a:p>
                      <a:pPr>
                        <a:lnSpc>
                          <a:spcPct val="115000"/>
                        </a:lnSpc>
                        <a:spcAft>
                          <a:spcPts val="1000"/>
                        </a:spcAft>
                      </a:pPr>
                      <a:r>
                        <a:rPr lang="en-GB" sz="1400">
                          <a:effectLst/>
                          <a:latin typeface="Verdana" panose="020B0604030504040204" pitchFamily="34" charset="0"/>
                          <a:ea typeface="Times New Roman" panose="02020603050405020304" pitchFamily="18" charset="0"/>
                          <a:cs typeface="Times New Roman" panose="02020603050405020304" pitchFamily="18" charset="0"/>
                        </a:rPr>
                        <a:t>Acute malnutrition – needs admission into nutrition programme</a:t>
                      </a:r>
                      <a:endParaRPr lang="fr-BE" sz="2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&lt; 230 mm</a:t>
                      </a:r>
                      <a:endParaRPr lang="fr-BE" sz="20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fr-BE"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015132"/>
                  </a:ext>
                </a:extLst>
              </a:tr>
            </a:tbl>
          </a:graphicData>
        </a:graphic>
      </p:graphicFrame>
    </p:spTree>
    <p:extLst>
      <p:ext uri="{BB962C8B-B14F-4D97-AF65-F5344CB8AC3E}">
        <p14:creationId xmlns:p14="http://schemas.microsoft.com/office/powerpoint/2010/main" val="48500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27168" cy="1371600"/>
          </a:xfrm>
        </p:spPr>
        <p:txBody>
          <a:bodyPr>
            <a:normAutofit fontScale="90000"/>
          </a:bodyPr>
          <a:lstStyle/>
          <a:p>
            <a:r>
              <a:rPr lang="en-GB" b="1" dirty="0"/>
              <a:t>Standard medical protocol for LACTATING WOMEN </a:t>
            </a:r>
            <a:br>
              <a:rPr lang="en-GB" b="1" dirty="0"/>
            </a:br>
            <a:r>
              <a:rPr lang="en-GB" sz="2700" b="1" dirty="0"/>
              <a:t>(not malnourished)</a:t>
            </a:r>
            <a:endParaRPr lang="en-US" dirty="0"/>
          </a:p>
        </p:txBody>
      </p:sp>
      <p:pic>
        <p:nvPicPr>
          <p:cNvPr id="6" name="Picture 5"/>
          <p:cNvPicPr>
            <a:picLocks noChangeAspect="1"/>
          </p:cNvPicPr>
          <p:nvPr/>
        </p:nvPicPr>
        <p:blipFill>
          <a:blip r:embed="rId3" cstate="print"/>
          <a:stretch>
            <a:fillRect/>
          </a:stretch>
        </p:blipFill>
        <p:spPr>
          <a:xfrm>
            <a:off x="516124" y="3734901"/>
            <a:ext cx="7309319" cy="2420821"/>
          </a:xfrm>
          <a:prstGeom prst="rect">
            <a:avLst/>
          </a:prstGeom>
        </p:spPr>
      </p:pic>
      <p:sp>
        <p:nvSpPr>
          <p:cNvPr id="7" name="Rectangle 6"/>
          <p:cNvSpPr/>
          <p:nvPr/>
        </p:nvSpPr>
        <p:spPr>
          <a:xfrm>
            <a:off x="457200" y="5949280"/>
            <a:ext cx="8283808" cy="729430"/>
          </a:xfrm>
          <a:prstGeom prst="rect">
            <a:avLst/>
          </a:prstGeom>
          <a:solidFill>
            <a:srgbClr val="C00000"/>
          </a:solidFill>
          <a:ln>
            <a:solidFill>
              <a:srgbClr val="C00000"/>
            </a:solidFill>
          </a:ln>
        </p:spPr>
        <p:txBody>
          <a:bodyPr wrap="square">
            <a:spAutoFit/>
          </a:bodyPr>
          <a:lstStyle/>
          <a:p>
            <a:pPr marL="342900" lvl="0" indent="-342900">
              <a:lnSpc>
                <a:spcPct val="115000"/>
              </a:lnSpc>
              <a:spcAft>
                <a:spcPts val="0"/>
              </a:spcAft>
              <a:buFont typeface="Wingdings" charset="2"/>
              <a:buChar char=""/>
            </a:pPr>
            <a:r>
              <a:rPr lang="en-GB" sz="1800" dirty="0">
                <a:solidFill>
                  <a:schemeClr val="bg1"/>
                </a:solidFill>
                <a:latin typeface="Verdana" charset="0"/>
                <a:ea typeface="Verdana" charset="0"/>
                <a:cs typeface="Tahoma" charset="0"/>
              </a:rPr>
              <a:t>If </a:t>
            </a:r>
            <a:r>
              <a:rPr lang="en-GB" sz="1800" b="1" dirty="0">
                <a:solidFill>
                  <a:schemeClr val="bg1"/>
                </a:solidFill>
                <a:latin typeface="Verdana" charset="0"/>
                <a:ea typeface="Verdana" charset="0"/>
                <a:cs typeface="Tahoma" charset="0"/>
              </a:rPr>
              <a:t>mild or moderate anaemia</a:t>
            </a:r>
            <a:r>
              <a:rPr lang="en-GB" sz="1800" dirty="0">
                <a:solidFill>
                  <a:schemeClr val="bg1"/>
                </a:solidFill>
                <a:latin typeface="Verdana" charset="0"/>
                <a:ea typeface="Verdana" charset="0"/>
                <a:cs typeface="Tahoma" charset="0"/>
              </a:rPr>
              <a:t> (haemoglobin &lt; 11 or 10 mg/dl respectively), : </a:t>
            </a:r>
            <a:r>
              <a:rPr lang="en-GB" sz="1800" b="1" dirty="0">
                <a:solidFill>
                  <a:schemeClr val="bg1"/>
                </a:solidFill>
                <a:latin typeface="Verdana" charset="0"/>
                <a:ea typeface="Verdana" charset="0"/>
                <a:cs typeface="Tahoma" charset="0"/>
              </a:rPr>
              <a:t>1 MMN tablet and 1 or 2 Ferfol / day.</a:t>
            </a:r>
            <a:endParaRPr lang="en-GB" sz="1800" dirty="0">
              <a:solidFill>
                <a:schemeClr val="bg1"/>
              </a:solidFill>
              <a:effectLst/>
              <a:latin typeface="Calibri" charset="0"/>
              <a:ea typeface="Verdana" charset="0"/>
              <a:cs typeface="Times New Roman" charset="0"/>
            </a:endParaRPr>
          </a:p>
        </p:txBody>
      </p:sp>
      <p:graphicFrame>
        <p:nvGraphicFramePr>
          <p:cNvPr id="8" name="Content Placeholder 7">
            <a:extLst>
              <a:ext uri="{FF2B5EF4-FFF2-40B4-BE49-F238E27FC236}">
                <a16:creationId xmlns:a16="http://schemas.microsoft.com/office/drawing/2014/main" id="{4141967D-45BC-4463-90E1-428CD24F5120}"/>
              </a:ext>
            </a:extLst>
          </p:cNvPr>
          <p:cNvGraphicFramePr>
            <a:graphicFrameLocks noGrp="1"/>
          </p:cNvGraphicFramePr>
          <p:nvPr>
            <p:ph idx="1"/>
            <p:extLst>
              <p:ext uri="{D42A27DB-BD31-4B8C-83A1-F6EECF244321}">
                <p14:modId xmlns:p14="http://schemas.microsoft.com/office/powerpoint/2010/main" val="1682707909"/>
              </p:ext>
            </p:extLst>
          </p:nvPr>
        </p:nvGraphicFramePr>
        <p:xfrm>
          <a:off x="755576" y="1844823"/>
          <a:ext cx="6768752" cy="1478648"/>
        </p:xfrm>
        <a:graphic>
          <a:graphicData uri="http://schemas.openxmlformats.org/drawingml/2006/table">
            <a:tbl>
              <a:tblPr/>
              <a:tblGrid>
                <a:gridCol w="2332834">
                  <a:extLst>
                    <a:ext uri="{9D8B030D-6E8A-4147-A177-3AD203B41FA5}">
                      <a16:colId xmlns:a16="http://schemas.microsoft.com/office/drawing/2014/main" val="4107481113"/>
                    </a:ext>
                  </a:extLst>
                </a:gridCol>
                <a:gridCol w="4435918">
                  <a:extLst>
                    <a:ext uri="{9D8B030D-6E8A-4147-A177-3AD203B41FA5}">
                      <a16:colId xmlns:a16="http://schemas.microsoft.com/office/drawing/2014/main" val="4235235664"/>
                    </a:ext>
                  </a:extLst>
                </a:gridCol>
              </a:tblGrid>
              <a:tr h="226229">
                <a:tc>
                  <a:txBody>
                    <a:bodyPr/>
                    <a:lstStyle/>
                    <a:p>
                      <a:pPr algn="ctr">
                        <a:lnSpc>
                          <a:spcPct val="115000"/>
                        </a:lnSpc>
                        <a:spcAft>
                          <a:spcPts val="0"/>
                        </a:spcAft>
                      </a:pPr>
                      <a:r>
                        <a:rPr lang="en-GB" sz="1200" b="1" dirty="0">
                          <a:effectLst/>
                          <a:latin typeface="Verdana" panose="020B0604030504040204" pitchFamily="34" charset="0"/>
                          <a:ea typeface="Times New Roman" panose="02020603050405020304" pitchFamily="18" charset="0"/>
                          <a:cs typeface="Calibri" panose="020F0502020204030204" pitchFamily="34" charset="0"/>
                        </a:rPr>
                        <a:t>Treatment</a:t>
                      </a:r>
                      <a:endParaRPr lang="fr-BE"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GB" sz="1200" b="1" dirty="0">
                          <a:effectLst/>
                          <a:latin typeface="Verdana" panose="020B0604030504040204" pitchFamily="34" charset="0"/>
                          <a:ea typeface="Times New Roman" panose="02020603050405020304" pitchFamily="18" charset="0"/>
                          <a:cs typeface="Calibri" panose="020F0502020204030204" pitchFamily="34" charset="0"/>
                        </a:rPr>
                        <a:t>Dosage</a:t>
                      </a:r>
                      <a:endParaRPr lang="fr-BE"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26992778"/>
                  </a:ext>
                </a:extLst>
              </a:tr>
              <a:tr h="437080">
                <a:tc>
                  <a:txBody>
                    <a:bodyPr/>
                    <a:lstStyle/>
                    <a:p>
                      <a:pPr hangingPunct="0">
                        <a:spcAft>
                          <a:spcPts val="0"/>
                        </a:spcAft>
                      </a:pPr>
                      <a:r>
                        <a:rPr lang="fr-FR" sz="1200" dirty="0">
                          <a:effectLst/>
                          <a:latin typeface="Verdana" panose="020B0604030504040204" pitchFamily="34" charset="0"/>
                          <a:ea typeface="Times New Roman" panose="02020603050405020304" pitchFamily="18" charset="0"/>
                          <a:cs typeface="Calibri" panose="020F0502020204030204" pitchFamily="34" charset="0"/>
                        </a:rPr>
                        <a:t>Multiple Micro-</a:t>
                      </a:r>
                      <a:r>
                        <a:rPr lang="fr-FR" sz="1200" dirty="0" err="1">
                          <a:effectLst/>
                          <a:latin typeface="Verdana" panose="020B0604030504040204" pitchFamily="34" charset="0"/>
                          <a:ea typeface="Times New Roman" panose="02020603050405020304" pitchFamily="18" charset="0"/>
                          <a:cs typeface="Calibri" panose="020F0502020204030204" pitchFamily="34" charset="0"/>
                        </a:rPr>
                        <a:t>nutrient</a:t>
                      </a:r>
                      <a:r>
                        <a:rPr lang="fr-FR" sz="1200" dirty="0">
                          <a:effectLst/>
                          <a:latin typeface="Verdana" panose="020B0604030504040204" pitchFamily="34" charset="0"/>
                          <a:ea typeface="Times New Roman" panose="02020603050405020304" pitchFamily="18" charset="0"/>
                          <a:cs typeface="Calibri" panose="020F0502020204030204" pitchFamily="34" charset="0"/>
                        </a:rPr>
                        <a:t> (MMN) </a:t>
                      </a:r>
                      <a:r>
                        <a:rPr lang="fr-FR" sz="1200" dirty="0" err="1">
                          <a:effectLst/>
                          <a:latin typeface="Verdana" panose="020B0604030504040204" pitchFamily="34" charset="0"/>
                          <a:ea typeface="Times New Roman" panose="02020603050405020304" pitchFamily="18" charset="0"/>
                          <a:cs typeface="Calibri" panose="020F0502020204030204" pitchFamily="34" charset="0"/>
                        </a:rPr>
                        <a:t>tablets</a:t>
                      </a:r>
                      <a:r>
                        <a:rPr lang="fr-FR" sz="1200" dirty="0">
                          <a:effectLst/>
                          <a:latin typeface="Verdana" panose="020B0604030504040204" pitchFamily="34" charset="0"/>
                          <a:ea typeface="Times New Roman" panose="02020603050405020304" pitchFamily="18" charset="0"/>
                          <a:cs typeface="Calibri" panose="020F0502020204030204" pitchFamily="34" charset="0"/>
                        </a:rPr>
                        <a:t> PO or </a:t>
                      </a:r>
                      <a:r>
                        <a:rPr lang="fr-FR" sz="1200" dirty="0" err="1">
                          <a:effectLst/>
                          <a:latin typeface="Verdana" panose="020B0604030504040204" pitchFamily="34" charset="0"/>
                          <a:ea typeface="Times New Roman" panose="02020603050405020304" pitchFamily="18" charset="0"/>
                          <a:cs typeface="Calibri" panose="020F0502020204030204" pitchFamily="34" charset="0"/>
                        </a:rPr>
                        <a:t>Iron</a:t>
                      </a:r>
                      <a:r>
                        <a:rPr lang="fr-FR" sz="1200" dirty="0">
                          <a:effectLst/>
                          <a:latin typeface="Verdana" panose="020B0604030504040204" pitchFamily="34" charset="0"/>
                          <a:ea typeface="Times New Roman" panose="02020603050405020304" pitchFamily="18" charset="0"/>
                          <a:cs typeface="Calibri" panose="020F0502020204030204" pitchFamily="34" charset="0"/>
                        </a:rPr>
                        <a:t>/</a:t>
                      </a:r>
                      <a:r>
                        <a:rPr lang="fr-FR" sz="1200" dirty="0" err="1">
                          <a:effectLst/>
                          <a:latin typeface="Verdana" panose="020B0604030504040204" pitchFamily="34" charset="0"/>
                          <a:ea typeface="Times New Roman" panose="02020603050405020304" pitchFamily="18" charset="0"/>
                          <a:cs typeface="Calibri" panose="020F0502020204030204" pitchFamily="34" charset="0"/>
                        </a:rPr>
                        <a:t>Folic</a:t>
                      </a:r>
                      <a:r>
                        <a:rPr lang="fr-FR" sz="1200">
                          <a:effectLst/>
                          <a:latin typeface="Verdana" panose="020B0604030504040204" pitchFamily="34" charset="0"/>
                          <a:ea typeface="Times New Roman" panose="02020603050405020304" pitchFamily="18" charset="0"/>
                          <a:cs typeface="Calibri" panose="020F0502020204030204" pitchFamily="34" charset="0"/>
                        </a:rPr>
                        <a:t> Acid </a:t>
                      </a:r>
                      <a:endParaRPr lang="fr-B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Verdana" panose="020B0604030504040204" pitchFamily="34" charset="0"/>
                          <a:ea typeface="Times New Roman" panose="02020603050405020304" pitchFamily="18" charset="0"/>
                          <a:cs typeface="Calibri" panose="020F0502020204030204" pitchFamily="34" charset="0"/>
                        </a:rPr>
                        <a:t>1 tablet daily until the infant has reached 6 months of age</a:t>
                      </a:r>
                      <a:endParaRPr lang="fr-BE"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594614"/>
                  </a:ext>
                </a:extLst>
              </a:tr>
              <a:tr h="477550">
                <a:tc>
                  <a:txBody>
                    <a:bodyPr/>
                    <a:lstStyle/>
                    <a:p>
                      <a:pPr hangingPunct="0">
                        <a:spcAft>
                          <a:spcPts val="0"/>
                        </a:spcAft>
                      </a:pPr>
                      <a:r>
                        <a:rPr lang="en-GB" sz="1200">
                          <a:effectLst/>
                          <a:latin typeface="Verdana" panose="020B0604030504040204" pitchFamily="34" charset="0"/>
                          <a:ea typeface="Times New Roman" panose="02020603050405020304" pitchFamily="18" charset="0"/>
                          <a:cs typeface="Calibri" panose="020F0502020204030204" pitchFamily="34" charset="0"/>
                        </a:rPr>
                        <a:t>Calcium PO</a:t>
                      </a:r>
                      <a:endParaRPr lang="fr-BE"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Verdana" panose="020B0604030504040204" pitchFamily="34" charset="0"/>
                          <a:ea typeface="Times New Roman" panose="02020603050405020304" pitchFamily="18" charset="0"/>
                          <a:cs typeface="Calibri" panose="020F0502020204030204" pitchFamily="34" charset="0"/>
                        </a:rPr>
                        <a:t>1g daily for all adolescent LW (&lt;19y) until the infant has reached 6 months of age</a:t>
                      </a:r>
                      <a:endParaRPr lang="fr-BE" sz="18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328766"/>
                  </a:ext>
                </a:extLst>
              </a:tr>
              <a:tr h="226229">
                <a:tc>
                  <a:txBody>
                    <a:bodyPr/>
                    <a:lstStyle/>
                    <a:p>
                      <a:pPr hangingPunct="0">
                        <a:spcAft>
                          <a:spcPts val="0"/>
                        </a:spcAft>
                      </a:pPr>
                      <a:r>
                        <a:rPr lang="en-GB" sz="1200">
                          <a:effectLst/>
                          <a:latin typeface="Verdana" panose="020B0604030504040204" pitchFamily="34" charset="0"/>
                          <a:ea typeface="Times New Roman" panose="02020603050405020304" pitchFamily="18" charset="0"/>
                          <a:cs typeface="Calibri" panose="020F0502020204030204" pitchFamily="34" charset="0"/>
                        </a:rPr>
                        <a:t>Tetanus Vaccination</a:t>
                      </a:r>
                      <a:endParaRPr lang="fr-BE"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Verdana" panose="020B0604030504040204" pitchFamily="34" charset="0"/>
                          <a:ea typeface="Times New Roman" panose="02020603050405020304" pitchFamily="18" charset="0"/>
                          <a:cs typeface="Calibri" panose="020F0502020204030204" pitchFamily="34" charset="0"/>
                        </a:rPr>
                        <a:t>According to national protocol</a:t>
                      </a:r>
                      <a:endParaRPr lang="fr-BE"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980799"/>
                  </a:ext>
                </a:extLst>
              </a:tr>
            </a:tbl>
          </a:graphicData>
        </a:graphic>
      </p:graphicFrame>
    </p:spTree>
    <p:extLst>
      <p:ext uri="{BB962C8B-B14F-4D97-AF65-F5344CB8AC3E}">
        <p14:creationId xmlns:p14="http://schemas.microsoft.com/office/powerpoint/2010/main" val="10751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59216" cy="1371600"/>
          </a:xfrm>
        </p:spPr>
        <p:txBody>
          <a:bodyPr>
            <a:normAutofit/>
          </a:bodyPr>
          <a:lstStyle/>
          <a:p>
            <a:r>
              <a:rPr lang="en-GB" b="1" dirty="0"/>
              <a:t>maternal counselling and support</a:t>
            </a:r>
            <a:endParaRPr lang="en-US" dirty="0"/>
          </a:p>
        </p:txBody>
      </p:sp>
      <p:sp>
        <p:nvSpPr>
          <p:cNvPr id="3" name="Content Placeholder 2"/>
          <p:cNvSpPr>
            <a:spLocks noGrp="1"/>
          </p:cNvSpPr>
          <p:nvPr>
            <p:ph idx="1"/>
          </p:nvPr>
        </p:nvSpPr>
        <p:spPr/>
        <p:txBody>
          <a:bodyPr/>
          <a:lstStyle/>
          <a:p>
            <a:pPr lvl="1"/>
            <a:r>
              <a:rPr lang="en-GB" sz="2800" b="1" dirty="0"/>
              <a:t>Balanced meals</a:t>
            </a:r>
            <a:r>
              <a:rPr lang="en-GB" sz="2800" dirty="0"/>
              <a:t> (breastfed mothers extra 400-500 kcal/day – extra local food or RUSF)</a:t>
            </a:r>
          </a:p>
          <a:p>
            <a:pPr lvl="1"/>
            <a:r>
              <a:rPr lang="en-GB" sz="2800" dirty="0"/>
              <a:t>At least </a:t>
            </a:r>
            <a:r>
              <a:rPr lang="en-GB" sz="2800" b="1" dirty="0"/>
              <a:t>3 litres of water</a:t>
            </a:r>
            <a:r>
              <a:rPr lang="en-GB" sz="2800" dirty="0"/>
              <a:t> / day.</a:t>
            </a:r>
          </a:p>
          <a:p>
            <a:pPr lvl="1"/>
            <a:r>
              <a:rPr lang="en-GB" sz="2800" b="1" dirty="0"/>
              <a:t>Adolescent mothers</a:t>
            </a:r>
            <a:r>
              <a:rPr lang="en-GB" sz="2800" dirty="0"/>
              <a:t> need adapted care</a:t>
            </a:r>
          </a:p>
          <a:p>
            <a:pPr lvl="1"/>
            <a:r>
              <a:rPr lang="es-ES" sz="2800" b="1" dirty="0" err="1"/>
              <a:t>Rest</a:t>
            </a:r>
            <a:r>
              <a:rPr lang="es-ES" sz="2800" b="1" dirty="0"/>
              <a:t> </a:t>
            </a:r>
            <a:endParaRPr lang="en-GB" sz="2800" b="1" dirty="0"/>
          </a:p>
          <a:p>
            <a:pPr lvl="1"/>
            <a:r>
              <a:rPr lang="en-GB" sz="2800" b="1" dirty="0"/>
              <a:t>Put infant on the breast</a:t>
            </a:r>
            <a:r>
              <a:rPr lang="en-GB" sz="2800" dirty="0"/>
              <a:t> at least 20 min to one hour before the milk feeding </a:t>
            </a:r>
          </a:p>
          <a:p>
            <a:pPr lvl="1"/>
            <a:endParaRPr lang="en-GB" sz="2800" dirty="0"/>
          </a:p>
          <a:p>
            <a:endParaRPr lang="en-US" sz="2800" dirty="0"/>
          </a:p>
        </p:txBody>
      </p:sp>
      <p:sp>
        <p:nvSpPr>
          <p:cNvPr id="4" name="Footer Placeholder 3"/>
          <p:cNvSpPr>
            <a:spLocks noGrp="1"/>
          </p:cNvSpPr>
          <p:nvPr>
            <p:ph type="ftr" sz="quarter" idx="11"/>
          </p:nvPr>
        </p:nvSpPr>
        <p:spPr>
          <a:xfrm>
            <a:off x="457200" y="6492875"/>
            <a:ext cx="3429000" cy="284163"/>
          </a:xfrm>
        </p:spPr>
        <p:txBody>
          <a:bodyPr/>
          <a:lstStyle/>
          <a:p>
            <a:pPr>
              <a:defRPr/>
            </a:pPr>
            <a:r>
              <a:rPr lang="fr-FR" altLang="en-US" dirty="0"/>
              <a:t>MSFOCBA_2018</a:t>
            </a:r>
          </a:p>
        </p:txBody>
      </p:sp>
    </p:spTree>
    <p:extLst>
      <p:ext uri="{BB962C8B-B14F-4D97-AF65-F5344CB8AC3E}">
        <p14:creationId xmlns:p14="http://schemas.microsoft.com/office/powerpoint/2010/main" val="105094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59216" cy="1371600"/>
          </a:xfrm>
        </p:spPr>
        <p:txBody>
          <a:bodyPr>
            <a:normAutofit/>
          </a:bodyPr>
          <a:lstStyle/>
          <a:p>
            <a:r>
              <a:rPr lang="en-GB" b="1" dirty="0"/>
              <a:t>maternal counselling and support</a:t>
            </a:r>
            <a:endParaRPr lang="en-US" dirty="0"/>
          </a:p>
        </p:txBody>
      </p:sp>
      <p:sp>
        <p:nvSpPr>
          <p:cNvPr id="3" name="Content Placeholder 2"/>
          <p:cNvSpPr>
            <a:spLocks noGrp="1"/>
          </p:cNvSpPr>
          <p:nvPr>
            <p:ph idx="1"/>
          </p:nvPr>
        </p:nvSpPr>
        <p:spPr>
          <a:xfrm>
            <a:off x="457200" y="1628800"/>
            <a:ext cx="7620000" cy="4373563"/>
          </a:xfrm>
        </p:spPr>
        <p:txBody>
          <a:bodyPr/>
          <a:lstStyle/>
          <a:p>
            <a:pPr lvl="1"/>
            <a:r>
              <a:rPr lang="en-GB" b="1" dirty="0"/>
              <a:t>Kangaroo mother</a:t>
            </a:r>
            <a:r>
              <a:rPr lang="en-GB" dirty="0"/>
              <a:t> </a:t>
            </a:r>
            <a:r>
              <a:rPr lang="en-GB" b="1" dirty="0"/>
              <a:t>care method</a:t>
            </a:r>
            <a:r>
              <a:rPr lang="en-GB" dirty="0"/>
              <a:t> to prevent hypothermia</a:t>
            </a:r>
          </a:p>
          <a:p>
            <a:pPr lvl="1"/>
            <a:endParaRPr lang="en-GB" dirty="0"/>
          </a:p>
          <a:p>
            <a:endParaRPr lang="en-US" dirty="0"/>
          </a:p>
        </p:txBody>
      </p:sp>
      <p:pic>
        <p:nvPicPr>
          <p:cNvPr id="7" name="Picture 6"/>
          <p:cNvPicPr>
            <a:picLocks noChangeAspect="1"/>
          </p:cNvPicPr>
          <p:nvPr/>
        </p:nvPicPr>
        <p:blipFill>
          <a:blip r:embed="rId3" cstate="print"/>
          <a:stretch>
            <a:fillRect/>
          </a:stretch>
        </p:blipFill>
        <p:spPr>
          <a:xfrm>
            <a:off x="5832140" y="2204864"/>
            <a:ext cx="3132349" cy="2088232"/>
          </a:xfrm>
          <a:prstGeom prst="rect">
            <a:avLst/>
          </a:prstGeom>
          <a:ln>
            <a:solidFill>
              <a:schemeClr val="accent1">
                <a:shade val="50000"/>
              </a:schemeClr>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4464496"/>
            <a:ext cx="3818139" cy="2276872"/>
          </a:xfrm>
          <a:prstGeom prst="rect">
            <a:avLst/>
          </a:prstGeom>
          <a:ln>
            <a:solidFill>
              <a:schemeClr val="accent1">
                <a:shade val="50000"/>
              </a:schemeClr>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7" y="2132857"/>
            <a:ext cx="2592288" cy="2165150"/>
          </a:xfrm>
          <a:prstGeom prst="rect">
            <a:avLst/>
          </a:prstGeom>
        </p:spPr>
      </p:pic>
      <p:pic>
        <p:nvPicPr>
          <p:cNvPr id="6" name="Picture 5"/>
          <p:cNvPicPr>
            <a:picLocks noChangeAspect="1"/>
          </p:cNvPicPr>
          <p:nvPr/>
        </p:nvPicPr>
        <p:blipFill>
          <a:blip r:embed="rId6" cstate="print"/>
          <a:stretch>
            <a:fillRect/>
          </a:stretch>
        </p:blipFill>
        <p:spPr>
          <a:xfrm>
            <a:off x="3339728" y="2276872"/>
            <a:ext cx="2312392" cy="20535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1693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7931224" cy="1371600"/>
          </a:xfrm>
        </p:spPr>
        <p:txBody>
          <a:bodyPr/>
          <a:lstStyle/>
          <a:p>
            <a:r>
              <a:rPr lang="en-US" dirty="0"/>
              <a:t>Attachment-POSITIONING</a:t>
            </a:r>
          </a:p>
        </p:txBody>
      </p:sp>
      <p:pic>
        <p:nvPicPr>
          <p:cNvPr id="4" name="Picture 3"/>
          <p:cNvPicPr>
            <a:picLocks noChangeAspect="1"/>
          </p:cNvPicPr>
          <p:nvPr/>
        </p:nvPicPr>
        <p:blipFill>
          <a:blip r:embed="rId3" cstate="print"/>
          <a:stretch>
            <a:fillRect/>
          </a:stretch>
        </p:blipFill>
        <p:spPr>
          <a:xfrm>
            <a:off x="611560" y="3356992"/>
            <a:ext cx="2016224" cy="1819728"/>
          </a:xfrm>
          <a:prstGeom prst="rect">
            <a:avLst/>
          </a:prstGeom>
          <a:ln>
            <a:solidFill>
              <a:schemeClr val="tx1"/>
            </a:solidFill>
          </a:ln>
        </p:spPr>
      </p:pic>
      <p:pic>
        <p:nvPicPr>
          <p:cNvPr id="7" name="Picture 6"/>
          <p:cNvPicPr>
            <a:picLocks noChangeAspect="1"/>
          </p:cNvPicPr>
          <p:nvPr/>
        </p:nvPicPr>
        <p:blipFill>
          <a:blip r:embed="rId4" cstate="print"/>
          <a:stretch>
            <a:fillRect/>
          </a:stretch>
        </p:blipFill>
        <p:spPr>
          <a:xfrm>
            <a:off x="0" y="1556792"/>
            <a:ext cx="3312368" cy="1796830"/>
          </a:xfrm>
          <a:prstGeom prst="rect">
            <a:avLst/>
          </a:prstGeom>
        </p:spPr>
      </p:pic>
      <p:pic>
        <p:nvPicPr>
          <p:cNvPr id="3" name="Picture 2"/>
          <p:cNvPicPr>
            <a:picLocks noChangeAspect="1"/>
          </p:cNvPicPr>
          <p:nvPr/>
        </p:nvPicPr>
        <p:blipFill>
          <a:blip r:embed="rId5" cstate="print"/>
          <a:stretch>
            <a:fillRect/>
          </a:stretch>
        </p:blipFill>
        <p:spPr>
          <a:xfrm>
            <a:off x="3405535" y="1588017"/>
            <a:ext cx="5486945" cy="3641183"/>
          </a:xfrm>
          <a:prstGeom prst="rect">
            <a:avLst/>
          </a:prstGeom>
        </p:spPr>
      </p:pic>
      <p:sp>
        <p:nvSpPr>
          <p:cNvPr id="8" name="TextBox 7"/>
          <p:cNvSpPr txBox="1"/>
          <p:nvPr/>
        </p:nvSpPr>
        <p:spPr>
          <a:xfrm>
            <a:off x="3779912" y="5288340"/>
            <a:ext cx="4392488" cy="1323439"/>
          </a:xfrm>
          <a:prstGeom prst="rect">
            <a:avLst/>
          </a:prstGeom>
          <a:noFill/>
        </p:spPr>
        <p:txBody>
          <a:bodyPr wrap="square" rtlCol="0">
            <a:spAutoFit/>
          </a:bodyPr>
          <a:lstStyle/>
          <a:p>
            <a:r>
              <a:rPr lang="en-US" sz="2000" dirty="0">
                <a:solidFill>
                  <a:srgbClr val="C00000"/>
                </a:solidFill>
              </a:rPr>
              <a:t>Optional video</a:t>
            </a:r>
            <a:r>
              <a:rPr lang="en-US" sz="2000">
                <a:solidFill>
                  <a:srgbClr val="C00000"/>
                </a:solidFill>
              </a:rPr>
              <a:t>: </a:t>
            </a:r>
            <a:endParaRPr lang="en-US" sz="2000" dirty="0">
              <a:solidFill>
                <a:srgbClr val="C00000"/>
              </a:solidFill>
            </a:endParaRPr>
          </a:p>
          <a:p>
            <a:r>
              <a:rPr lang="en-GB" sz="2000" u="sng" dirty="0">
                <a:solidFill>
                  <a:srgbClr val="C00000"/>
                </a:solidFill>
                <a:hlinkClick r:id="rId6"/>
              </a:rPr>
              <a:t>https://globalhealthmedia.org/portfolio-items/attaching-your-baby-at-the-breast/?portfolioID=5623</a:t>
            </a:r>
            <a:endParaRPr lang="en-US" sz="2000" dirty="0">
              <a:solidFill>
                <a:srgbClr val="C00000"/>
              </a:solidFill>
            </a:endParaRPr>
          </a:p>
        </p:txBody>
      </p:sp>
    </p:spTree>
    <p:extLst>
      <p:ext uri="{BB962C8B-B14F-4D97-AF65-F5344CB8AC3E}">
        <p14:creationId xmlns:p14="http://schemas.microsoft.com/office/powerpoint/2010/main" val="348474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5aab738-2f7d-4cde-8d2b-eeae14c19eed">DOCID-181867241-166781</_dlc_DocId>
    <_dlc_DocIdUrl xmlns="b5aab738-2f7d-4cde-8d2b-eeae14c19eed">
      <Url>https://msfintl.sharepoint.com/sites/msfintlcommunities/nwg/_layouts/15/DocIdRedir.aspx?ID=DOCID-181867241-166781</Url>
      <Description>DOCID-181867241-166781</Description>
    </_dlc_DocIdUrl>
    <Nb xmlns="bea91351-f4b5-4ad8-881c-8fc36c3c15d2" xsi:nil="true"/>
    <Description xmlns="bea91351-f4b5-4ad8-881c-8fc36c3c15d2">
      <Url xsi:nil="true"/>
      <Description xsi:nil="true"/>
    </Descrip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79E6178985AB4ABDDE1A332F500EB9" ma:contentTypeVersion="275" ma:contentTypeDescription="Create a new document." ma:contentTypeScope="" ma:versionID="844955ae6aab83029f81dbc88d93aa38">
  <xsd:schema xmlns:xsd="http://www.w3.org/2001/XMLSchema" xmlns:xs="http://www.w3.org/2001/XMLSchema" xmlns:p="http://schemas.microsoft.com/office/2006/metadata/properties" xmlns:ns2="b5aab738-2f7d-4cde-8d2b-eeae14c19eed" xmlns:ns3="bea91351-f4b5-4ad8-881c-8fc36c3c15d2" targetNamespace="http://schemas.microsoft.com/office/2006/metadata/properties" ma:root="true" ma:fieldsID="65a3d61467cd1ad87f3d31668587f1a8" ns2:_="" ns3:_="">
    <xsd:import namespace="b5aab738-2f7d-4cde-8d2b-eeae14c19eed"/>
    <xsd:import namespace="bea91351-f4b5-4ad8-881c-8fc36c3c15d2"/>
    <xsd:element name="properties">
      <xsd:complexType>
        <xsd:sequence>
          <xsd:element name="documentManagement">
            <xsd:complexType>
              <xsd:all>
                <xsd:element ref="ns2:_dlc_DocId" minOccurs="0"/>
                <xsd:element ref="ns2:_dlc_DocIdUrl" minOccurs="0"/>
                <xsd:element ref="ns2:_dlc_DocIdPersistId" minOccurs="0"/>
                <xsd:element ref="ns3:Description" minOccurs="0"/>
                <xsd:element ref="ns3:MediaServiceMetadata" minOccurs="0"/>
                <xsd:element ref="ns3:MediaServiceFastMetadata" minOccurs="0"/>
                <xsd:element ref="ns3:Nb"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2:SharedWithUsers" minOccurs="0"/>
                <xsd:element ref="ns2:SharedWithDetails"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ab738-2f7d-4cde-8d2b-eeae14c19ee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a91351-f4b5-4ad8-881c-8fc36c3c15d2" elementFormDefault="qualified">
    <xsd:import namespace="http://schemas.microsoft.com/office/2006/documentManagement/types"/>
    <xsd:import namespace="http://schemas.microsoft.com/office/infopath/2007/PartnerControls"/>
    <xsd:element name="Description" ma:index="11" nillable="true" ma:displayName="Description" ma:format="Image" ma:internalName="Descriptio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Nb" ma:index="14" nillable="true" ma:displayName="Nb" ma:format="Dropdown" ma:internalName="Nb" ma:percentage="FALSE">
      <xsd:simpleType>
        <xsd:restriction base="dms:Number"/>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8B2482-DC57-4E01-84DA-206F073F3B0D}">
  <ds:schemaRefs>
    <ds:schemaRef ds:uri="http://schemas.microsoft.com/office/2006/metadata/properties"/>
    <ds:schemaRef ds:uri="http://schemas.microsoft.com/office/infopath/2007/PartnerControls"/>
    <ds:schemaRef ds:uri="b5aab738-2f7d-4cde-8d2b-eeae14c19eed"/>
    <ds:schemaRef ds:uri="bea91351-f4b5-4ad8-881c-8fc36c3c15d2"/>
  </ds:schemaRefs>
</ds:datastoreItem>
</file>

<file path=customXml/itemProps2.xml><?xml version="1.0" encoding="utf-8"?>
<ds:datastoreItem xmlns:ds="http://schemas.openxmlformats.org/officeDocument/2006/customXml" ds:itemID="{A6AD6A74-7640-4EFD-90CD-6BB997221F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aab738-2f7d-4cde-8d2b-eeae14c19eed"/>
    <ds:schemaRef ds:uri="bea91351-f4b5-4ad8-881c-8fc36c3c1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164F42-9C44-4178-9B59-15BD1FD674D3}">
  <ds:schemaRefs>
    <ds:schemaRef ds:uri="http://schemas.microsoft.com/sharepoint/events"/>
  </ds:schemaRefs>
</ds:datastoreItem>
</file>

<file path=customXml/itemProps4.xml><?xml version="1.0" encoding="utf-8"?>
<ds:datastoreItem xmlns:ds="http://schemas.openxmlformats.org/officeDocument/2006/customXml" ds:itemID="{9E155CB0-C9AB-400C-819E-00FFA9FCBC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Essential</Template>
  <TotalTime>18653</TotalTime>
  <Words>2106</Words>
  <Application>Microsoft Macintosh PowerPoint</Application>
  <PresentationFormat>On-screen Show (4:3)</PresentationFormat>
  <Paragraphs>192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Times New Roman</vt:lpstr>
      <vt:lpstr>Verdana</vt:lpstr>
      <vt:lpstr>Wingdings</vt:lpstr>
      <vt:lpstr>Esencial</vt:lpstr>
      <vt:lpstr>PowerPoint Presentation</vt:lpstr>
      <vt:lpstr>OBJECTIVES OF THE SESSION</vt:lpstr>
      <vt:lpstr>QUESTION</vt:lpstr>
      <vt:lpstr>ANSWER:</vt:lpstr>
      <vt:lpstr>nutritionAL screening OF MOTHERS/CARETAKERS </vt:lpstr>
      <vt:lpstr>Standard medical protocol for LACTATING WOMEN  (not malnourished)</vt:lpstr>
      <vt:lpstr>maternal counselling and support</vt:lpstr>
      <vt:lpstr>maternal counselling and support</vt:lpstr>
      <vt:lpstr>Attachment-POSITIONING</vt:lpstr>
      <vt:lpstr>maternal CONCERNS</vt:lpstr>
      <vt:lpstr>BREASTMILK EXPRESSION</vt:lpstr>
      <vt:lpstr>CUP FEEDING</vt:lpstr>
      <vt:lpstr>Supplemental Suckling Technique using a NGT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dc:creator>
  <cp:lastModifiedBy>Nuria Salse</cp:lastModifiedBy>
  <cp:revision>403</cp:revision>
  <cp:lastPrinted>2015-12-07T15:49:17Z</cp:lastPrinted>
  <dcterms:created xsi:type="dcterms:W3CDTF">1601-01-01T00:00:00Z</dcterms:created>
  <dcterms:modified xsi:type="dcterms:W3CDTF">2022-09-27T04:19:44Z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0x0101006D79E6178985AB4ABDDE1A332F500EB9</vt:lpwstr>
  </property>
  <property fmtid="{D5CDD505-2E9C-101B-9397-08002B2CF9AE}" pid="3" name="_dlc_DocIdItemGuid">
    <vt:lpwstr>26173e0b-6a42-421d-a594-89e301eae202</vt:lpwstr>
  </property>
</Properties>
</file>