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16"/>
  </p:notesMasterIdLst>
  <p:handoutMasterIdLst>
    <p:handoutMasterId r:id="rId17"/>
  </p:handoutMasterIdLst>
  <p:sldIdLst>
    <p:sldId id="271" r:id="rId6"/>
    <p:sldId id="312" r:id="rId7"/>
    <p:sldId id="313" r:id="rId8"/>
    <p:sldId id="315" r:id="rId9"/>
    <p:sldId id="319" r:id="rId10"/>
    <p:sldId id="320" r:id="rId11"/>
    <p:sldId id="322" r:id="rId12"/>
    <p:sldId id="316" r:id="rId13"/>
    <p:sldId id="318" r:id="rId14"/>
    <p:sldId id="321" r:id="rId15"/>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ELIA GARCIA" initials="N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3542" autoAdjust="0"/>
  </p:normalViewPr>
  <p:slideViewPr>
    <p:cSldViewPr>
      <p:cViewPr varScale="1">
        <p:scale>
          <a:sx n="92" d="100"/>
          <a:sy n="92" d="100"/>
        </p:scale>
        <p:origin x="10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defRPr sz="1200"/>
            </a:lvl1pPr>
          </a:lstStyle>
          <a:p>
            <a:pPr>
              <a:defRPr/>
            </a:pPr>
            <a:endParaRPr lang="fr-FR" altLang="en-US" dirty="0"/>
          </a:p>
        </p:txBody>
      </p:sp>
      <p:sp>
        <p:nvSpPr>
          <p:cNvPr id="7171" name="Rectangle 3"/>
          <p:cNvSpPr>
            <a:spLocks noGrp="1" noChangeArrowheads="1"/>
          </p:cNvSpPr>
          <p:nvPr>
            <p:ph type="dt" sz="quarter" idx="1"/>
          </p:nvPr>
        </p:nvSpPr>
        <p:spPr bwMode="auto">
          <a:xfrm>
            <a:off x="3776867"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lgn="r">
              <a:defRPr sz="1200"/>
            </a:lvl1pPr>
          </a:lstStyle>
          <a:p>
            <a:pPr>
              <a:defRPr/>
            </a:pPr>
            <a:endParaRPr lang="fr-FR" altLang="en-US" dirty="0"/>
          </a:p>
        </p:txBody>
      </p:sp>
      <p:sp>
        <p:nvSpPr>
          <p:cNvPr id="7172" name="Rectangle 4"/>
          <p:cNvSpPr>
            <a:spLocks noGrp="1" noChangeArrowheads="1"/>
          </p:cNvSpPr>
          <p:nvPr>
            <p:ph type="ftr" sz="quarter" idx="2"/>
          </p:nvPr>
        </p:nvSpPr>
        <p:spPr bwMode="auto">
          <a:xfrm>
            <a:off x="1"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defRPr sz="1200"/>
            </a:lvl1pPr>
          </a:lstStyle>
          <a:p>
            <a:pPr>
              <a:defRPr/>
            </a:pPr>
            <a:endParaRPr lang="fr-FR" altLang="en-US" dirty="0"/>
          </a:p>
        </p:txBody>
      </p:sp>
      <p:sp>
        <p:nvSpPr>
          <p:cNvPr id="7173" name="Rectangle 5"/>
          <p:cNvSpPr>
            <a:spLocks noGrp="1" noChangeArrowheads="1"/>
          </p:cNvSpPr>
          <p:nvPr>
            <p:ph type="sldNum" sz="quarter" idx="3"/>
          </p:nvPr>
        </p:nvSpPr>
        <p:spPr bwMode="auto">
          <a:xfrm>
            <a:off x="3776867"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lgn="r">
              <a:defRPr sz="1200"/>
            </a:lvl1pPr>
          </a:lstStyle>
          <a:p>
            <a:pPr>
              <a:defRPr/>
            </a:pPr>
            <a:fld id="{F2766D0F-7598-4FB6-BA81-15D54F851E38}" type="slidenum">
              <a:rPr lang="fr-FR" altLang="en-US"/>
              <a:pPr>
                <a:defRPr/>
              </a:pPr>
              <a:t>‹#›</a:t>
            </a:fld>
            <a:endParaRPr lang="fr-FR" altLang="en-US" dirty="0"/>
          </a:p>
        </p:txBody>
      </p:sp>
    </p:spTree>
    <p:extLst>
      <p:ext uri="{BB962C8B-B14F-4D97-AF65-F5344CB8AC3E}">
        <p14:creationId xmlns:p14="http://schemas.microsoft.com/office/powerpoint/2010/main" val="2157430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890665" cy="496332"/>
          </a:xfrm>
          <a:prstGeom prst="rect">
            <a:avLst/>
          </a:prstGeom>
        </p:spPr>
        <p:txBody>
          <a:bodyPr vert="horz" lIns="91056" tIns="45528" rIns="91056" bIns="45528" rtlCol="0"/>
          <a:lstStyle>
            <a:lvl1pPr algn="l">
              <a:defRPr sz="1200"/>
            </a:lvl1pPr>
          </a:lstStyle>
          <a:p>
            <a:pPr>
              <a:defRPr/>
            </a:pPr>
            <a:endParaRPr lang="en-GB" dirty="0"/>
          </a:p>
        </p:txBody>
      </p:sp>
      <p:sp>
        <p:nvSpPr>
          <p:cNvPr id="3" name="2 Marcador de fecha"/>
          <p:cNvSpPr>
            <a:spLocks noGrp="1"/>
          </p:cNvSpPr>
          <p:nvPr>
            <p:ph type="dt" idx="1"/>
          </p:nvPr>
        </p:nvSpPr>
        <p:spPr>
          <a:xfrm>
            <a:off x="3776867" y="1"/>
            <a:ext cx="2890665" cy="496332"/>
          </a:xfrm>
          <a:prstGeom prst="rect">
            <a:avLst/>
          </a:prstGeom>
        </p:spPr>
        <p:txBody>
          <a:bodyPr vert="horz" lIns="91056" tIns="45528" rIns="91056" bIns="45528" rtlCol="0"/>
          <a:lstStyle>
            <a:lvl1pPr algn="r">
              <a:defRPr sz="1200"/>
            </a:lvl1pPr>
          </a:lstStyle>
          <a:p>
            <a:pPr>
              <a:defRPr/>
            </a:pPr>
            <a:fld id="{732A532D-BE86-4EF3-949D-A5E1F6C17B53}" type="datetimeFigureOut">
              <a:rPr lang="en-GB"/>
              <a:pPr>
                <a:defRPr/>
              </a:pPr>
              <a:t>28/06/2021</a:t>
            </a:fld>
            <a:endParaRPr lang="en-GB" dirty="0"/>
          </a:p>
        </p:txBody>
      </p:sp>
      <p:sp>
        <p:nvSpPr>
          <p:cNvPr id="4" name="3 Marcador de imagen de diapositiva"/>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056" tIns="45528" rIns="91056" bIns="45528" rtlCol="0" anchor="ctr"/>
          <a:lstStyle/>
          <a:p>
            <a:pPr lvl="0"/>
            <a:endParaRPr lang="en-GB" noProof="0" dirty="0"/>
          </a:p>
        </p:txBody>
      </p:sp>
      <p:sp>
        <p:nvSpPr>
          <p:cNvPr id="5" name="4 Marcador de notas"/>
          <p:cNvSpPr>
            <a:spLocks noGrp="1"/>
          </p:cNvSpPr>
          <p:nvPr>
            <p:ph type="body" sz="quarter" idx="3"/>
          </p:nvPr>
        </p:nvSpPr>
        <p:spPr>
          <a:xfrm>
            <a:off x="666597" y="4715951"/>
            <a:ext cx="5335894" cy="4466986"/>
          </a:xfrm>
          <a:prstGeom prst="rect">
            <a:avLst/>
          </a:prstGeom>
        </p:spPr>
        <p:txBody>
          <a:bodyPr vert="horz" lIns="91056" tIns="45528" rIns="91056" bIns="45528"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GB" noProof="0"/>
          </a:p>
        </p:txBody>
      </p:sp>
      <p:sp>
        <p:nvSpPr>
          <p:cNvPr id="6" name="5 Marcador de pie de página"/>
          <p:cNvSpPr>
            <a:spLocks noGrp="1"/>
          </p:cNvSpPr>
          <p:nvPr>
            <p:ph type="ftr" sz="quarter" idx="4"/>
          </p:nvPr>
        </p:nvSpPr>
        <p:spPr>
          <a:xfrm>
            <a:off x="1" y="9428711"/>
            <a:ext cx="2890665" cy="496332"/>
          </a:xfrm>
          <a:prstGeom prst="rect">
            <a:avLst/>
          </a:prstGeom>
        </p:spPr>
        <p:txBody>
          <a:bodyPr vert="horz" lIns="91056" tIns="45528" rIns="91056" bIns="45528" rtlCol="0" anchor="b"/>
          <a:lstStyle>
            <a:lvl1pPr algn="l">
              <a:defRPr sz="1200"/>
            </a:lvl1pPr>
          </a:lstStyle>
          <a:p>
            <a:pPr>
              <a:defRPr/>
            </a:pPr>
            <a:endParaRPr lang="en-GB" dirty="0"/>
          </a:p>
        </p:txBody>
      </p:sp>
      <p:sp>
        <p:nvSpPr>
          <p:cNvPr id="7" name="6 Marcador de número de diapositiva"/>
          <p:cNvSpPr>
            <a:spLocks noGrp="1"/>
          </p:cNvSpPr>
          <p:nvPr>
            <p:ph type="sldNum" sz="quarter" idx="5"/>
          </p:nvPr>
        </p:nvSpPr>
        <p:spPr>
          <a:xfrm>
            <a:off x="3776867" y="9428711"/>
            <a:ext cx="2890665" cy="496332"/>
          </a:xfrm>
          <a:prstGeom prst="rect">
            <a:avLst/>
          </a:prstGeom>
        </p:spPr>
        <p:txBody>
          <a:bodyPr vert="horz" lIns="91056" tIns="45528" rIns="91056" bIns="45528" rtlCol="0" anchor="b"/>
          <a:lstStyle>
            <a:lvl1pPr algn="r">
              <a:defRPr sz="1200"/>
            </a:lvl1pPr>
          </a:lstStyle>
          <a:p>
            <a:pPr>
              <a:defRPr/>
            </a:pPr>
            <a:fld id="{F4AF3DB9-2449-4BCA-88F5-E8F64861DAF3}" type="slidenum">
              <a:rPr lang="en-GB"/>
              <a:pPr>
                <a:defRPr/>
              </a:pPr>
              <a:t>‹#›</a:t>
            </a:fld>
            <a:endParaRPr lang="en-GB" dirty="0"/>
          </a:p>
        </p:txBody>
      </p:sp>
    </p:spTree>
    <p:extLst>
      <p:ext uri="{BB962C8B-B14F-4D97-AF65-F5344CB8AC3E}">
        <p14:creationId xmlns:p14="http://schemas.microsoft.com/office/powerpoint/2010/main" val="4245895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defRPr/>
              </a:pPr>
              <a:t>1</a:t>
            </a:fld>
            <a:endParaRPr lang="en-GB" dirty="0"/>
          </a:p>
        </p:txBody>
      </p:sp>
    </p:spTree>
    <p:extLst>
      <p:ext uri="{BB962C8B-B14F-4D97-AF65-F5344CB8AC3E}">
        <p14:creationId xmlns:p14="http://schemas.microsoft.com/office/powerpoint/2010/main" val="303206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Infant formula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Infant formula </a:t>
            </a:r>
            <a:r>
              <a:rPr lang="en-GB" sz="1200" b="1" kern="1200" dirty="0">
                <a:solidFill>
                  <a:schemeClr val="tx1"/>
                </a:solidFill>
                <a:effectLst/>
                <a:latin typeface="+mn-lt"/>
                <a:ea typeface="+mn-ea"/>
                <a:cs typeface="+mn-cs"/>
              </a:rPr>
              <a:t>doesn’t possess all the healthy and protective qualities of breast milk</a:t>
            </a:r>
            <a:r>
              <a:rPr lang="en-GB" sz="1200" kern="1200" dirty="0">
                <a:solidFill>
                  <a:schemeClr val="tx1"/>
                </a:solidFill>
                <a:effectLst/>
                <a:latin typeface="+mn-lt"/>
                <a:ea typeface="+mn-ea"/>
                <a:cs typeface="+mn-cs"/>
              </a:rPr>
              <a:t>. Infant formula is unable to provide the immune protection and adapted nutrient composition (to an infant’s needs) that is found in breast milk. Neither does it contain the specific binding proteins that facilitate the absorption of trace elements such as iron, zinc and others. </a:t>
            </a:r>
            <a:r>
              <a:rPr lang="en-GB" sz="1200" b="1" kern="1200" dirty="0">
                <a:solidFill>
                  <a:schemeClr val="tx1"/>
                </a:solidFill>
                <a:effectLst/>
                <a:latin typeface="+mn-lt"/>
                <a:ea typeface="+mn-ea"/>
                <a:cs typeface="+mn-cs"/>
              </a:rPr>
              <a:t>It poses risks of infection</a:t>
            </a:r>
            <a:r>
              <a:rPr lang="en-GB" sz="1200" kern="1200" dirty="0">
                <a:solidFill>
                  <a:schemeClr val="tx1"/>
                </a:solidFill>
                <a:effectLst/>
                <a:latin typeface="+mn-lt"/>
                <a:ea typeface="+mn-ea"/>
                <a:cs typeface="+mn-cs"/>
              </a:rPr>
              <a:t>, especially if unclean water is used for preparation.</a:t>
            </a:r>
          </a:p>
          <a:p>
            <a:pPr lvl="0"/>
            <a:r>
              <a:rPr lang="en-GB" sz="1200" b="1" kern="1200" dirty="0">
                <a:solidFill>
                  <a:schemeClr val="tx1"/>
                </a:solidFill>
                <a:effectLst/>
                <a:latin typeface="+mn-lt"/>
                <a:ea typeface="+mn-ea"/>
                <a:cs typeface="+mn-cs"/>
              </a:rPr>
              <a:t>Prior to discharge, the caretaker should be educated and trained on the correct preparation of the infant formula</a:t>
            </a:r>
            <a:r>
              <a:rPr lang="en-GB" sz="1200" kern="1200" dirty="0">
                <a:solidFill>
                  <a:schemeClr val="tx1"/>
                </a:solidFill>
                <a:effectLst/>
                <a:latin typeface="+mn-lt"/>
                <a:ea typeface="+mn-ea"/>
                <a:cs typeface="+mn-cs"/>
              </a:rPr>
              <a:t> applying proper hygiene measures. Moreover, the </a:t>
            </a:r>
            <a:r>
              <a:rPr lang="en-GB" sz="1200" b="1" kern="1200" dirty="0">
                <a:solidFill>
                  <a:schemeClr val="tx1"/>
                </a:solidFill>
                <a:effectLst/>
                <a:latin typeface="+mn-lt"/>
                <a:ea typeface="+mn-ea"/>
                <a:cs typeface="+mn-cs"/>
              </a:rPr>
              <a:t>caretaker should be able to assure that all the equipment and source of infant formula</a:t>
            </a:r>
            <a:r>
              <a:rPr lang="en-GB" sz="1200" kern="1200" dirty="0">
                <a:solidFill>
                  <a:schemeClr val="tx1"/>
                </a:solidFill>
                <a:effectLst/>
                <a:latin typeface="+mn-lt"/>
                <a:ea typeface="+mn-ea"/>
                <a:cs typeface="+mn-cs"/>
              </a:rPr>
              <a:t> will be available without interruption for the infant until they are 6 months old (when they can start to be weaned)</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Special Note for the facilitator: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In some contexts, mothers/families will outright refuse to breastfeed. These contexts need to be discussed with operations and it might be necessary to at least temporarily offer supplementary milk (if available and affordable) while ensuring access to clean water if possible. However, even in these cases mothers need to be told about the benefits of breastfeeding and the risks of giving formula milk.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Infant formula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Infant formula </a:t>
            </a:r>
            <a:r>
              <a:rPr lang="en-GB" sz="1200" b="1" kern="1200" dirty="0">
                <a:solidFill>
                  <a:schemeClr val="tx1"/>
                </a:solidFill>
                <a:effectLst/>
                <a:latin typeface="+mn-lt"/>
                <a:ea typeface="+mn-ea"/>
                <a:cs typeface="+mn-cs"/>
              </a:rPr>
              <a:t>doesn’t possess all the healthy and protective qualities of breast milk</a:t>
            </a:r>
            <a:r>
              <a:rPr lang="en-GB" sz="1200" kern="1200" dirty="0">
                <a:solidFill>
                  <a:schemeClr val="tx1"/>
                </a:solidFill>
                <a:effectLst/>
                <a:latin typeface="+mn-lt"/>
                <a:ea typeface="+mn-ea"/>
                <a:cs typeface="+mn-cs"/>
              </a:rPr>
              <a:t>. Infant formula is unable to provide the immune protection and adapted nutrient composition (to an infant’s needs) that is found in breast milk. Neither does it contain the specific binding proteins that facilitate the absorption of trace elements such as iron, zinc and others. </a:t>
            </a:r>
            <a:r>
              <a:rPr lang="en-GB" sz="1200" b="1" kern="1200" dirty="0">
                <a:solidFill>
                  <a:schemeClr val="tx1"/>
                </a:solidFill>
                <a:effectLst/>
                <a:latin typeface="+mn-lt"/>
                <a:ea typeface="+mn-ea"/>
                <a:cs typeface="+mn-cs"/>
              </a:rPr>
              <a:t>It poses risks of infection</a:t>
            </a:r>
            <a:r>
              <a:rPr lang="en-GB" sz="1200" kern="1200" dirty="0">
                <a:solidFill>
                  <a:schemeClr val="tx1"/>
                </a:solidFill>
                <a:effectLst/>
                <a:latin typeface="+mn-lt"/>
                <a:ea typeface="+mn-ea"/>
                <a:cs typeface="+mn-cs"/>
              </a:rPr>
              <a:t>, especially if unclean water is used for preparation.</a:t>
            </a:r>
          </a:p>
          <a:p>
            <a:pPr lvl="0"/>
            <a:r>
              <a:rPr lang="en-GB" sz="1200" b="1" kern="1200" dirty="0">
                <a:solidFill>
                  <a:schemeClr val="tx1"/>
                </a:solidFill>
                <a:effectLst/>
                <a:latin typeface="+mn-lt"/>
                <a:ea typeface="+mn-ea"/>
                <a:cs typeface="+mn-cs"/>
              </a:rPr>
              <a:t>Prior to discharge, the caretaker should be educated and trained on the correct preparation of the infant formula</a:t>
            </a:r>
            <a:r>
              <a:rPr lang="en-GB" sz="1200" kern="1200" dirty="0">
                <a:solidFill>
                  <a:schemeClr val="tx1"/>
                </a:solidFill>
                <a:effectLst/>
                <a:latin typeface="+mn-lt"/>
                <a:ea typeface="+mn-ea"/>
                <a:cs typeface="+mn-cs"/>
              </a:rPr>
              <a:t> applying proper hygiene measures. Moreover, the </a:t>
            </a:r>
            <a:r>
              <a:rPr lang="en-GB" sz="1200" b="1" kern="1200" dirty="0">
                <a:solidFill>
                  <a:schemeClr val="tx1"/>
                </a:solidFill>
                <a:effectLst/>
                <a:latin typeface="+mn-lt"/>
                <a:ea typeface="+mn-ea"/>
                <a:cs typeface="+mn-cs"/>
              </a:rPr>
              <a:t>caretaker should be able to assure that all the equipment and source of infant formula</a:t>
            </a:r>
            <a:r>
              <a:rPr lang="en-GB" sz="1200" kern="1200" dirty="0">
                <a:solidFill>
                  <a:schemeClr val="tx1"/>
                </a:solidFill>
                <a:effectLst/>
                <a:latin typeface="+mn-lt"/>
                <a:ea typeface="+mn-ea"/>
                <a:cs typeface="+mn-cs"/>
              </a:rPr>
              <a:t> will be available without interruption for the infant until they are 6 months old (when they can start to be weaned)</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Special Note for the facilitator: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In some contexts, mothers/families will outright refuse to breastfeed. These contexts need to be discussed with operations and it might be necessary to at least temporarily offer supplementary milk (if available and affordable) while ensuring access to clean water if possible. However, even in these cases mothers need to be told about the benefits of breastfeeding and the risks of giving formula milk.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10</a:t>
            </a:fld>
            <a:endParaRPr lang="en-GB" dirty="0"/>
          </a:p>
        </p:txBody>
      </p:sp>
    </p:spTree>
    <p:extLst>
      <p:ext uri="{BB962C8B-B14F-4D97-AF65-F5344CB8AC3E}">
        <p14:creationId xmlns:p14="http://schemas.microsoft.com/office/powerpoint/2010/main" val="165361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The facilitator will introduce the objectives of the module.</a:t>
            </a:r>
            <a:endParaRPr lang="en-GB" sz="16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5962EDF-7A51-49EB-8685-21CC651E7E39}" type="slidenum">
              <a:rPr lang="fr-FR" smtClean="0"/>
              <a:pPr/>
              <a:t>2</a:t>
            </a:fld>
            <a:endParaRPr lang="fr-FR"/>
          </a:p>
        </p:txBody>
      </p:sp>
    </p:spTree>
    <p:extLst>
      <p:ext uri="{BB962C8B-B14F-4D97-AF65-F5344CB8AC3E}">
        <p14:creationId xmlns:p14="http://schemas.microsoft.com/office/powerpoint/2010/main" val="176552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(Whole group, 2 minutes) Set Up</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facilitator will introduce the objectives of the module.</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After the facilitator ask a lead-in question using the </a:t>
            </a:r>
            <a:r>
              <a:rPr lang="en-GB" sz="1200" kern="1200" dirty="0" err="1">
                <a:solidFill>
                  <a:schemeClr val="tx1"/>
                </a:solidFill>
                <a:effectLst/>
                <a:latin typeface="+mn-lt"/>
                <a:ea typeface="+mn-ea"/>
                <a:cs typeface="+mn-cs"/>
              </a:rPr>
              <a:t>ppt</a:t>
            </a:r>
            <a:r>
              <a:rPr lang="en-GB" sz="1200" kern="1200" dirty="0">
                <a:solidFill>
                  <a:schemeClr val="tx1"/>
                </a:solidFill>
                <a:effectLst/>
                <a:latin typeface="+mn-lt"/>
                <a:ea typeface="+mn-ea"/>
                <a:cs typeface="+mn-cs"/>
              </a:rPr>
              <a:t>: NP_M6_S21_NutritionalTreatmentBreastfeedingAndNon</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2"/>
            <a:r>
              <a:rPr lang="en-GB" sz="1200" b="1" kern="1200" dirty="0">
                <a:solidFill>
                  <a:schemeClr val="tx1"/>
                </a:solidFill>
                <a:effectLst/>
                <a:latin typeface="+mn-lt"/>
                <a:ea typeface="+mn-ea"/>
                <a:cs typeface="+mn-cs"/>
              </a:rPr>
              <a:t>In a nutrition programme, what is the order of preference of the following milks for the correct nutritional treatment of infants? Infant formula, F-100 diluted, Breast milk</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pairs, 2 minutes)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participants work together to answer the question.</a:t>
            </a:r>
          </a:p>
          <a:p>
            <a:pPr lvl="1"/>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(Whole group, 1 minute)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facilitator writes down the different answers in the flipchart. He/she will give the correct answer during the explanation in Activity 2.</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3</a:t>
            </a:fld>
            <a:endParaRPr lang="en-GB" dirty="0"/>
          </a:p>
        </p:txBody>
      </p:sp>
    </p:spTree>
    <p:extLst>
      <p:ext uri="{BB962C8B-B14F-4D97-AF65-F5344CB8AC3E}">
        <p14:creationId xmlns:p14="http://schemas.microsoft.com/office/powerpoint/2010/main" val="72827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 ITFC and ATFC considerations and follow up</a:t>
            </a:r>
            <a:endParaRPr lang="en-GB" sz="16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ITFC </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physical set up of a unit/ward for treating these infants and their mothers/caretakers will be constrained by the physical environment, socio-cultural constraints and HR resources. </a:t>
            </a:r>
            <a:endParaRPr lang="en-GB" sz="16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Below are some guiding principles:</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-Aim to ensure a separate room or space, away from older children, for care of infants 1-6m and their mothers/caretakers. The space should be calm, clean and with a stable room temperature of 23 to 26˚C. </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-These infants need to be carefully monitored by experienced clinical staff and so there should be good visibility on all patients – avoid a set-up where not all the infants are in view of the nurses’ station and ensure that the infants who are the most vulnerable/at risk of deterioration are closest to the nurses’ station. </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infant’s weight should be checked daily with an electronic infant scale graduated to within 10g (or 20g) </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-Every infant-mother pair needs careful and frequent evaluation including quantification of </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production to provide appropriate management.</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production can be assessed (crudely) by weighing the child before and after feeding on an electronic scale plus expressing the leftover </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after breastfeeding, or by expressing all </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just before feeding to quantify the amount. Neither of these methods are particularly easy, but all attempts to quantify </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as accurately as possible, greatly aid planning the nutritional treatment. </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quantities should be sufficient to cover at least 135 ml/kg/day for the infant (for instance for a 4kg infant 4 x 135/8 feeds = 67ml every 3 hours). </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Note that to express milk, the hygiene is very important to avoid contamination, due to this risk, the expressed milk option to quantify milk production should be last resort option.</a:t>
            </a:r>
          </a:p>
          <a:p>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ATFC</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management of infants is focused on </a:t>
            </a:r>
            <a:r>
              <a:rPr lang="en-GB" sz="1200" b="1" kern="1200" dirty="0">
                <a:solidFill>
                  <a:schemeClr val="tx1"/>
                </a:solidFill>
                <a:effectLst/>
                <a:latin typeface="+mn-lt"/>
                <a:ea typeface="+mn-ea"/>
                <a:cs typeface="+mn-cs"/>
              </a:rPr>
              <a:t>maternal counselling and support </a:t>
            </a:r>
            <a:r>
              <a:rPr lang="en-GB" sz="1200" kern="1200" dirty="0">
                <a:solidFill>
                  <a:schemeClr val="tx1"/>
                </a:solidFill>
                <a:effectLst/>
                <a:latin typeface="+mn-lt"/>
                <a:ea typeface="+mn-ea"/>
                <a:cs typeface="+mn-cs"/>
              </a:rPr>
              <a:t>(i.e. breastfeeding counselling and support, replacement feeding counselling and support) and checking the </a:t>
            </a:r>
            <a:r>
              <a:rPr lang="en-GB" sz="1200" b="1" kern="1200" dirty="0">
                <a:solidFill>
                  <a:schemeClr val="tx1"/>
                </a:solidFill>
                <a:effectLst/>
                <a:latin typeface="+mn-lt"/>
                <a:ea typeface="+mn-ea"/>
                <a:cs typeface="+mn-cs"/>
              </a:rPr>
              <a:t>clinical status</a:t>
            </a:r>
            <a:r>
              <a:rPr lang="en-GB" sz="1200" kern="1200" dirty="0">
                <a:solidFill>
                  <a:schemeClr val="tx1"/>
                </a:solidFill>
                <a:effectLst/>
                <a:latin typeface="+mn-lt"/>
                <a:ea typeface="+mn-ea"/>
                <a:cs typeface="+mn-cs"/>
              </a:rPr>
              <a:t> of the infants and their mothers/caretakers.</a:t>
            </a:r>
          </a:p>
          <a:p>
            <a:pPr lvl="0"/>
            <a:endParaRPr lang="en-GB" dirty="0">
              <a:effectLst/>
            </a:endParaRPr>
          </a:p>
          <a:p>
            <a:pPr lvl="0"/>
            <a:r>
              <a:rPr lang="en-GB" sz="1200" kern="1200" dirty="0">
                <a:solidFill>
                  <a:schemeClr val="tx1"/>
                </a:solidFill>
                <a:effectLst/>
                <a:latin typeface="+mn-lt"/>
                <a:ea typeface="+mn-ea"/>
                <a:cs typeface="+mn-cs"/>
              </a:rPr>
              <a:t>Ensure that all infants are </a:t>
            </a:r>
            <a:r>
              <a:rPr lang="en-GB" sz="1200" b="1" kern="1200" dirty="0">
                <a:solidFill>
                  <a:schemeClr val="tx1"/>
                </a:solidFill>
                <a:effectLst/>
                <a:latin typeface="+mn-lt"/>
                <a:ea typeface="+mn-ea"/>
                <a:cs typeface="+mn-cs"/>
              </a:rPr>
              <a:t>gaining weight appropriately</a:t>
            </a:r>
            <a:r>
              <a:rPr lang="en-GB" sz="1200" kern="1200" dirty="0">
                <a:solidFill>
                  <a:schemeClr val="tx1"/>
                </a:solidFill>
                <a:effectLst/>
                <a:latin typeface="+mn-lt"/>
                <a:ea typeface="+mn-ea"/>
                <a:cs typeface="+mn-cs"/>
              </a:rPr>
              <a:t>, especially the infants admitted underweight or nutritionally at-risk</a:t>
            </a:r>
            <a:r>
              <a:rPr lang="en-GB" sz="11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while also remaining free of medical complications. Normal weight gain is approx. 125g/week or 10-20 g/day.</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Always use an electronic infant scare graduated to within 10g (or 20g).</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Infants should be </a:t>
            </a:r>
            <a:r>
              <a:rPr lang="en-GB" sz="1200" b="1" kern="1200" dirty="0">
                <a:solidFill>
                  <a:schemeClr val="tx1"/>
                </a:solidFill>
                <a:effectLst/>
                <a:latin typeface="+mn-lt"/>
                <a:ea typeface="+mn-ea"/>
                <a:cs typeface="+mn-cs"/>
              </a:rPr>
              <a:t>followed-up weekly</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more often if there is poor weight gain or any clinical concerns</a:t>
            </a:r>
            <a:r>
              <a:rPr lang="en-GB" sz="1200" kern="1200" dirty="0">
                <a:solidFill>
                  <a:schemeClr val="tx1"/>
                </a:solidFill>
                <a:effectLst/>
                <a:latin typeface="+mn-lt"/>
                <a:ea typeface="+mn-ea"/>
                <a:cs typeface="+mn-cs"/>
              </a:rPr>
              <a:t> (to be decided by clinician examining the child). </a:t>
            </a:r>
            <a:endParaRPr lang="en-GB" sz="1600" kern="1200" dirty="0">
              <a:solidFill>
                <a:schemeClr val="tx1"/>
              </a:solidFill>
              <a:effectLst/>
              <a:latin typeface="+mn-lt"/>
              <a:ea typeface="+mn-ea"/>
              <a:cs typeface="+mn-cs"/>
            </a:endParaRPr>
          </a:p>
          <a:p>
            <a:pPr lvl="1"/>
            <a:r>
              <a:rPr lang="en-GB" sz="1200" u="sng" kern="1200" dirty="0">
                <a:solidFill>
                  <a:schemeClr val="tx1"/>
                </a:solidFill>
                <a:effectLst/>
                <a:latin typeface="+mn-lt"/>
                <a:ea typeface="+mn-ea"/>
                <a:cs typeface="+mn-cs"/>
              </a:rPr>
              <a:t>If child has gained ≥ 125 g/week or 10-20g/day since last visit</a:t>
            </a:r>
            <a:r>
              <a:rPr lang="en-GB" sz="1200" kern="1200" dirty="0">
                <a:solidFill>
                  <a:schemeClr val="tx1"/>
                </a:solidFill>
                <a:effectLst/>
                <a:latin typeface="+mn-lt"/>
                <a:ea typeface="+mn-ea"/>
                <a:cs typeface="+mn-cs"/>
              </a:rPr>
              <a:t> (and no clinical concern) </a:t>
            </a:r>
            <a:r>
              <a:rPr lang="en-GB" sz="1200" kern="1200" dirty="0">
                <a:solidFill>
                  <a:schemeClr val="tx1"/>
                </a:solidFill>
                <a:effectLst/>
                <a:latin typeface="+mn-lt"/>
                <a:ea typeface="+mn-ea"/>
                <a:cs typeface="+mn-cs"/>
                <a:sym typeface="Wingdings"/>
              </a:rPr>
              <a:t></a:t>
            </a:r>
            <a:r>
              <a:rPr lang="en-GB" sz="1200" kern="1200" dirty="0">
                <a:solidFill>
                  <a:schemeClr val="tx1"/>
                </a:solidFill>
                <a:effectLst/>
                <a:latin typeface="+mn-lt"/>
                <a:ea typeface="+mn-ea"/>
                <a:cs typeface="+mn-cs"/>
              </a:rPr>
              <a:t> follow-up in 1 week</a:t>
            </a:r>
            <a:endParaRPr lang="en-GB" sz="1600" kern="1200" dirty="0">
              <a:solidFill>
                <a:schemeClr val="tx1"/>
              </a:solidFill>
              <a:effectLst/>
              <a:latin typeface="+mn-lt"/>
              <a:ea typeface="+mn-ea"/>
              <a:cs typeface="+mn-cs"/>
            </a:endParaRPr>
          </a:p>
          <a:p>
            <a:pPr lvl="1"/>
            <a:r>
              <a:rPr lang="en-GB" sz="1200" u="sng" kern="1200" dirty="0">
                <a:solidFill>
                  <a:schemeClr val="tx1"/>
                </a:solidFill>
                <a:effectLst/>
                <a:latin typeface="+mn-lt"/>
                <a:ea typeface="+mn-ea"/>
                <a:cs typeface="+mn-cs"/>
              </a:rPr>
              <a:t>If child has gained &lt;125 g/week or 10-20g/day since last visit</a:t>
            </a:r>
            <a:r>
              <a:rPr lang="en-GB" sz="1200" kern="1200" dirty="0">
                <a:solidFill>
                  <a:schemeClr val="tx1"/>
                </a:solidFill>
                <a:effectLst/>
                <a:latin typeface="+mn-lt"/>
                <a:ea typeface="+mn-ea"/>
                <a:cs typeface="+mn-cs"/>
              </a:rPr>
              <a:t> (but no clinical concern) </a:t>
            </a:r>
            <a:r>
              <a:rPr lang="en-GB" sz="1200" kern="1200" dirty="0">
                <a:solidFill>
                  <a:schemeClr val="tx1"/>
                </a:solidFill>
                <a:effectLst/>
                <a:latin typeface="+mn-lt"/>
                <a:ea typeface="+mn-ea"/>
                <a:cs typeface="+mn-cs"/>
                <a:sym typeface="Wingdings"/>
              </a:rPr>
              <a:t></a:t>
            </a:r>
            <a:r>
              <a:rPr lang="en-GB" sz="1200" kern="1200" dirty="0">
                <a:solidFill>
                  <a:schemeClr val="tx1"/>
                </a:solidFill>
                <a:effectLst/>
                <a:latin typeface="+mn-lt"/>
                <a:ea typeface="+mn-ea"/>
                <a:cs typeface="+mn-cs"/>
              </a:rPr>
              <a:t> follow-up in 3-4 days</a:t>
            </a:r>
            <a:endParaRPr lang="en-GB" sz="1600" kern="1200" dirty="0">
              <a:solidFill>
                <a:schemeClr val="tx1"/>
              </a:solidFill>
              <a:effectLst/>
              <a:latin typeface="+mn-lt"/>
              <a:ea typeface="+mn-ea"/>
              <a:cs typeface="+mn-cs"/>
            </a:endParaRPr>
          </a:p>
          <a:p>
            <a:pPr lvl="1"/>
            <a:r>
              <a:rPr lang="en-GB" sz="1200" u="sng" kern="1200" dirty="0">
                <a:solidFill>
                  <a:schemeClr val="tx1"/>
                </a:solidFill>
                <a:effectLst/>
                <a:latin typeface="+mn-lt"/>
                <a:ea typeface="+mn-ea"/>
                <a:cs typeface="+mn-cs"/>
              </a:rPr>
              <a:t>If child has lost weight or meets any of the criteria for admission to ITFC</a:t>
            </a:r>
            <a:r>
              <a:rPr lang="en-GB"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sym typeface="Wingdings"/>
              </a:rPr>
              <a:t></a:t>
            </a:r>
            <a:r>
              <a:rPr lang="en-GB" sz="1200" kern="1200" dirty="0">
                <a:solidFill>
                  <a:schemeClr val="tx1"/>
                </a:solidFill>
                <a:effectLst/>
                <a:latin typeface="+mn-lt"/>
                <a:ea typeface="+mn-ea"/>
                <a:cs typeface="+mn-cs"/>
              </a:rPr>
              <a:t> transfer to ITFC</a:t>
            </a:r>
          </a:p>
          <a:p>
            <a:pPr lvl="1"/>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Ideally, </a:t>
            </a:r>
            <a:r>
              <a:rPr lang="en-GB" sz="1200" b="1" kern="1200" dirty="0">
                <a:solidFill>
                  <a:schemeClr val="tx1"/>
                </a:solidFill>
                <a:effectLst/>
                <a:latin typeface="+mn-lt"/>
                <a:ea typeface="+mn-ea"/>
                <a:cs typeface="+mn-cs"/>
              </a:rPr>
              <a:t>CHWs</a:t>
            </a:r>
            <a:r>
              <a:rPr lang="en-GB" sz="1200" kern="1200" dirty="0">
                <a:solidFill>
                  <a:schemeClr val="tx1"/>
                </a:solidFill>
                <a:effectLst/>
                <a:latin typeface="+mn-lt"/>
                <a:ea typeface="+mn-ea"/>
                <a:cs typeface="+mn-cs"/>
              </a:rPr>
              <a:t> should do a </a:t>
            </a:r>
            <a:r>
              <a:rPr lang="en-GB" sz="1200" b="1" kern="1200" dirty="0">
                <a:solidFill>
                  <a:schemeClr val="tx1"/>
                </a:solidFill>
                <a:effectLst/>
                <a:latin typeface="+mn-lt"/>
                <a:ea typeface="+mn-ea"/>
                <a:cs typeface="+mn-cs"/>
              </a:rPr>
              <a:t>home visit </a:t>
            </a:r>
            <a:r>
              <a:rPr lang="en-GB" sz="1200" kern="1200" dirty="0">
                <a:solidFill>
                  <a:schemeClr val="tx1"/>
                </a:solidFill>
                <a:effectLst/>
                <a:latin typeface="+mn-lt"/>
                <a:ea typeface="+mn-ea"/>
                <a:cs typeface="+mn-cs"/>
              </a:rPr>
              <a:t>between the visits in the ATFC. The reason for this is that this age group is very vulnerable, and follow-up once a week may not be frequent enough and  the infant could deteriorate between visits.</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Whenever possible, the ATFC follow-up visits should be scheduled in correspondence with the </a:t>
            </a:r>
            <a:r>
              <a:rPr lang="en-GB" sz="1200" b="1" kern="1200" dirty="0">
                <a:solidFill>
                  <a:schemeClr val="tx1"/>
                </a:solidFill>
                <a:effectLst/>
                <a:latin typeface="+mn-lt"/>
                <a:ea typeface="+mn-ea"/>
                <a:cs typeface="+mn-cs"/>
              </a:rPr>
              <a:t>vaccination schedule</a:t>
            </a:r>
            <a:r>
              <a:rPr lang="en-GB" sz="1200" kern="1200" dirty="0">
                <a:solidFill>
                  <a:schemeClr val="tx1"/>
                </a:solidFill>
                <a:effectLst/>
                <a:latin typeface="+mn-lt"/>
                <a:ea typeface="+mn-ea"/>
                <a:cs typeface="+mn-cs"/>
              </a:rPr>
              <a:t>.</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order to </a:t>
            </a:r>
            <a:r>
              <a:rPr lang="en-GB" sz="1200" b="1" kern="1200" dirty="0">
                <a:solidFill>
                  <a:schemeClr val="tx1"/>
                </a:solidFill>
                <a:effectLst/>
                <a:latin typeface="+mn-lt"/>
                <a:ea typeface="+mn-ea"/>
                <a:cs typeface="+mn-cs"/>
              </a:rPr>
              <a:t>encourage maternal </a:t>
            </a:r>
            <a:r>
              <a:rPr lang="en-GB" sz="1200" b="1" kern="1200" dirty="0" err="1">
                <a:solidFill>
                  <a:schemeClr val="tx1"/>
                </a:solidFill>
                <a:effectLst/>
                <a:latin typeface="+mn-lt"/>
                <a:ea typeface="+mn-ea"/>
                <a:cs typeface="+mn-cs"/>
              </a:rPr>
              <a:t>involvemnt</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multiple micronutrients (MMN)</a:t>
            </a:r>
            <a:r>
              <a:rPr lang="en-GB" sz="1200" kern="1200" dirty="0">
                <a:solidFill>
                  <a:schemeClr val="tx1"/>
                </a:solidFill>
                <a:effectLst/>
                <a:latin typeface="+mn-lt"/>
                <a:ea typeface="+mn-ea"/>
                <a:cs typeface="+mn-cs"/>
              </a:rPr>
              <a:t> tablets and a </a:t>
            </a:r>
            <a:r>
              <a:rPr lang="en-GB" sz="1200" b="1" kern="1200" dirty="0">
                <a:solidFill>
                  <a:schemeClr val="tx1"/>
                </a:solidFill>
                <a:effectLst/>
                <a:latin typeface="+mn-lt"/>
                <a:ea typeface="+mn-ea"/>
                <a:cs typeface="+mn-cs"/>
              </a:rPr>
              <a:t>food ration</a:t>
            </a:r>
            <a:r>
              <a:rPr lang="en-GB" sz="1200" kern="1200" dirty="0">
                <a:solidFill>
                  <a:schemeClr val="tx1"/>
                </a:solidFill>
                <a:effectLst/>
                <a:latin typeface="+mn-lt"/>
                <a:ea typeface="+mn-ea"/>
                <a:cs typeface="+mn-cs"/>
              </a:rPr>
              <a:t> can be given at each visit. These measures will be discussed with operations and adapted at project level.</a:t>
            </a:r>
          </a:p>
          <a:p>
            <a:pPr lvl="0"/>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Length of stay in the programme</a:t>
            </a:r>
            <a:r>
              <a:rPr lang="en-GB" sz="1200" kern="1200" dirty="0">
                <a:solidFill>
                  <a:schemeClr val="tx1"/>
                </a:solidFill>
                <a:effectLst/>
                <a:latin typeface="+mn-lt"/>
                <a:ea typeface="+mn-ea"/>
                <a:cs typeface="+mn-cs"/>
              </a:rPr>
              <a:t> can vary widely, depending on the reason for admission, context, and possibility to provide outpatient follow-up. It may be very short for some infant-mother pairs, just the time to provide proper support and ensure that child is gaining weight appropriately. For other cases it may be longer, especially if there are serious physical or mental health issues for the mother/caretaker or infant.</a:t>
            </a:r>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4</a:t>
            </a:fld>
            <a:endParaRPr lang="en-GB" dirty="0"/>
          </a:p>
        </p:txBody>
      </p:sp>
    </p:spTree>
    <p:extLst>
      <p:ext uri="{BB962C8B-B14F-4D97-AF65-F5344CB8AC3E}">
        <p14:creationId xmlns:p14="http://schemas.microsoft.com/office/powerpoint/2010/main" val="47563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General considerations</a:t>
            </a:r>
            <a:endParaRPr lang="en-GB" sz="16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GB" dirty="0">
              <a:effectLst/>
            </a:endParaRPr>
          </a:p>
          <a:p>
            <a:pPr lvl="0"/>
            <a:r>
              <a:rPr lang="en-GB" sz="1200" kern="1200" dirty="0">
                <a:solidFill>
                  <a:schemeClr val="tx1"/>
                </a:solidFill>
                <a:effectLst/>
                <a:latin typeface="+mn-lt"/>
                <a:ea typeface="+mn-ea"/>
                <a:cs typeface="+mn-cs"/>
              </a:rPr>
              <a:t>Once an infant is admitted into the nutritional programme </a:t>
            </a:r>
            <a:r>
              <a:rPr lang="en-GB" sz="1200" b="1" kern="1200" dirty="0">
                <a:solidFill>
                  <a:schemeClr val="tx1"/>
                </a:solidFill>
                <a:effectLst/>
                <a:latin typeface="+mn-lt"/>
                <a:ea typeface="+mn-ea"/>
                <a:cs typeface="+mn-cs"/>
              </a:rPr>
              <a:t>it is essential to distinguish between those in whom breastfeeding is a possibility and the exceptional cases where it is not possible.</a:t>
            </a:r>
            <a:r>
              <a:rPr lang="en-GB" sz="1200" kern="1200" dirty="0">
                <a:solidFill>
                  <a:schemeClr val="tx1"/>
                </a:solidFill>
                <a:effectLst/>
                <a:latin typeface="+mn-lt"/>
                <a:ea typeface="+mn-ea"/>
                <a:cs typeface="+mn-cs"/>
              </a:rPr>
              <a:t> </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Every effort must be made </a:t>
            </a:r>
            <a:r>
              <a:rPr lang="en-GB" sz="1200" b="1" kern="1200" dirty="0">
                <a:solidFill>
                  <a:schemeClr val="tx1"/>
                </a:solidFill>
                <a:effectLst/>
                <a:latin typeface="+mn-lt"/>
                <a:ea typeface="+mn-ea"/>
                <a:cs typeface="+mn-cs"/>
              </a:rPr>
              <a:t>to maintain or promote the return to exclusive breastfeeding (EBF).</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the </a:t>
            </a:r>
            <a:r>
              <a:rPr lang="en-GB" sz="1200" b="1" kern="1200" dirty="0">
                <a:solidFill>
                  <a:schemeClr val="tx1"/>
                </a:solidFill>
                <a:effectLst/>
                <a:latin typeface="+mn-lt"/>
                <a:ea typeface="+mn-ea"/>
                <a:cs typeface="+mn-cs"/>
              </a:rPr>
              <a:t>mother is absent</a:t>
            </a:r>
            <a:r>
              <a:rPr lang="en-GB" sz="1200" kern="1200" dirty="0">
                <a:solidFill>
                  <a:schemeClr val="tx1"/>
                </a:solidFill>
                <a:effectLst/>
                <a:latin typeface="+mn-lt"/>
                <a:ea typeface="+mn-ea"/>
                <a:cs typeface="+mn-cs"/>
              </a:rPr>
              <a:t> (very ill, deceased), a </a:t>
            </a:r>
            <a:r>
              <a:rPr lang="en-GB" sz="1200" b="1" kern="1200" dirty="0">
                <a:solidFill>
                  <a:schemeClr val="tx1"/>
                </a:solidFill>
                <a:effectLst/>
                <a:latin typeface="+mn-lt"/>
                <a:ea typeface="+mn-ea"/>
                <a:cs typeface="+mn-cs"/>
              </a:rPr>
              <a:t>wet-nurse</a:t>
            </a:r>
            <a:r>
              <a:rPr lang="en-GB" sz="16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the best option. </a:t>
            </a:r>
          </a:p>
          <a:p>
            <a:pPr lvl="0"/>
            <a:endParaRPr lang="en-GB" sz="16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Breastfeeding counselling</a:t>
            </a:r>
            <a:r>
              <a:rPr lang="en-GB" sz="1200" kern="1200" dirty="0">
                <a:solidFill>
                  <a:schemeClr val="tx1"/>
                </a:solidFill>
                <a:effectLst/>
                <a:latin typeface="+mn-lt"/>
                <a:ea typeface="+mn-ea"/>
                <a:cs typeface="+mn-cs"/>
              </a:rPr>
              <a:t> and support are a vital part of both inpatient and outpatient care (proper positioning and attachment, duration and frequency of feedings, effective suckling,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and must be delivered by experienced, friendly and patient staff.</a:t>
            </a:r>
          </a:p>
          <a:p>
            <a:pPr lvl="0"/>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instances </a:t>
            </a:r>
            <a:r>
              <a:rPr lang="en-GB" sz="1200" b="1" kern="1200" dirty="0">
                <a:solidFill>
                  <a:schemeClr val="tx1"/>
                </a:solidFill>
                <a:effectLst/>
                <a:latin typeface="+mn-lt"/>
                <a:ea typeface="+mn-ea"/>
                <a:cs typeface="+mn-cs"/>
              </a:rPr>
              <a:t>where breastfeeding is not possible</a:t>
            </a:r>
            <a:r>
              <a:rPr lang="en-GB" sz="1200" kern="1200" dirty="0">
                <a:solidFill>
                  <a:schemeClr val="tx1"/>
                </a:solidFill>
                <a:effectLst/>
                <a:latin typeface="+mn-lt"/>
                <a:ea typeface="+mn-ea"/>
                <a:cs typeface="+mn-cs"/>
              </a:rPr>
              <a:t> (permanently or temporarily) </a:t>
            </a:r>
            <a:r>
              <a:rPr lang="en-GB" sz="1200" b="1" kern="1200" dirty="0">
                <a:solidFill>
                  <a:schemeClr val="tx1"/>
                </a:solidFill>
                <a:effectLst/>
                <a:latin typeface="+mn-lt"/>
                <a:ea typeface="+mn-ea"/>
                <a:cs typeface="+mn-cs"/>
              </a:rPr>
              <a:t>a supplementary milk supply will be necessary</a:t>
            </a:r>
            <a:r>
              <a:rPr lang="en-GB" sz="1200" kern="1200" dirty="0">
                <a:solidFill>
                  <a:schemeClr val="tx1"/>
                </a:solidFill>
                <a:effectLst/>
                <a:latin typeface="+mn-lt"/>
                <a:ea typeface="+mn-ea"/>
                <a:cs typeface="+mn-cs"/>
              </a:rPr>
              <a:t>:</a:t>
            </a:r>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ITFC:</a:t>
            </a:r>
            <a:r>
              <a:rPr lang="en-GB" sz="1200" kern="1200" dirty="0">
                <a:solidFill>
                  <a:schemeClr val="tx1"/>
                </a:solidFill>
                <a:effectLst/>
                <a:latin typeface="+mn-lt"/>
                <a:ea typeface="+mn-ea"/>
                <a:cs typeface="+mn-cs"/>
              </a:rPr>
              <a:t> Provision of supplementary milk must be ensured</a:t>
            </a:r>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ATFC: </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The decision on whether to provide a supply of a breast milk substitute (infant formula) to non-hospitalized patients, or patients being discharged from the hospital, needs to be made at </a:t>
            </a:r>
            <a:r>
              <a:rPr lang="en-GB" sz="1200" b="1" kern="1200" dirty="0">
                <a:solidFill>
                  <a:schemeClr val="tx1"/>
                </a:solidFill>
                <a:effectLst/>
                <a:latin typeface="+mn-lt"/>
                <a:ea typeface="+mn-ea"/>
                <a:cs typeface="+mn-cs"/>
              </a:rPr>
              <a:t>project-level</a:t>
            </a:r>
            <a:r>
              <a:rPr lang="en-GB" sz="1200" kern="1200" dirty="0">
                <a:solidFill>
                  <a:schemeClr val="tx1"/>
                </a:solidFill>
                <a:effectLst/>
                <a:latin typeface="+mn-lt"/>
                <a:ea typeface="+mn-ea"/>
                <a:cs typeface="+mn-cs"/>
              </a:rPr>
              <a:t>, based on the specific context, and in coordination with operations.</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If infant formula is provided for outpatient use, the caretaker must be trained on proper preparation, dilution and a clean water source must be ensured as well as the associated equipment needed to prepare and give the infant formula. In cases where this is not possible the provision of water filters is recommended.</a:t>
            </a:r>
            <a:endParaRPr lang="en-GB"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5</a:t>
            </a:fld>
            <a:endParaRPr lang="en-GB" dirty="0"/>
          </a:p>
        </p:txBody>
      </p:sp>
    </p:spTree>
    <p:extLst>
      <p:ext uri="{BB962C8B-B14F-4D97-AF65-F5344CB8AC3E}">
        <p14:creationId xmlns:p14="http://schemas.microsoft.com/office/powerpoint/2010/main" val="92182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sng" kern="1200" dirty="0">
                <a:solidFill>
                  <a:schemeClr val="tx1"/>
                </a:solidFill>
                <a:effectLst/>
                <a:latin typeface="+mn-lt"/>
                <a:ea typeface="+mn-ea"/>
                <a:cs typeface="+mn-cs"/>
              </a:rPr>
              <a:t>Refer to the</a:t>
            </a:r>
            <a:r>
              <a:rPr lang="en-GB" sz="1200" b="1" u="sng" kern="1200" baseline="0" dirty="0">
                <a:solidFill>
                  <a:schemeClr val="tx1"/>
                </a:solidFill>
                <a:effectLst/>
                <a:latin typeface="+mn-lt"/>
                <a:ea typeface="+mn-ea"/>
                <a:cs typeface="+mn-cs"/>
              </a:rPr>
              <a:t> activity 1 lead in question</a:t>
            </a:r>
            <a:endParaRPr lang="en-GB" sz="1200" b="1" u="sng" kern="1200" dirty="0">
              <a:solidFill>
                <a:schemeClr val="tx1"/>
              </a:solidFill>
              <a:effectLst/>
              <a:latin typeface="+mn-lt"/>
              <a:ea typeface="+mn-ea"/>
              <a:cs typeface="+mn-cs"/>
            </a:endParaRPr>
          </a:p>
          <a:p>
            <a:pPr lvl="0"/>
            <a:endParaRPr lang="en-GB" sz="1200" b="1" u="sng" kern="1200" dirty="0">
              <a:solidFill>
                <a:schemeClr val="tx1"/>
              </a:solidFill>
              <a:effectLst/>
              <a:latin typeface="+mn-lt"/>
              <a:ea typeface="+mn-ea"/>
              <a:cs typeface="+mn-cs"/>
            </a:endParaRPr>
          </a:p>
          <a:p>
            <a:r>
              <a:rPr lang="en-GB" sz="1200" b="1" u="sng" dirty="0">
                <a:effectLst/>
              </a:rPr>
              <a:t>Types of milk (listed in order of preference)</a:t>
            </a:r>
            <a:endParaRPr lang="en-GB" dirty="0">
              <a:effectLst/>
            </a:endParaRPr>
          </a:p>
          <a:p>
            <a:pPr lvl="0"/>
            <a:r>
              <a:rPr lang="en-GB" sz="1200" b="1" kern="1200" dirty="0">
                <a:solidFill>
                  <a:schemeClr val="tx1"/>
                </a:solidFill>
                <a:effectLst/>
                <a:latin typeface="+mn-lt"/>
                <a:ea typeface="+mn-ea"/>
                <a:cs typeface="+mn-cs"/>
              </a:rPr>
              <a:t>Breast milk (from the breast and if not possible/sufficient then expressed).</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Breast milk substitute or therapeutic milk</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 decision as to whether to use</a:t>
            </a:r>
            <a:r>
              <a:rPr lang="en-GB" sz="1200" b="1" kern="1200" dirty="0">
                <a:solidFill>
                  <a:schemeClr val="tx1"/>
                </a:solidFill>
                <a:effectLst/>
                <a:latin typeface="+mn-lt"/>
                <a:ea typeface="+mn-ea"/>
                <a:cs typeface="+mn-cs"/>
              </a:rPr>
              <a:t> infant formula</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F-100 diluted</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Specially diluted therapeutic milk (SDTM</a:t>
            </a:r>
            <a:r>
              <a:rPr lang="en-GB" sz="1200" kern="1200" dirty="0">
                <a:solidFill>
                  <a:schemeClr val="tx1"/>
                </a:solidFill>
                <a:effectLst/>
                <a:latin typeface="+mn-lt"/>
                <a:ea typeface="+mn-ea"/>
                <a:cs typeface="+mn-cs"/>
              </a:rPr>
              <a:t>),will vary according to different MSF sections.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Check with your project which option you will need to follow.</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F-100 diluted can </a:t>
            </a:r>
            <a:r>
              <a:rPr lang="en-GB" sz="1200" b="1" kern="1200" dirty="0">
                <a:solidFill>
                  <a:schemeClr val="tx1"/>
                </a:solidFill>
                <a:effectLst/>
                <a:latin typeface="+mn-lt"/>
                <a:ea typeface="+mn-ea"/>
                <a:cs typeface="+mn-cs"/>
              </a:rPr>
              <a:t>only</a:t>
            </a:r>
            <a:r>
              <a:rPr lang="en-GB" sz="1200" kern="1200" dirty="0">
                <a:solidFill>
                  <a:schemeClr val="tx1"/>
                </a:solidFill>
                <a:effectLst/>
                <a:latin typeface="+mn-lt"/>
                <a:ea typeface="+mn-ea"/>
                <a:cs typeface="+mn-cs"/>
              </a:rPr>
              <a:t> be used in inpatient settings as it must be carefully prepared and diluted by experienced staff.</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Breast milk.</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Breast milk substitute</a:t>
            </a:r>
            <a:r>
              <a:rPr lang="en-GB" sz="1200" kern="1200" dirty="0">
                <a:solidFill>
                  <a:schemeClr val="tx1"/>
                </a:solidFill>
                <a:effectLst/>
                <a:latin typeface="+mn-lt"/>
                <a:ea typeface="+mn-ea"/>
                <a:cs typeface="+mn-cs"/>
              </a:rPr>
              <a:t>: infant formula.</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is F-100 diluted?</a:t>
            </a:r>
            <a:r>
              <a:rPr lang="en-GB" sz="1200" kern="1200" dirty="0">
                <a:solidFill>
                  <a:schemeClr val="tx1"/>
                </a:solidFill>
                <a:effectLst/>
                <a:latin typeface="+mn-lt"/>
                <a:ea typeface="+mn-ea"/>
                <a:cs typeface="+mn-cs"/>
              </a:rPr>
              <a:t> F100 is diluted in 30% more water than usual. F-100 diluted provides adequate balance of nutrient intake with a similar calorie density to breast milk. F-100 diluted = 4 scoops of F100 + 100 ml water = 114 ml of normally reconstituted F-100 + 30 % of water (30 ml) = 100 ml F100-diluted (= 70 kcal).</a:t>
            </a:r>
            <a:r>
              <a:rPr lang="en-GB" dirty="0">
                <a:effectLst/>
              </a:rPr>
              <a:t> </a:t>
            </a:r>
            <a:r>
              <a:rPr lang="en-GB" sz="1200" kern="1200" dirty="0">
                <a:solidFill>
                  <a:schemeClr val="tx1"/>
                </a:solidFill>
                <a:effectLst/>
                <a:latin typeface="+mn-lt"/>
                <a:ea typeface="+mn-ea"/>
                <a:cs typeface="+mn-cs"/>
              </a:rPr>
              <a:t>Infant Formula should be part of the MIO in the projects with Nutrition component.</a:t>
            </a: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6</a:t>
            </a:fld>
            <a:endParaRPr lang="en-GB" dirty="0"/>
          </a:p>
        </p:txBody>
      </p:sp>
    </p:spTree>
    <p:extLst>
      <p:ext uri="{BB962C8B-B14F-4D97-AF65-F5344CB8AC3E}">
        <p14:creationId xmlns:p14="http://schemas.microsoft.com/office/powerpoint/2010/main" val="18495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Nutritional treatment for infants for whom breastfeeding is possible:</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Ensure proper</a:t>
            </a:r>
            <a:r>
              <a:rPr lang="en-GB" sz="1200" b="1" kern="1200" dirty="0">
                <a:solidFill>
                  <a:schemeClr val="tx1"/>
                </a:solidFill>
                <a:effectLst/>
                <a:latin typeface="+mn-lt"/>
                <a:ea typeface="+mn-ea"/>
                <a:cs typeface="+mn-cs"/>
              </a:rPr>
              <a:t> maternal support </a:t>
            </a:r>
            <a:r>
              <a:rPr lang="en-GB" sz="1200" kern="1200" dirty="0">
                <a:solidFill>
                  <a:schemeClr val="tx1"/>
                </a:solidFill>
                <a:effectLst/>
                <a:latin typeface="+mn-lt"/>
                <a:ea typeface="+mn-ea"/>
                <a:cs typeface="+mn-cs"/>
              </a:rPr>
              <a:t>(session 21), both physical, nutritional and psychosocial.</a:t>
            </a:r>
            <a:endParaRPr lang="en-GB" sz="16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 </a:t>
            </a:r>
            <a:r>
              <a:rPr lang="en-GB" sz="1200" kern="1200" dirty="0">
                <a:solidFill>
                  <a:schemeClr val="tx1"/>
                </a:solidFill>
                <a:effectLst/>
                <a:latin typeface="+mn-lt"/>
                <a:ea typeface="+mn-ea"/>
                <a:cs typeface="+mn-cs"/>
              </a:rPr>
              <a:t>When the</a:t>
            </a:r>
            <a:r>
              <a:rPr lang="en-GB" sz="1200" b="1" kern="1200" dirty="0">
                <a:solidFill>
                  <a:schemeClr val="tx1"/>
                </a:solidFill>
                <a:effectLst/>
                <a:latin typeface="+mn-lt"/>
                <a:ea typeface="+mn-ea"/>
                <a:cs typeface="+mn-cs"/>
              </a:rPr>
              <a:t> breast milk is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sufficient, but the intake is insufficient </a:t>
            </a:r>
            <a:r>
              <a:rPr lang="en-GB" sz="1200" kern="1200" dirty="0">
                <a:solidFill>
                  <a:schemeClr val="tx1"/>
                </a:solidFill>
                <a:effectLst/>
                <a:latin typeface="+mn-lt"/>
                <a:ea typeface="+mn-ea"/>
                <a:cs typeface="+mn-cs"/>
              </a:rPr>
              <a:t>(due to maternal or infant causes, see below for examples): </a:t>
            </a:r>
            <a:endParaRPr lang="en-GB" sz="160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objective is to provide infants with adequate nutrition (</a:t>
            </a:r>
            <a:r>
              <a:rPr lang="en-GB" sz="1200" b="1" kern="1200" dirty="0">
                <a:solidFill>
                  <a:schemeClr val="tx1"/>
                </a:solidFill>
                <a:effectLst/>
                <a:latin typeface="+mn-lt"/>
                <a:ea typeface="+mn-ea"/>
                <a:cs typeface="+mn-cs"/>
              </a:rPr>
              <a:t>via breastfeeding PLUS feeding expressed </a:t>
            </a:r>
            <a:r>
              <a:rPr lang="en-GB" sz="1200" b="1"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until the infant can obtain full requirements via exclusive breastfeeding.</a:t>
            </a:r>
          </a:p>
          <a:p>
            <a:pPr lvl="1"/>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breastfeeding is still possible, infant should be put to the </a:t>
            </a:r>
            <a:r>
              <a:rPr lang="en-GB" sz="1200" b="1" kern="1200" dirty="0">
                <a:solidFill>
                  <a:schemeClr val="tx1"/>
                </a:solidFill>
                <a:effectLst/>
                <a:latin typeface="+mn-lt"/>
                <a:ea typeface="+mn-ea"/>
                <a:cs typeface="+mn-cs"/>
              </a:rPr>
              <a:t>breast prior to each feeding.</a:t>
            </a:r>
          </a:p>
          <a:p>
            <a:pPr lvl="1"/>
            <a:endParaRPr lang="en-GB" sz="1600" kern="1200" dirty="0">
              <a:solidFill>
                <a:schemeClr val="tx1"/>
              </a:solidFill>
              <a:effectLst/>
              <a:latin typeface="+mn-lt"/>
              <a:ea typeface="+mn-ea"/>
              <a:cs typeface="+mn-cs"/>
            </a:endParaRPr>
          </a:p>
          <a:p>
            <a:pPr lvl="1"/>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should then be </a:t>
            </a:r>
            <a:r>
              <a:rPr lang="en-GB" sz="1200" b="1" kern="1200" dirty="0">
                <a:solidFill>
                  <a:schemeClr val="tx1"/>
                </a:solidFill>
                <a:effectLst/>
                <a:latin typeface="+mn-lt"/>
                <a:ea typeface="+mn-ea"/>
                <a:cs typeface="+mn-cs"/>
              </a:rPr>
              <a:t>expressed and fed to the infant by cup or spoon</a:t>
            </a:r>
            <a:r>
              <a:rPr lang="en-GB" sz="1200" kern="1200" dirty="0">
                <a:solidFill>
                  <a:schemeClr val="tx1"/>
                </a:solidFill>
                <a:effectLst/>
                <a:latin typeface="+mn-lt"/>
                <a:ea typeface="+mn-ea"/>
                <a:cs typeface="+mn-cs"/>
              </a:rPr>
              <a:t>, (or </a:t>
            </a:r>
            <a:r>
              <a:rPr lang="en-GB" sz="1200" kern="1200" dirty="0" err="1">
                <a:solidFill>
                  <a:schemeClr val="tx1"/>
                </a:solidFill>
                <a:effectLst/>
                <a:latin typeface="+mn-lt"/>
                <a:ea typeface="+mn-ea"/>
                <a:cs typeface="+mn-cs"/>
              </a:rPr>
              <a:t>naso</a:t>
            </a:r>
            <a:r>
              <a:rPr lang="en-GB" sz="1200" kern="1200" dirty="0">
                <a:solidFill>
                  <a:schemeClr val="tx1"/>
                </a:solidFill>
                <a:effectLst/>
                <a:latin typeface="+mn-lt"/>
                <a:ea typeface="+mn-ea"/>
                <a:cs typeface="+mn-cs"/>
              </a:rPr>
              <a:t>-gastric tube (NGT) if the infant is very ill or unable to take milk orally for some reason). </a:t>
            </a:r>
            <a:endParaRPr lang="en-GB" sz="1600" kern="1200" dirty="0">
              <a:solidFill>
                <a:schemeClr val="tx1"/>
              </a:solidFill>
              <a:effectLst/>
              <a:latin typeface="+mn-lt"/>
              <a:ea typeface="+mn-ea"/>
              <a:cs typeface="+mn-cs"/>
            </a:endParaRPr>
          </a:p>
          <a:p>
            <a:pPr lvl="1"/>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Start by providing infant with 135ml/kg/day of total feeding (expressed milk), and gradually increase the quantity as the infant’s general condition improves and the infant requests more (crying, rooting or sucking their fingers/fist). </a:t>
            </a:r>
          </a:p>
          <a:p>
            <a:pPr lvl="1"/>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the condition of the child has improved but they are not gaining weight, try to gradually increase quantities by 10-20 ml/kg/day.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When exclusive breastfeeding has been re/established,  the infant and their mother should be observed for an additional 2-3 days to make sure that weight gain is appropriate with exclusive breastfeeding (at least 10-20 g/kg/day).</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the infant does not gain weight after 2 weeks, despite no medical complications (TB and HIV specifically have been ruled out), an alternate method of feeding should be explored. Options include a combination of breastfeeding with infant formula, or infant formula alone.</a:t>
            </a:r>
            <a:endParaRPr lang="en-GB" sz="1200" b="1"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 When the breast milk is insufficient</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Inadequate production is often due to insufficient stimulation by the infant. The use of the </a:t>
            </a:r>
            <a:r>
              <a:rPr lang="en-GB" sz="1200" b="1" kern="1200" dirty="0">
                <a:solidFill>
                  <a:schemeClr val="tx1"/>
                </a:solidFill>
                <a:effectLst/>
                <a:latin typeface="+mn-lt"/>
                <a:ea typeface="+mn-ea"/>
                <a:cs typeface="+mn-cs"/>
              </a:rPr>
              <a:t>supplementary suckling technique</a:t>
            </a:r>
            <a:r>
              <a:rPr lang="en-GB" sz="1200" kern="1200" dirty="0">
                <a:solidFill>
                  <a:schemeClr val="tx1"/>
                </a:solidFill>
                <a:effectLst/>
                <a:latin typeface="+mn-lt"/>
                <a:ea typeface="+mn-ea"/>
                <a:cs typeface="+mn-cs"/>
              </a:rPr>
              <a:t> with each feed allows the infant to stimulate the breast and to increase the mother’s milk production while giving a milk supplement to the infant </a:t>
            </a:r>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Infant formula or F-100 diluted should then be provided in addition of breastfeeding</a:t>
            </a:r>
            <a:r>
              <a:rPr lang="en-GB" sz="1200" kern="1200" dirty="0">
                <a:solidFill>
                  <a:schemeClr val="tx1"/>
                </a:solidFill>
                <a:effectLst/>
                <a:latin typeface="+mn-lt"/>
                <a:ea typeface="+mn-ea"/>
                <a:cs typeface="+mn-cs"/>
              </a:rPr>
              <a:t>. If the child is unable to suckle, always express </a:t>
            </a:r>
            <a:r>
              <a:rPr lang="en-GB" sz="1200" kern="1200" dirty="0" err="1">
                <a:solidFill>
                  <a:schemeClr val="tx1"/>
                </a:solidFill>
                <a:effectLst/>
                <a:latin typeface="+mn-lt"/>
                <a:ea typeface="+mn-ea"/>
                <a:cs typeface="+mn-cs"/>
              </a:rPr>
              <a:t>breastmilk</a:t>
            </a:r>
            <a:r>
              <a:rPr lang="en-GB" sz="1200" kern="1200" dirty="0">
                <a:solidFill>
                  <a:schemeClr val="tx1"/>
                </a:solidFill>
                <a:effectLst/>
                <a:latin typeface="+mn-lt"/>
                <a:ea typeface="+mn-ea"/>
                <a:cs typeface="+mn-cs"/>
              </a:rPr>
              <a:t> and give it to the child via cup or spoon, before giving the milk supplement.</a:t>
            </a:r>
            <a:endParaRPr lang="en-GB" sz="16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 for the facilitator: Causes of insufficient milk intake</a:t>
            </a:r>
            <a:endParaRPr lang="en-GB" sz="1600" kern="1200" dirty="0">
              <a:solidFill>
                <a:schemeClr val="tx1"/>
              </a:solidFill>
              <a:effectLst/>
              <a:latin typeface="+mn-lt"/>
              <a:ea typeface="+mn-ea"/>
              <a:cs typeface="+mn-cs"/>
            </a:endParaRPr>
          </a:p>
          <a:p>
            <a:pPr lvl="0"/>
            <a:endParaRPr lang="en-GB" sz="1200" b="1" u="sng"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Maternal causes of insufficient milk intake: </a:t>
            </a:r>
            <a:endParaRPr lang="en-GB" sz="1600" kern="1200" dirty="0">
              <a:solidFill>
                <a:schemeClr val="tx1"/>
              </a:solidFill>
              <a:effectLst/>
              <a:latin typeface="+mn-lt"/>
              <a:ea typeface="+mn-ea"/>
              <a:cs typeface="+mn-cs"/>
            </a:endParaRPr>
          </a:p>
          <a:p>
            <a:pPr lvl="1"/>
            <a:endParaRPr lang="en-GB" sz="1200" b="1"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Breastfeeding mechanics</a:t>
            </a:r>
            <a:r>
              <a:rPr lang="en-GB" sz="1200" kern="1200" dirty="0">
                <a:solidFill>
                  <a:schemeClr val="tx1"/>
                </a:solidFill>
                <a:effectLst/>
                <a:latin typeface="+mn-lt"/>
                <a:ea typeface="+mn-ea"/>
                <a:cs typeface="+mn-cs"/>
              </a:rPr>
              <a:t>: difficulties with effective breastfeeding techniques, correct infant positioning, proper attachment.</a:t>
            </a:r>
            <a:endParaRPr lang="en-GB" sz="1600" kern="1200" dirty="0">
              <a:solidFill>
                <a:schemeClr val="tx1"/>
              </a:solidFill>
              <a:effectLst/>
              <a:latin typeface="+mn-lt"/>
              <a:ea typeface="+mn-ea"/>
              <a:cs typeface="+mn-cs"/>
            </a:endParaRPr>
          </a:p>
          <a:p>
            <a:pPr lvl="1"/>
            <a:endParaRPr lang="en-GB" sz="1200" b="1"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Nipple or breast problems</a:t>
            </a:r>
            <a:r>
              <a:rPr lang="en-GB" sz="1200" kern="1200" dirty="0">
                <a:solidFill>
                  <a:schemeClr val="tx1"/>
                </a:solidFill>
                <a:effectLst/>
                <a:latin typeface="+mn-lt"/>
                <a:ea typeface="+mn-ea"/>
                <a:cs typeface="+mn-cs"/>
              </a:rPr>
              <a:t> such as inverted nipples, breast engorgement or painful breasts due to mastitis for example.</a:t>
            </a:r>
            <a:endParaRPr lang="en-GB" sz="1600" kern="1200" dirty="0">
              <a:solidFill>
                <a:schemeClr val="tx1"/>
              </a:solidFill>
              <a:effectLst/>
              <a:latin typeface="+mn-lt"/>
              <a:ea typeface="+mn-ea"/>
              <a:cs typeface="+mn-cs"/>
            </a:endParaRPr>
          </a:p>
          <a:p>
            <a:pPr lvl="1"/>
            <a:endParaRPr lang="en-GB" sz="1200" b="1"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Multiples (twins, triplets, etc.)</a:t>
            </a:r>
            <a:r>
              <a:rPr lang="en-GB" sz="1200" kern="1200" dirty="0">
                <a:solidFill>
                  <a:schemeClr val="tx1"/>
                </a:solidFill>
                <a:effectLst/>
                <a:latin typeface="+mn-lt"/>
                <a:ea typeface="+mn-ea"/>
                <a:cs typeface="+mn-cs"/>
              </a:rPr>
              <a:t>: The biggest issue with multiples is learning how to properly ‘juggle’ feeding more than one infant – ensuring that each infant gets adequate time at the breast.</a:t>
            </a:r>
            <a:endParaRPr lang="en-GB" sz="1600" kern="1200" dirty="0">
              <a:solidFill>
                <a:schemeClr val="tx1"/>
              </a:solidFill>
              <a:effectLst/>
              <a:latin typeface="+mn-lt"/>
              <a:ea typeface="+mn-ea"/>
              <a:cs typeface="+mn-cs"/>
            </a:endParaRPr>
          </a:p>
          <a:p>
            <a:pPr lvl="1"/>
            <a:endParaRPr lang="en-GB" sz="1200" b="1"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Psychological or environmental factors: </a:t>
            </a:r>
            <a:r>
              <a:rPr lang="en-GB" sz="1200" kern="1200" dirty="0">
                <a:solidFill>
                  <a:schemeClr val="tx1"/>
                </a:solidFill>
                <a:effectLst/>
                <a:latin typeface="+mn-lt"/>
                <a:ea typeface="+mn-ea"/>
                <a:cs typeface="+mn-cs"/>
              </a:rPr>
              <a:t>Women under stress may have trouble breastfeeding. Psychological stress itself does not always directly affect a woman’s ability to produce milk. However, it may prevent mothers from putting children to the breast often enough or in a correct position. Insufficient suckling may then affect milk production. With proper support and time, nearly all women under stress can successfully breastfeed.</a:t>
            </a:r>
          </a:p>
          <a:p>
            <a:pPr lvl="1"/>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Maternal acute malnutrition</a:t>
            </a:r>
            <a:r>
              <a:rPr lang="en-GB" sz="1200" kern="1200" dirty="0">
                <a:solidFill>
                  <a:schemeClr val="tx1"/>
                </a:solidFill>
                <a:effectLst/>
                <a:latin typeface="+mn-lt"/>
                <a:ea typeface="+mn-ea"/>
                <a:cs typeface="+mn-cs"/>
              </a:rPr>
              <a:t> is rarely a cause of insufficient milk production. Infants with mothers that have acute malnutrition can continue to get adequate nutrition but must often nurse more frequently (every 2-3 hours) than those with a healthy mother. Mothers with severe acute malnutrition (SAM) may see their milk production decrease by 20-30% compared to well-nourished mothers, but many of these women continue to produce at least 500 ml of breast milk daily if the infant continues to nurse. </a:t>
            </a:r>
          </a:p>
          <a:p>
            <a:pPr lvl="1"/>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Maternal illness</a:t>
            </a:r>
            <a:r>
              <a:rPr lang="en-GB" sz="1200" kern="1200" dirty="0">
                <a:solidFill>
                  <a:schemeClr val="tx1"/>
                </a:solidFill>
                <a:effectLst/>
                <a:latin typeface="+mn-lt"/>
                <a:ea typeface="+mn-ea"/>
                <a:cs typeface="+mn-cs"/>
              </a:rPr>
              <a:t>, acute or chronic, may contribute significantly to her ability to feed her infant.</a:t>
            </a:r>
          </a:p>
          <a:p>
            <a:pPr lvl="1"/>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GB" sz="1200" b="1" u="sng" kern="1200" dirty="0">
                <a:solidFill>
                  <a:schemeClr val="tx1"/>
                </a:solidFill>
                <a:effectLst/>
                <a:latin typeface="+mn-lt"/>
                <a:ea typeface="+mn-ea"/>
                <a:cs typeface="+mn-cs"/>
              </a:rPr>
              <a:t>Child-related causes for insufficient milk intake:</a:t>
            </a:r>
          </a:p>
          <a:p>
            <a:pPr lvl="0"/>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Acute or chronic illness, prematurity:</a:t>
            </a:r>
            <a:r>
              <a:rPr lang="en-GB" sz="1200" kern="1200" dirty="0">
                <a:solidFill>
                  <a:schemeClr val="tx1"/>
                </a:solidFill>
                <a:effectLst/>
                <a:latin typeface="+mn-lt"/>
                <a:ea typeface="+mn-ea"/>
                <a:cs typeface="+mn-cs"/>
              </a:rPr>
              <a:t> Illness and prematurity may cause an infant to be too weak to suckle and swallow properly/safely. This can become a vicious cycle – milk production will decrease, and the lack of nutrition causes the infant to become increasingly weaker and unable to feed properly.</a:t>
            </a:r>
          </a:p>
          <a:p>
            <a:pPr lvl="1"/>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Anatomic malformations</a:t>
            </a:r>
            <a:r>
              <a:rPr lang="en-GB" sz="1200" kern="1200" dirty="0">
                <a:solidFill>
                  <a:schemeClr val="tx1"/>
                </a:solidFill>
                <a:effectLst/>
                <a:latin typeface="+mn-lt"/>
                <a:ea typeface="+mn-ea"/>
                <a:cs typeface="+mn-cs"/>
              </a:rPr>
              <a:t>: Problems in the infant that may contribute to poor attachment include </a:t>
            </a:r>
            <a:r>
              <a:rPr lang="en-GB" sz="1200" kern="1200" dirty="0" err="1">
                <a:solidFill>
                  <a:schemeClr val="tx1"/>
                </a:solidFill>
                <a:effectLst/>
                <a:latin typeface="+mn-lt"/>
                <a:ea typeface="+mn-ea"/>
                <a:cs typeface="+mn-cs"/>
              </a:rPr>
              <a:t>ankyloglossia</a:t>
            </a:r>
            <a:r>
              <a:rPr lang="en-GB" sz="1200" kern="1200" dirty="0">
                <a:solidFill>
                  <a:schemeClr val="tx1"/>
                </a:solidFill>
                <a:effectLst/>
                <a:latin typeface="+mn-lt"/>
                <a:ea typeface="+mn-ea"/>
                <a:cs typeface="+mn-cs"/>
              </a:rPr>
              <a:t> (tongue tie), cleft palate, </a:t>
            </a:r>
            <a:r>
              <a:rPr lang="en-GB" sz="1200" kern="1200" dirty="0" err="1">
                <a:solidFill>
                  <a:schemeClr val="tx1"/>
                </a:solidFill>
                <a:effectLst/>
                <a:latin typeface="+mn-lt"/>
                <a:ea typeface="+mn-ea"/>
                <a:cs typeface="+mn-cs"/>
              </a:rPr>
              <a:t>micrognathia</a:t>
            </a:r>
            <a:r>
              <a:rPr lang="en-GB" sz="1200" kern="1200" dirty="0">
                <a:solidFill>
                  <a:schemeClr val="tx1"/>
                </a:solidFill>
                <a:effectLst/>
                <a:latin typeface="+mn-lt"/>
                <a:ea typeface="+mn-ea"/>
                <a:cs typeface="+mn-cs"/>
              </a:rPr>
              <a:t> (undersized jaw), and </a:t>
            </a:r>
            <a:r>
              <a:rPr lang="en-GB" sz="1200" kern="1200" dirty="0" err="1">
                <a:solidFill>
                  <a:schemeClr val="tx1"/>
                </a:solidFill>
                <a:effectLst/>
                <a:latin typeface="+mn-lt"/>
                <a:ea typeface="+mn-ea"/>
                <a:cs typeface="+mn-cs"/>
              </a:rPr>
              <a:t>macroglossia</a:t>
            </a:r>
            <a:r>
              <a:rPr lang="en-GB" sz="1200" kern="1200" dirty="0">
                <a:solidFill>
                  <a:schemeClr val="tx1"/>
                </a:solidFill>
                <a:effectLst/>
                <a:latin typeface="+mn-lt"/>
                <a:ea typeface="+mn-ea"/>
                <a:cs typeface="+mn-cs"/>
              </a:rPr>
              <a:t> (unusually large tongue).</a:t>
            </a:r>
          </a:p>
          <a:p>
            <a:pPr lvl="1"/>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Neurologic complications:</a:t>
            </a:r>
            <a:r>
              <a:rPr lang="en-GB" sz="1200" kern="1200" dirty="0">
                <a:solidFill>
                  <a:schemeClr val="tx1"/>
                </a:solidFill>
                <a:effectLst/>
                <a:latin typeface="+mn-lt"/>
                <a:ea typeface="+mn-ea"/>
                <a:cs typeface="+mn-cs"/>
              </a:rPr>
              <a:t> Immaturity of the central nervous system (premature infants), peri-natal brain ischemia, or other causes of neurological deficits may lead to absent or abnormal sucking and swallowing reflexes.</a:t>
            </a:r>
          </a:p>
          <a:p>
            <a:pPr lvl="1"/>
            <a:endParaRPr lang="en-GB" sz="1200" b="1"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Medical conditions:</a:t>
            </a:r>
            <a:r>
              <a:rPr lang="en-GB" sz="1200" kern="1200" dirty="0">
                <a:solidFill>
                  <a:schemeClr val="tx1"/>
                </a:solidFill>
                <a:effectLst/>
                <a:latin typeface="+mn-lt"/>
                <a:ea typeface="+mn-ea"/>
                <a:cs typeface="+mn-cs"/>
              </a:rPr>
              <a:t> Neonatal tetanus, respiratory distress, and congenital heart disease can lead to difficult or impossible nursing.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Oral lesions (i.e. oral thrush) may render feeding painful and difficult for an infant.</a:t>
            </a:r>
            <a:endParaRPr lang="es-E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7</a:t>
            </a:fld>
            <a:endParaRPr lang="en-GB" dirty="0"/>
          </a:p>
        </p:txBody>
      </p:sp>
    </p:spTree>
    <p:extLst>
      <p:ext uri="{BB962C8B-B14F-4D97-AF65-F5344CB8AC3E}">
        <p14:creationId xmlns:p14="http://schemas.microsoft.com/office/powerpoint/2010/main" val="82063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8</a:t>
            </a:fld>
            <a:endParaRPr lang="en-GB" dirty="0"/>
          </a:p>
        </p:txBody>
      </p:sp>
    </p:spTree>
    <p:extLst>
      <p:ext uri="{BB962C8B-B14F-4D97-AF65-F5344CB8AC3E}">
        <p14:creationId xmlns:p14="http://schemas.microsoft.com/office/powerpoint/2010/main" val="34279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sng" kern="1200" dirty="0">
                <a:solidFill>
                  <a:schemeClr val="tx1"/>
                </a:solidFill>
                <a:effectLst/>
                <a:latin typeface="+mn-lt"/>
                <a:ea typeface="+mn-ea"/>
                <a:cs typeface="+mn-cs"/>
              </a:rPr>
              <a:t>Nutritional treatment for infants without the possibility of breast-feeding:</a:t>
            </a:r>
            <a:endParaRPr lang="en-GB" sz="20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Non-breast-fed infants run a </a:t>
            </a:r>
            <a:r>
              <a:rPr lang="en-GB" sz="1200" b="1" kern="1200" dirty="0">
                <a:solidFill>
                  <a:schemeClr val="tx1"/>
                </a:solidFill>
                <a:effectLst/>
                <a:latin typeface="+mn-lt"/>
                <a:ea typeface="+mn-ea"/>
                <a:cs typeface="+mn-cs"/>
              </a:rPr>
              <a:t>higher risk of acute respiratory infections, diarrhoea and severe dehydration.</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Wet-nurse: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When faced with an </a:t>
            </a:r>
            <a:r>
              <a:rPr lang="en-GB" sz="1200" b="1" kern="1200" dirty="0">
                <a:solidFill>
                  <a:schemeClr val="tx1"/>
                </a:solidFill>
                <a:effectLst/>
                <a:latin typeface="+mn-lt"/>
                <a:ea typeface="+mn-ea"/>
                <a:cs typeface="+mn-cs"/>
              </a:rPr>
              <a:t>infant whose mother has died or is too ill to breastfeed</a:t>
            </a:r>
            <a:r>
              <a:rPr lang="en-GB" sz="1200" kern="1200" dirty="0">
                <a:solidFill>
                  <a:schemeClr val="tx1"/>
                </a:solidFill>
                <a:effectLst/>
                <a:latin typeface="+mn-lt"/>
                <a:ea typeface="+mn-ea"/>
                <a:cs typeface="+mn-cs"/>
              </a:rPr>
              <a:t>, it is generally preferable </a:t>
            </a:r>
            <a:r>
              <a:rPr lang="en-GB" sz="1200" b="1" kern="1200" dirty="0">
                <a:solidFill>
                  <a:schemeClr val="tx1"/>
                </a:solidFill>
                <a:effectLst/>
                <a:latin typeface="+mn-lt"/>
                <a:ea typeface="+mn-ea"/>
                <a:cs typeface="+mn-cs"/>
              </a:rPr>
              <a:t>to try to find a woman who can serve as a wet-nurse</a:t>
            </a:r>
            <a:r>
              <a:rPr lang="en-GB" sz="1200" kern="1200" dirty="0">
                <a:solidFill>
                  <a:schemeClr val="tx1"/>
                </a:solidFill>
                <a:effectLst/>
                <a:latin typeface="+mn-lt"/>
                <a:ea typeface="+mn-ea"/>
                <a:cs typeface="+mn-cs"/>
              </a:rPr>
              <a:t> for the infant.</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However, counselling, testing, and treatment for HIV are necessary for potential wet-nurses, especially in regions with a HIV prevalence &gt;1% in pregnant women. A potential wet-nurse who tests positive for HIV cannot breast feed an infant.</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cases in which breastfeeding is not possible the ITFC approach is also </a:t>
            </a:r>
            <a:r>
              <a:rPr lang="en-GB" sz="1200" b="1" kern="1200" dirty="0">
                <a:solidFill>
                  <a:schemeClr val="tx1"/>
                </a:solidFill>
                <a:effectLst/>
                <a:latin typeface="+mn-lt"/>
                <a:ea typeface="+mn-ea"/>
                <a:cs typeface="+mn-cs"/>
              </a:rPr>
              <a:t>divided into 3 stages, in order to progressively increase the quantities of infant formula or F-100 diluted</a:t>
            </a:r>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9</a:t>
            </a:fld>
            <a:endParaRPr lang="en-GB" dirty="0"/>
          </a:p>
        </p:txBody>
      </p:sp>
    </p:spTree>
    <p:extLst>
      <p:ext uri="{BB962C8B-B14F-4D97-AF65-F5344CB8AC3E}">
        <p14:creationId xmlns:p14="http://schemas.microsoft.com/office/powerpoint/2010/main" val="140968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6" name="Date Placeholder 3"/>
          <p:cNvSpPr>
            <a:spLocks noGrp="1"/>
          </p:cNvSpPr>
          <p:nvPr>
            <p:ph type="dt" sz="half" idx="10"/>
          </p:nvPr>
        </p:nvSpPr>
        <p:spPr/>
        <p:txBody>
          <a:bodyPr/>
          <a:lstStyle>
            <a:lvl1pPr>
              <a:defRPr/>
            </a:lvl1pPr>
          </a:lstStyle>
          <a:p>
            <a:pPr>
              <a:defRPr/>
            </a:pPr>
            <a:endParaRPr lang="fr-FR" altLang="en-US" dirty="0"/>
          </a:p>
        </p:txBody>
      </p:sp>
      <p:sp>
        <p:nvSpPr>
          <p:cNvPr id="7"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0AB9DDD4-4953-4BF2-AD3F-A00F0C57A7C7}" type="slidenum">
              <a:rPr lang="fr-FR" altLang="en-US"/>
              <a:pPr>
                <a:defRPr/>
              </a:pPr>
              <a:t>‹#›</a:t>
            </a:fld>
            <a:endParaRPr lang="fr-F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3A0E6213-69F8-4EF9-A28C-74290D1A7233}" type="slidenum">
              <a:rPr lang="fr-FR" altLang="en-US"/>
              <a:pPr>
                <a:defRPr/>
              </a:pPr>
              <a:t>‹#›</a:t>
            </a:fld>
            <a:endParaRPr lang="fr-F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0B5707B1-6B97-4272-B48B-0E6E91932251}" type="slidenum">
              <a:rPr lang="fr-FR" altLang="en-US"/>
              <a:pPr>
                <a:defRPr/>
              </a:pPr>
              <a:t>‹#›</a:t>
            </a:fld>
            <a:endParaRPr lang="fr-F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61E492B0-E841-4B8C-A0A5-DD126039508A}" type="slidenum">
              <a:rPr lang="fr-FR" altLang="en-US"/>
              <a:pPr>
                <a:defRPr/>
              </a:pPr>
              <a:t>‹#›</a:t>
            </a:fld>
            <a:endParaRPr lang="fr-F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47F3E0E0-B057-4563-A51F-69C51FEE3C61}" type="slidenum">
              <a:rPr lang="fr-FR" altLang="en-US"/>
              <a:pPr>
                <a:defRPr/>
              </a:pPr>
              <a:t>‹#›</a:t>
            </a:fld>
            <a:endParaRPr lang="fr-F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0CB9E5CF-8761-4860-B335-8811C97783CB}" type="slidenum">
              <a:rPr lang="fr-FR" altLang="en-US"/>
              <a:pPr>
                <a:defRPr/>
              </a:pPr>
              <a:t>‹#›</a:t>
            </a:fld>
            <a:endParaRPr lang="fr-F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ltLang="en-US" dirty="0"/>
          </a:p>
        </p:txBody>
      </p:sp>
      <p:sp>
        <p:nvSpPr>
          <p:cNvPr id="8"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9" name="Slide Number Placeholder 5"/>
          <p:cNvSpPr>
            <a:spLocks noGrp="1"/>
          </p:cNvSpPr>
          <p:nvPr>
            <p:ph type="sldNum" sz="quarter" idx="12"/>
          </p:nvPr>
        </p:nvSpPr>
        <p:spPr/>
        <p:txBody>
          <a:bodyPr/>
          <a:lstStyle>
            <a:lvl1pPr>
              <a:defRPr/>
            </a:lvl1pPr>
          </a:lstStyle>
          <a:p>
            <a:pPr>
              <a:defRPr/>
            </a:pPr>
            <a:fld id="{A6BA11E6-D89E-4472-8CFB-864B379A1483}" type="slidenum">
              <a:rPr lang="fr-FR" altLang="en-US"/>
              <a:pPr>
                <a:defRPr/>
              </a:pPr>
              <a:t>‹#›</a:t>
            </a:fld>
            <a:endParaRPr lang="fr-F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fr-FR" altLang="en-US" dirty="0"/>
          </a:p>
        </p:txBody>
      </p:sp>
      <p:sp>
        <p:nvSpPr>
          <p:cNvPr id="4"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5" name="Slide Number Placeholder 5"/>
          <p:cNvSpPr>
            <a:spLocks noGrp="1"/>
          </p:cNvSpPr>
          <p:nvPr>
            <p:ph type="sldNum" sz="quarter" idx="12"/>
          </p:nvPr>
        </p:nvSpPr>
        <p:spPr/>
        <p:txBody>
          <a:bodyPr/>
          <a:lstStyle>
            <a:lvl1pPr>
              <a:defRPr/>
            </a:lvl1pPr>
          </a:lstStyle>
          <a:p>
            <a:pPr>
              <a:defRPr/>
            </a:pPr>
            <a:fld id="{BD67DEC0-3748-41E0-85AC-A4405AE38D05}" type="slidenum">
              <a:rPr lang="fr-FR" altLang="en-US"/>
              <a:pPr>
                <a:defRPr/>
              </a:pPr>
              <a:t>‹#›</a:t>
            </a:fld>
            <a:endParaRPr lang="fr-F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ltLang="en-US" dirty="0"/>
          </a:p>
        </p:txBody>
      </p:sp>
      <p:sp>
        <p:nvSpPr>
          <p:cNvPr id="3"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4" name="Slide Number Placeholder 5"/>
          <p:cNvSpPr>
            <a:spLocks noGrp="1"/>
          </p:cNvSpPr>
          <p:nvPr>
            <p:ph type="sldNum" sz="quarter" idx="12"/>
          </p:nvPr>
        </p:nvSpPr>
        <p:spPr/>
        <p:txBody>
          <a:bodyPr/>
          <a:lstStyle>
            <a:lvl1pPr>
              <a:defRPr/>
            </a:lvl1pPr>
          </a:lstStyle>
          <a:p>
            <a:pPr>
              <a:defRPr/>
            </a:pPr>
            <a:fld id="{09632F69-7962-4F6F-A227-02ADAD727A05}" type="slidenum">
              <a:rPr lang="fr-FR" altLang="en-US"/>
              <a:pPr>
                <a:defRPr/>
              </a:pPr>
              <a:t>‹#›</a:t>
            </a:fld>
            <a:endParaRPr lang="fr-F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D0ECB7EE-1C3C-4A81-861D-DAC4D9A58B1F}" type="slidenum">
              <a:rPr lang="fr-FR" altLang="en-US"/>
              <a:pPr>
                <a:defRPr/>
              </a:pPr>
              <a:t>‹#›</a:t>
            </a:fld>
            <a:endParaRPr lang="fr-F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s-ES"/>
              <a:t>Haga clic para modificar el estilo de título del patrón</a:t>
            </a:r>
            <a:endParaRPr lang="en-US" dirty="0"/>
          </a:p>
        </p:txBody>
      </p:sp>
      <p:sp>
        <p:nvSpPr>
          <p:cNvPr id="7" name="Date Placeholder 4"/>
          <p:cNvSpPr>
            <a:spLocks noGrp="1"/>
          </p:cNvSpPr>
          <p:nvPr>
            <p:ph type="dt" sz="half" idx="10"/>
          </p:nvPr>
        </p:nvSpPr>
        <p:spPr/>
        <p:txBody>
          <a:bodyPr/>
          <a:lstStyle>
            <a:lvl1pPr>
              <a:defRPr/>
            </a:lvl1pPr>
          </a:lstStyle>
          <a:p>
            <a:pPr>
              <a:defRPr/>
            </a:pPr>
            <a:endParaRPr lang="fr-FR" altLang="en-US" dirty="0"/>
          </a:p>
        </p:txBody>
      </p:sp>
      <p:sp>
        <p:nvSpPr>
          <p:cNvPr id="9" name="Footer Placeholder 5"/>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DEE1E70-3C19-40E2-BBEE-156DC9CBA77B}" type="slidenum">
              <a:rPr lang="fr-FR" altLang="en-US"/>
              <a:pPr>
                <a:defRPr/>
              </a:pPr>
              <a:t>‹#›</a:t>
            </a:fld>
            <a:endParaRPr lang="fr-F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fr-FR" alt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r>
              <a:rPr lang="fr-FR" altLang="en-US"/>
              <a:t>MSFOCBA_2015</a:t>
            </a:r>
            <a:endParaRPr lang="fr-FR" altLang="en-US" dirty="0"/>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FD2F3441-146A-4413-9A6E-4331B414F8C1}" type="slidenum">
              <a:rPr lang="fr-FR" altLang="en-US"/>
              <a:pPr>
                <a:defRPr/>
              </a:pPr>
              <a:t>‹#›</a:t>
            </a:fld>
            <a:endParaRPr lang="fr-FR" altLang="en-US"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26" r:id="rId2"/>
    <p:sldLayoutId id="2147483727" r:id="rId3"/>
    <p:sldLayoutId id="2147483728" r:id="rId4"/>
    <p:sldLayoutId id="2147483729" r:id="rId5"/>
    <p:sldLayoutId id="2147483730" r:id="rId6"/>
    <p:sldLayoutId id="2147483731" r:id="rId7"/>
    <p:sldLayoutId id="2147483732" r:id="rId8"/>
    <p:sldLayoutId id="2147483736" r:id="rId9"/>
    <p:sldLayoutId id="2147483733" r:id="rId10"/>
    <p:sldLayoutId id="2147483734" r:id="rId11"/>
  </p:sldLayoutIdLst>
  <p:hf sldNum="0" hd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1988840"/>
            <a:ext cx="7417072" cy="994432"/>
          </a:xfrm>
        </p:spPr>
        <p:txBody>
          <a:bodyPr rtlCol="0">
            <a:noAutofit/>
          </a:bodyPr>
          <a:lstStyle/>
          <a:p>
            <a:pPr eaLnBrk="1" fontAlgn="auto" hangingPunct="1">
              <a:defRPr/>
            </a:pPr>
            <a:r>
              <a:rPr lang="en-GB" sz="3600" dirty="0"/>
              <a:t>M6 </a:t>
            </a:r>
            <a:r>
              <a:rPr lang="en-GB" sz="3600" b="1" dirty="0"/>
              <a:t>CASE MANAGEMENT IN INFANTS less than 6 MONTHS</a:t>
            </a:r>
            <a:endParaRPr lang="en-GB" sz="3600" dirty="0"/>
          </a:p>
          <a:p>
            <a:pPr eaLnBrk="1" fontAlgn="auto" hangingPunct="1">
              <a:defRPr/>
            </a:pPr>
            <a:endParaRPr lang="en-GB" sz="3600" dirty="0"/>
          </a:p>
          <a:p>
            <a:pPr eaLnBrk="1" fontAlgn="auto" hangingPunct="1">
              <a:defRPr/>
            </a:pPr>
            <a:r>
              <a:rPr lang="en-GB" sz="2400" dirty="0"/>
              <a:t>S21. </a:t>
            </a:r>
            <a:r>
              <a:rPr lang="en-GB" sz="2400" b="1" dirty="0"/>
              <a:t>NUTRITIONAL TREATMENT INFANTS less than 6 months (&lt;6m)</a:t>
            </a:r>
            <a:endParaRPr lang="en-GB" sz="2400" dirty="0"/>
          </a:p>
          <a:p>
            <a:pPr algn="l" rtl="0" eaLnBrk="1" fontAlgn="auto" hangingPunct="1">
              <a:buFont typeface="Arial" pitchFamily="34" charset="0"/>
              <a:buNone/>
              <a:defRPr/>
            </a:pPr>
            <a:endParaRPr lang="en-GB" sz="3600" dirty="0"/>
          </a:p>
        </p:txBody>
      </p:sp>
      <p:pic>
        <p:nvPicPr>
          <p:cNvPr id="4100" name="Picture 5" descr="C:\Users\sperez\Desktop\logo_MSF.png"/>
          <p:cNvPicPr>
            <a:picLocks noChangeAspect="1" noChangeArrowheads="1"/>
          </p:cNvPicPr>
          <p:nvPr/>
        </p:nvPicPr>
        <p:blipFill>
          <a:blip r:embed="rId3"/>
          <a:srcRect/>
          <a:stretch>
            <a:fillRect/>
          </a:stretch>
        </p:blipFill>
        <p:spPr bwMode="auto">
          <a:xfrm>
            <a:off x="179388" y="188913"/>
            <a:ext cx="2160587" cy="1155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FORMULA</a:t>
            </a:r>
          </a:p>
        </p:txBody>
      </p:sp>
      <p:pic>
        <p:nvPicPr>
          <p:cNvPr id="5" name="Content Placeholder 4"/>
          <p:cNvPicPr>
            <a:picLocks noGrp="1" noChangeAspect="1"/>
          </p:cNvPicPr>
          <p:nvPr>
            <p:ph idx="1"/>
          </p:nvPr>
        </p:nvPicPr>
        <p:blipFill>
          <a:blip r:embed="rId3"/>
          <a:stretch>
            <a:fillRect/>
          </a:stretch>
        </p:blipFill>
        <p:spPr>
          <a:xfrm>
            <a:off x="2080418" y="1752600"/>
            <a:ext cx="4373563" cy="4373563"/>
          </a:xfrm>
          <a:prstGeom prst="rect">
            <a:avLst/>
          </a:prstGeom>
        </p:spPr>
      </p:pic>
    </p:spTree>
    <p:extLst>
      <p:ext uri="{BB962C8B-B14F-4D97-AF65-F5344CB8AC3E}">
        <p14:creationId xmlns:p14="http://schemas.microsoft.com/office/powerpoint/2010/main" val="38814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1371600"/>
          </a:xfrm>
        </p:spPr>
        <p:txBody>
          <a:bodyPr>
            <a:normAutofit/>
          </a:bodyPr>
          <a:lstStyle/>
          <a:p>
            <a:r>
              <a:rPr lang="es-ES_tradnl" dirty="0">
                <a:ea typeface="Segoe UI" panose="020B0502040204020203" pitchFamily="34" charset="0"/>
                <a:cs typeface="Segoe UI" panose="020B0502040204020203" pitchFamily="34" charset="0"/>
              </a:rPr>
              <a:t>OBJECTIVES OF THE SESSION</a:t>
            </a:r>
            <a:endParaRPr lang="en-CA" dirty="0">
              <a:ea typeface="Segoe UI" panose="020B0502040204020203" pitchFamily="34" charset="0"/>
              <a:cs typeface="Segoe UI" panose="020B0502040204020203" pitchFamily="34" charset="0"/>
            </a:endParaRPr>
          </a:p>
        </p:txBody>
      </p:sp>
      <p:sp>
        <p:nvSpPr>
          <p:cNvPr id="7" name="Content Placeholder 2"/>
          <p:cNvSpPr>
            <a:spLocks noGrp="1"/>
          </p:cNvSpPr>
          <p:nvPr>
            <p:ph idx="1"/>
          </p:nvPr>
        </p:nvSpPr>
        <p:spPr>
          <a:xfrm>
            <a:off x="251520" y="1196752"/>
            <a:ext cx="8229376" cy="4373563"/>
          </a:xfrm>
        </p:spPr>
        <p:txBody>
          <a:bodyPr/>
          <a:lstStyle/>
          <a:p>
            <a:pPr lvl="0"/>
            <a:endParaRPr lang="en-GB" sz="2800" dirty="0"/>
          </a:p>
          <a:p>
            <a:pPr marL="274637" lvl="1" indent="0" algn="just">
              <a:buNone/>
            </a:pPr>
            <a:r>
              <a:rPr lang="en-GB" sz="2400" dirty="0"/>
              <a:t>At the end of this session participants will be able to: </a:t>
            </a:r>
          </a:p>
          <a:p>
            <a:pPr marL="788987" lvl="1" indent="-514350">
              <a:buFont typeface="+mj-lt"/>
              <a:buAutoNum type="arabicPeriod"/>
            </a:pPr>
            <a:endParaRPr lang="en-GB" sz="2400" dirty="0"/>
          </a:p>
          <a:p>
            <a:pPr marL="788987" lvl="1" indent="-514350">
              <a:buFont typeface="+mj-lt"/>
              <a:buAutoNum type="arabicPeriod"/>
            </a:pPr>
            <a:r>
              <a:rPr lang="en-GB" sz="2400" dirty="0"/>
              <a:t>Identify which milks are used for the nutritional treatment of infants 1-6 in an ITFC.</a:t>
            </a:r>
          </a:p>
          <a:p>
            <a:pPr marL="788987" lvl="1" indent="-514350">
              <a:buFont typeface="+mj-lt"/>
              <a:buAutoNum type="arabicPeriod"/>
            </a:pPr>
            <a:r>
              <a:rPr lang="en-GB" sz="2400" dirty="0"/>
              <a:t>Know how to prepare the different types of milk.</a:t>
            </a:r>
          </a:p>
          <a:p>
            <a:pPr marL="788987" lvl="1" indent="-514350">
              <a:buFont typeface="+mj-lt"/>
              <a:buAutoNum type="arabicPeriod"/>
            </a:pPr>
            <a:r>
              <a:rPr lang="en-GB" sz="2400" dirty="0"/>
              <a:t>Know how and when to administer the milk according to weight and stage of treatment. </a:t>
            </a:r>
            <a:endParaRPr lang="es-ES" sz="2400" dirty="0"/>
          </a:p>
        </p:txBody>
      </p:sp>
    </p:spTree>
    <p:extLst>
      <p:ext uri="{BB962C8B-B14F-4D97-AF65-F5344CB8AC3E}">
        <p14:creationId xmlns:p14="http://schemas.microsoft.com/office/powerpoint/2010/main" val="2869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5791200" cy="831304"/>
          </a:xfrm>
        </p:spPr>
        <p:txBody>
          <a:bodyPr/>
          <a:lstStyle/>
          <a:p>
            <a:r>
              <a:rPr lang="en-US" dirty="0"/>
              <a:t>QUESTION</a:t>
            </a:r>
          </a:p>
        </p:txBody>
      </p:sp>
      <p:sp>
        <p:nvSpPr>
          <p:cNvPr id="3" name="Content Placeholder 2"/>
          <p:cNvSpPr>
            <a:spLocks noGrp="1"/>
          </p:cNvSpPr>
          <p:nvPr>
            <p:ph idx="1"/>
          </p:nvPr>
        </p:nvSpPr>
        <p:spPr>
          <a:xfrm>
            <a:off x="457200" y="1268760"/>
            <a:ext cx="7620000" cy="4373563"/>
          </a:xfrm>
        </p:spPr>
        <p:txBody>
          <a:bodyPr/>
          <a:lstStyle/>
          <a:p>
            <a:pPr marL="0" lvl="2" indent="0">
              <a:spcAft>
                <a:spcPts val="600"/>
              </a:spcAft>
              <a:buClrTx/>
              <a:buNone/>
            </a:pPr>
            <a:r>
              <a:rPr lang="en-GB" sz="2800" b="1" dirty="0"/>
              <a:t>In a nutrition programme, what is the order of preference of the following milks for the correct nutritional treatment of infants? Infant formula, F-100 diluted, Breast milk</a:t>
            </a:r>
            <a:endParaRPr lang="en-GB" sz="2800" dirty="0"/>
          </a:p>
          <a:p>
            <a:pPr marL="0" lvl="2" indent="0">
              <a:spcAft>
                <a:spcPts val="600"/>
              </a:spcAft>
              <a:buClrTx/>
              <a:buNone/>
            </a:pPr>
            <a:endParaRPr lang="en-GB" sz="2800" b="1" dirty="0"/>
          </a:p>
          <a:p>
            <a:endParaRPr lang="en-US" sz="2800" dirty="0"/>
          </a:p>
        </p:txBody>
      </p:sp>
      <p:sp>
        <p:nvSpPr>
          <p:cNvPr id="5" name="Rectangle 4"/>
          <p:cNvSpPr/>
          <p:nvPr/>
        </p:nvSpPr>
        <p:spPr>
          <a:xfrm>
            <a:off x="155556" y="4215288"/>
            <a:ext cx="20161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spcAft>
                <a:spcPts val="600"/>
              </a:spcAft>
              <a:buClrTx/>
              <a:buNone/>
            </a:pPr>
            <a:r>
              <a:rPr lang="en-GB" sz="2000" b="1" dirty="0"/>
              <a:t>Infant formula</a:t>
            </a:r>
            <a:endParaRPr lang="en-GB" sz="2000" dirty="0"/>
          </a:p>
        </p:txBody>
      </p:sp>
      <p:sp>
        <p:nvSpPr>
          <p:cNvPr id="6" name="Rectangle 5"/>
          <p:cNvSpPr/>
          <p:nvPr/>
        </p:nvSpPr>
        <p:spPr>
          <a:xfrm>
            <a:off x="2589800" y="4215288"/>
            <a:ext cx="335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lgn="ctr">
              <a:spcAft>
                <a:spcPts val="600"/>
              </a:spcAft>
              <a:buClrTx/>
              <a:buNone/>
            </a:pPr>
            <a:r>
              <a:rPr lang="en-GB" sz="2000" b="1" dirty="0"/>
              <a:t>F-100 diluted</a:t>
            </a:r>
            <a:endParaRPr lang="en-GB" sz="2000" dirty="0"/>
          </a:p>
        </p:txBody>
      </p:sp>
      <p:sp>
        <p:nvSpPr>
          <p:cNvPr id="7" name="Rectangle 6"/>
          <p:cNvSpPr/>
          <p:nvPr/>
        </p:nvSpPr>
        <p:spPr>
          <a:xfrm>
            <a:off x="6307284" y="4215288"/>
            <a:ext cx="21895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lgn="ctr">
              <a:spcAft>
                <a:spcPts val="600"/>
              </a:spcAft>
              <a:buClrTx/>
              <a:buNone/>
            </a:pPr>
            <a:r>
              <a:rPr lang="en-GB" sz="2000" b="1"/>
              <a:t>Breast </a:t>
            </a:r>
            <a:r>
              <a:rPr lang="en-GB" sz="2000" b="1" dirty="0"/>
              <a:t>milk</a:t>
            </a:r>
            <a:endParaRPr lang="en-GB" sz="2000" dirty="0"/>
          </a:p>
        </p:txBody>
      </p:sp>
    </p:spTree>
    <p:extLst>
      <p:ext uri="{BB962C8B-B14F-4D97-AF65-F5344CB8AC3E}">
        <p14:creationId xmlns:p14="http://schemas.microsoft.com/office/powerpoint/2010/main" val="47816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51520" y="-118713"/>
            <a:ext cx="8219256" cy="1371600"/>
          </a:xfrm>
        </p:spPr>
        <p:txBody>
          <a:bodyPr/>
          <a:lstStyle/>
          <a:p>
            <a:r>
              <a:rPr lang="en-US" dirty="0"/>
              <a:t>Considerations-Follow up</a:t>
            </a:r>
          </a:p>
        </p:txBody>
      </p:sp>
      <p:sp>
        <p:nvSpPr>
          <p:cNvPr id="12" name="Text Placeholder 11"/>
          <p:cNvSpPr>
            <a:spLocks noGrp="1"/>
          </p:cNvSpPr>
          <p:nvPr>
            <p:ph type="body" idx="1"/>
          </p:nvPr>
        </p:nvSpPr>
        <p:spPr>
          <a:xfrm>
            <a:off x="457200" y="1196752"/>
            <a:ext cx="3291840" cy="439714"/>
          </a:xfrm>
        </p:spPr>
        <p:txBody>
          <a:bodyPr/>
          <a:lstStyle/>
          <a:p>
            <a:r>
              <a:rPr lang="en-US" dirty="0">
                <a:solidFill>
                  <a:schemeClr val="tx2"/>
                </a:solidFill>
              </a:rPr>
              <a:t>ITFC</a:t>
            </a:r>
          </a:p>
        </p:txBody>
      </p:sp>
      <p:sp>
        <p:nvSpPr>
          <p:cNvPr id="13" name="Content Placeholder 12"/>
          <p:cNvSpPr>
            <a:spLocks noGrp="1"/>
          </p:cNvSpPr>
          <p:nvPr>
            <p:ph sz="half" idx="2"/>
          </p:nvPr>
        </p:nvSpPr>
        <p:spPr>
          <a:xfrm>
            <a:off x="251520" y="1484784"/>
            <a:ext cx="3744416" cy="3840480"/>
          </a:xfrm>
        </p:spPr>
        <p:txBody>
          <a:bodyPr/>
          <a:lstStyle/>
          <a:p>
            <a:pPr lvl="0"/>
            <a:r>
              <a:rPr lang="en-GB" sz="2000" dirty="0"/>
              <a:t>Separate room or space.</a:t>
            </a:r>
          </a:p>
          <a:p>
            <a:pPr lvl="0"/>
            <a:r>
              <a:rPr lang="en-GB" sz="2000" dirty="0"/>
              <a:t>These infants need to be carefully monitored by experienced clinical staff.</a:t>
            </a:r>
          </a:p>
          <a:p>
            <a:r>
              <a:rPr lang="en-GB" sz="2000" dirty="0"/>
              <a:t>The infant´s weight should be checked daily.</a:t>
            </a:r>
            <a:endParaRPr lang="en-GB" sz="2000" b="1" dirty="0"/>
          </a:p>
          <a:p>
            <a:pPr lvl="0"/>
            <a:r>
              <a:rPr lang="en-GB" sz="2000" b="1" dirty="0"/>
              <a:t>Breastfeeding </a:t>
            </a:r>
            <a:r>
              <a:rPr lang="en-GB" sz="2000" dirty="0"/>
              <a:t>assessment.</a:t>
            </a:r>
          </a:p>
        </p:txBody>
      </p:sp>
      <p:sp>
        <p:nvSpPr>
          <p:cNvPr id="14" name="Text Placeholder 13"/>
          <p:cNvSpPr>
            <a:spLocks noGrp="1"/>
          </p:cNvSpPr>
          <p:nvPr>
            <p:ph type="body" sz="quarter" idx="3"/>
          </p:nvPr>
        </p:nvSpPr>
        <p:spPr>
          <a:xfrm>
            <a:off x="4952568" y="1196752"/>
            <a:ext cx="3291840" cy="423738"/>
          </a:xfrm>
        </p:spPr>
        <p:txBody>
          <a:bodyPr/>
          <a:lstStyle/>
          <a:p>
            <a:r>
              <a:rPr lang="en-US" dirty="0">
                <a:solidFill>
                  <a:schemeClr val="tx2"/>
                </a:solidFill>
              </a:rPr>
              <a:t>ATFC</a:t>
            </a:r>
          </a:p>
        </p:txBody>
      </p:sp>
      <p:sp>
        <p:nvSpPr>
          <p:cNvPr id="15" name="Content Placeholder 14"/>
          <p:cNvSpPr>
            <a:spLocks noGrp="1"/>
          </p:cNvSpPr>
          <p:nvPr>
            <p:ph sz="quarter" idx="4"/>
          </p:nvPr>
        </p:nvSpPr>
        <p:spPr>
          <a:xfrm>
            <a:off x="4860032" y="1556792"/>
            <a:ext cx="3960440" cy="3840480"/>
          </a:xfrm>
        </p:spPr>
        <p:txBody>
          <a:bodyPr/>
          <a:lstStyle/>
          <a:p>
            <a:pPr lvl="0"/>
            <a:r>
              <a:rPr lang="en-GB" sz="2000" dirty="0"/>
              <a:t>Maternal counselling and support and checking the clinical status of the infants and mothers/caretakers.</a:t>
            </a:r>
          </a:p>
          <a:p>
            <a:pPr lvl="0"/>
            <a:r>
              <a:rPr lang="en-GB" sz="2000" dirty="0"/>
              <a:t>Ensure that all infants are gaining weight appropriately.</a:t>
            </a:r>
          </a:p>
          <a:p>
            <a:r>
              <a:rPr lang="en-GB" sz="2000" dirty="0"/>
              <a:t>Follow-up weekly or more often </a:t>
            </a:r>
          </a:p>
          <a:p>
            <a:r>
              <a:rPr lang="en-GB" sz="2000" dirty="0"/>
              <a:t>CHW home visit once a week</a:t>
            </a:r>
          </a:p>
          <a:p>
            <a:r>
              <a:rPr lang="en-GB" sz="2000" dirty="0"/>
              <a:t>Vaccination schedule</a:t>
            </a:r>
          </a:p>
          <a:p>
            <a:r>
              <a:rPr lang="en-GB" sz="2000" dirty="0"/>
              <a:t>Encourage maternal involvement &amp; empowerment</a:t>
            </a:r>
            <a:endParaRPr lang="en-US" sz="2000" dirty="0"/>
          </a:p>
        </p:txBody>
      </p:sp>
      <p:sp>
        <p:nvSpPr>
          <p:cNvPr id="7" name="Footer Placeholder 6"/>
          <p:cNvSpPr>
            <a:spLocks noGrp="1"/>
          </p:cNvSpPr>
          <p:nvPr>
            <p:ph type="ftr" sz="quarter" idx="11"/>
          </p:nvPr>
        </p:nvSpPr>
        <p:spPr>
          <a:xfrm>
            <a:off x="385192" y="6139207"/>
            <a:ext cx="8219256" cy="746177"/>
          </a:xfrm>
          <a:ln>
            <a:solidFill>
              <a:schemeClr val="tx2"/>
            </a:solidFill>
          </a:ln>
        </p:spPr>
        <p:txBody>
          <a:bodyPr/>
          <a:lstStyle/>
          <a:p>
            <a:pPr lvl="0">
              <a:defRPr/>
            </a:pPr>
            <a:r>
              <a:rPr lang="en-GB" sz="2000" b="1" dirty="0">
                <a:latin typeface="+mn-lt"/>
              </a:rPr>
              <a:t>Scale graduated to within 10g (or 20g).</a:t>
            </a:r>
          </a:p>
          <a:p>
            <a:pPr>
              <a:defRPr/>
            </a:pPr>
            <a:r>
              <a:rPr lang="en-GB" sz="2000" b="1" dirty="0">
                <a:latin typeface="+mn-lt"/>
              </a:rPr>
              <a:t>Length of stay in the programme</a:t>
            </a:r>
            <a:r>
              <a:rPr lang="fr-FR" sz="2000" b="1" dirty="0">
                <a:latin typeface="+mn-lt"/>
              </a:rPr>
              <a:t> can </a:t>
            </a:r>
            <a:r>
              <a:rPr lang="fr-FR" sz="2000" b="1" dirty="0" err="1">
                <a:latin typeface="+mn-lt"/>
              </a:rPr>
              <a:t>vary</a:t>
            </a:r>
            <a:r>
              <a:rPr lang="fr-FR" sz="2000" b="1" dirty="0">
                <a:latin typeface="+mn-lt"/>
              </a:rPr>
              <a:t> </a:t>
            </a:r>
            <a:r>
              <a:rPr lang="fr-FR" sz="2000" b="1" dirty="0" err="1">
                <a:latin typeface="+mn-lt"/>
              </a:rPr>
              <a:t>widely</a:t>
            </a:r>
            <a:r>
              <a:rPr lang="fr-FR" sz="2000" b="1" dirty="0">
                <a:latin typeface="+mn-lt"/>
              </a:rPr>
              <a:t>.</a:t>
            </a:r>
            <a:endParaRPr lang="fr-FR" altLang="en-US" sz="2000" b="1" dirty="0">
              <a:latin typeface="+mn-lt"/>
            </a:endParaRPr>
          </a:p>
        </p:txBody>
      </p:sp>
    </p:spTree>
    <p:extLst>
      <p:ext uri="{BB962C8B-B14F-4D97-AF65-F5344CB8AC3E}">
        <p14:creationId xmlns:p14="http://schemas.microsoft.com/office/powerpoint/2010/main" val="106722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520" y="2054126"/>
            <a:ext cx="6336704" cy="1371600"/>
          </a:xfrm>
        </p:spPr>
        <p:txBody>
          <a:bodyPr>
            <a:normAutofit fontScale="90000"/>
          </a:bodyPr>
          <a:lstStyle/>
          <a:p>
            <a:r>
              <a:rPr lang="en-US" dirty="0"/>
              <a:t>IS BREASFEEDING A POSSIBILITY?</a:t>
            </a:r>
            <a:br>
              <a:rPr lang="en-US" dirty="0"/>
            </a:br>
            <a:br>
              <a:rPr lang="en-US" dirty="0"/>
            </a:br>
            <a:r>
              <a:rPr lang="en-US" dirty="0"/>
              <a:t>Wet nurse?</a:t>
            </a:r>
          </a:p>
        </p:txBody>
      </p:sp>
      <p:pic>
        <p:nvPicPr>
          <p:cNvPr id="12" name="Picture 11"/>
          <p:cNvPicPr>
            <a:picLocks noChangeAspect="1"/>
          </p:cNvPicPr>
          <p:nvPr/>
        </p:nvPicPr>
        <p:blipFill>
          <a:blip r:embed="rId3"/>
          <a:stretch>
            <a:fillRect/>
          </a:stretch>
        </p:blipFill>
        <p:spPr>
          <a:xfrm>
            <a:off x="6248400" y="980728"/>
            <a:ext cx="2415741" cy="3518396"/>
          </a:xfrm>
          <a:prstGeom prst="rect">
            <a:avLst/>
          </a:prstGeom>
        </p:spPr>
      </p:pic>
    </p:spTree>
    <p:extLst>
      <p:ext uri="{BB962C8B-B14F-4D97-AF65-F5344CB8AC3E}">
        <p14:creationId xmlns:p14="http://schemas.microsoft.com/office/powerpoint/2010/main" val="144286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1264" cy="1371600"/>
          </a:xfrm>
        </p:spPr>
        <p:txBody>
          <a:bodyPr>
            <a:noAutofit/>
          </a:bodyPr>
          <a:lstStyle/>
          <a:p>
            <a:pPr lvl="0"/>
            <a:r>
              <a:rPr lang="en-GB" sz="3200" dirty="0">
                <a:solidFill>
                  <a:srgbClr val="C00000"/>
                </a:solidFill>
                <a:latin typeface="Arial Black" pitchFamily="34" charset="0"/>
              </a:rPr>
              <a:t>Types of milk </a:t>
            </a:r>
            <a:br>
              <a:rPr lang="en-GB" sz="3200" dirty="0">
                <a:solidFill>
                  <a:srgbClr val="C00000"/>
                </a:solidFill>
                <a:latin typeface="Arial Black" pitchFamily="34" charset="0"/>
              </a:rPr>
            </a:br>
            <a:r>
              <a:rPr lang="en-GB" sz="3200" dirty="0">
                <a:solidFill>
                  <a:srgbClr val="C00000"/>
                </a:solidFill>
                <a:latin typeface="Arial Black" pitchFamily="34" charset="0"/>
              </a:rPr>
              <a:t>(listed in order of preference)</a:t>
            </a:r>
            <a:br>
              <a:rPr lang="en-GB" sz="3200" dirty="0">
                <a:solidFill>
                  <a:srgbClr val="C00000"/>
                </a:solidFill>
                <a:latin typeface="Arial Black" pitchFamily="34" charset="0"/>
              </a:rPr>
            </a:br>
            <a:endParaRPr lang="en-US" sz="3200" dirty="0">
              <a:solidFill>
                <a:srgbClr val="C00000"/>
              </a:solidFill>
              <a:latin typeface="Arial Black" pitchFamily="34" charset="0"/>
            </a:endParaRPr>
          </a:p>
        </p:txBody>
      </p:sp>
      <p:sp>
        <p:nvSpPr>
          <p:cNvPr id="3" name="Vertical Text Placeholder 2"/>
          <p:cNvSpPr>
            <a:spLocks noGrp="1"/>
          </p:cNvSpPr>
          <p:nvPr>
            <p:ph idx="1"/>
          </p:nvPr>
        </p:nvSpPr>
        <p:spPr>
          <a:xfrm>
            <a:off x="457200" y="1752600"/>
            <a:ext cx="8435280" cy="4373563"/>
          </a:xfrm>
        </p:spPr>
        <p:txBody>
          <a:bodyPr/>
          <a:lstStyle/>
          <a:p>
            <a:pPr marL="457200" lvl="0" indent="-457200">
              <a:buFont typeface="+mj-lt"/>
              <a:buAutoNum type="arabicPeriod"/>
            </a:pPr>
            <a:r>
              <a:rPr lang="en-GB" sz="3200" dirty="0"/>
              <a:t>Breast milk</a:t>
            </a:r>
          </a:p>
          <a:p>
            <a:pPr marL="457200" lvl="0" indent="-457200">
              <a:buFont typeface="+mj-lt"/>
              <a:buAutoNum type="arabicPeriod"/>
            </a:pPr>
            <a:r>
              <a:rPr lang="en-GB" sz="3200" dirty="0"/>
              <a:t>Breast milk substitute (BMS): infant formula or F-100 diluted </a:t>
            </a:r>
            <a:r>
              <a:rPr lang="en-GB" sz="2400" dirty="0">
                <a:solidFill>
                  <a:schemeClr val="tx2"/>
                </a:solidFill>
              </a:rPr>
              <a:t>(this choice is dependent on which MSF section you work for) </a:t>
            </a:r>
          </a:p>
          <a:p>
            <a:pPr lvl="0"/>
            <a:endParaRPr lang="en-GB" sz="2800" i="1" dirty="0"/>
          </a:p>
          <a:p>
            <a:pPr lvl="0"/>
            <a:r>
              <a:rPr lang="en-GB" sz="2800" i="1" dirty="0"/>
              <a:t>However, if for an infant who does not have the possibility to BF, BMS is the preference as they will go home on this</a:t>
            </a:r>
            <a:r>
              <a:rPr lang="en-GB" sz="2800" dirty="0"/>
              <a:t>.</a:t>
            </a:r>
            <a:endParaRPr lang="en-US" sz="2800" dirty="0"/>
          </a:p>
        </p:txBody>
      </p:sp>
    </p:spTree>
    <p:extLst>
      <p:ext uri="{BB962C8B-B14F-4D97-AF65-F5344CB8AC3E}">
        <p14:creationId xmlns:p14="http://schemas.microsoft.com/office/powerpoint/2010/main" val="182141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8" y="116632"/>
            <a:ext cx="8522036" cy="1547016"/>
          </a:xfrm>
          <a:ln>
            <a:solidFill>
              <a:srgbClr val="C00000"/>
            </a:solidFill>
          </a:ln>
        </p:spPr>
        <p:txBody>
          <a:bodyPr>
            <a:noAutofit/>
          </a:bodyPr>
          <a:lstStyle/>
          <a:p>
            <a:pPr algn="ctr"/>
            <a:r>
              <a:rPr lang="en-GB" sz="3000" b="1">
                <a:solidFill>
                  <a:srgbClr val="C00000"/>
                </a:solidFill>
              </a:rPr>
              <a:t>Nutritional treatment for infants for whom breastfeeding is possible</a:t>
            </a:r>
            <a:endParaRPr lang="en-US" sz="3000" dirty="0">
              <a:solidFill>
                <a:srgbClr val="C00000"/>
              </a:solidFill>
            </a:endParaRPr>
          </a:p>
        </p:txBody>
      </p:sp>
      <p:sp>
        <p:nvSpPr>
          <p:cNvPr id="5" name="Down Arrow 4"/>
          <p:cNvSpPr/>
          <p:nvPr/>
        </p:nvSpPr>
        <p:spPr>
          <a:xfrm rot="3121288">
            <a:off x="3166567" y="1607417"/>
            <a:ext cx="484632" cy="1390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9036790">
            <a:off x="5020333" y="1692878"/>
            <a:ext cx="484632" cy="1298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2904192"/>
            <a:ext cx="2890664" cy="1050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BF is </a:t>
            </a:r>
            <a:r>
              <a:rPr lang="en-US"/>
              <a:t>sufficient but Intake </a:t>
            </a:r>
            <a:r>
              <a:rPr lang="en-US" dirty="0"/>
              <a:t>is insufficient</a:t>
            </a:r>
          </a:p>
        </p:txBody>
      </p:sp>
      <p:sp>
        <p:nvSpPr>
          <p:cNvPr id="8" name="Rounded Rectangle 7"/>
          <p:cNvSpPr/>
          <p:nvPr/>
        </p:nvSpPr>
        <p:spPr>
          <a:xfrm>
            <a:off x="5011568" y="2921665"/>
            <a:ext cx="2368744" cy="112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BF is insufficient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42026" y="4927619"/>
            <a:ext cx="2085955" cy="1385447"/>
          </a:xfrm>
          <a:prstGeom prst="rect">
            <a:avLst/>
          </a:prstGeom>
        </p:spPr>
      </p:pic>
      <p:sp>
        <p:nvSpPr>
          <p:cNvPr id="13" name="Cross 12"/>
          <p:cNvSpPr/>
          <p:nvPr/>
        </p:nvSpPr>
        <p:spPr>
          <a:xfrm>
            <a:off x="6289562" y="5126095"/>
            <a:ext cx="430805" cy="527203"/>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251112" y="4065744"/>
            <a:ext cx="1224544" cy="2627668"/>
          </a:xfrm>
          <a:prstGeom prst="rect">
            <a:avLst/>
          </a:prstGeom>
        </p:spPr>
      </p:pic>
      <p:pic>
        <p:nvPicPr>
          <p:cNvPr id="15" name="Picture 14"/>
          <p:cNvPicPr>
            <a:picLocks noChangeAspect="1"/>
          </p:cNvPicPr>
          <p:nvPr/>
        </p:nvPicPr>
        <p:blipFill>
          <a:blip r:embed="rId5"/>
          <a:stretch>
            <a:fillRect/>
          </a:stretch>
        </p:blipFill>
        <p:spPr>
          <a:xfrm>
            <a:off x="2223780" y="4750293"/>
            <a:ext cx="1509412" cy="1429407"/>
          </a:xfrm>
          <a:prstGeom prst="rect">
            <a:avLst/>
          </a:prstGeom>
        </p:spPr>
      </p:pic>
      <p:sp>
        <p:nvSpPr>
          <p:cNvPr id="16" name="Cross 15"/>
          <p:cNvSpPr/>
          <p:nvPr/>
        </p:nvSpPr>
        <p:spPr>
          <a:xfrm>
            <a:off x="1603969" y="5004917"/>
            <a:ext cx="375744" cy="440307"/>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application&#10;&#10;Description automatically generated">
            <a:extLst>
              <a:ext uri="{FF2B5EF4-FFF2-40B4-BE49-F238E27FC236}">
                <a16:creationId xmlns:a16="http://schemas.microsoft.com/office/drawing/2014/main" id="{F7EFE383-8FE9-4F47-B932-4CE8E7778290}"/>
              </a:ext>
            </a:extLst>
          </p:cNvPr>
          <p:cNvPicPr>
            <a:picLocks noChangeAspect="1"/>
          </p:cNvPicPr>
          <p:nvPr/>
        </p:nvPicPr>
        <p:blipFill rotWithShape="1">
          <a:blip r:embed="rId6">
            <a:extLst>
              <a:ext uri="{28A0092B-C50C-407E-A947-70E740481C1C}">
                <a14:useLocalDpi xmlns:a14="http://schemas.microsoft.com/office/drawing/2010/main" val="0"/>
              </a:ext>
            </a:extLst>
          </a:blip>
          <a:srcRect l="11363" r="10777"/>
          <a:stretch/>
        </p:blipFill>
        <p:spPr>
          <a:xfrm>
            <a:off x="4246708" y="4906554"/>
            <a:ext cx="963755" cy="1237797"/>
          </a:xfrm>
          <a:prstGeom prst="rect">
            <a:avLst/>
          </a:prstGeom>
        </p:spPr>
      </p:pic>
      <p:pic>
        <p:nvPicPr>
          <p:cNvPr id="9" name="Content Placeholder 4"/>
          <p:cNvPicPr>
            <a:picLocks noGrp="1" noChangeAspect="1"/>
          </p:cNvPicPr>
          <p:nvPr>
            <p:ph idx="1"/>
          </p:nvPr>
        </p:nvPicPr>
        <p:blipFill rotWithShape="1">
          <a:blip r:embed="rId7"/>
          <a:srcRect l="13845" r="13786"/>
          <a:stretch/>
        </p:blipFill>
        <p:spPr>
          <a:xfrm>
            <a:off x="5195388" y="4750293"/>
            <a:ext cx="960788" cy="1327638"/>
          </a:xfrm>
          <a:prstGeom prst="rect">
            <a:avLst/>
          </a:prstGeom>
        </p:spPr>
      </p:pic>
      <p:sp>
        <p:nvSpPr>
          <p:cNvPr id="10" name="TextBox 9">
            <a:extLst>
              <a:ext uri="{FF2B5EF4-FFF2-40B4-BE49-F238E27FC236}">
                <a16:creationId xmlns:a16="http://schemas.microsoft.com/office/drawing/2014/main" id="{1BDFBB9E-4F34-40DD-AC46-B8F388CF41BF}"/>
              </a:ext>
            </a:extLst>
          </p:cNvPr>
          <p:cNvSpPr txBox="1"/>
          <p:nvPr/>
        </p:nvSpPr>
        <p:spPr>
          <a:xfrm rot="19782749">
            <a:off x="4217832" y="5498602"/>
            <a:ext cx="1064409" cy="369332"/>
          </a:xfrm>
          <a:prstGeom prst="rect">
            <a:avLst/>
          </a:prstGeom>
          <a:noFill/>
        </p:spPr>
        <p:txBody>
          <a:bodyPr wrap="square" rtlCol="0">
            <a:spAutoFit/>
          </a:bodyPr>
          <a:lstStyle/>
          <a:p>
            <a:r>
              <a:rPr lang="en-GB" sz="1800" dirty="0">
                <a:latin typeface="Calibri" panose="020F0502020204030204" pitchFamily="34" charset="0"/>
                <a:cs typeface="Calibri" panose="020F0502020204030204" pitchFamily="34" charset="0"/>
              </a:rPr>
              <a:t>DILUTED</a:t>
            </a:r>
            <a:endParaRPr lang="fr-B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75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57200" y="152400"/>
            <a:ext cx="8291264" cy="1371600"/>
          </a:xfrm>
        </p:spPr>
        <p:txBody>
          <a:bodyPr>
            <a:noAutofit/>
          </a:bodyPr>
          <a:lstStyle/>
          <a:p>
            <a:r>
              <a:rPr lang="en-GB" altLang="es-ES" sz="3000" dirty="0">
                <a:solidFill>
                  <a:srgbClr val="C00000"/>
                </a:solidFill>
                <a:latin typeface="Arial Black" pitchFamily="34" charset="0"/>
              </a:rPr>
              <a:t>Nutrition Treatment with Breastfeeding </a:t>
            </a:r>
            <a:br>
              <a:rPr lang="en-GB" altLang="es-ES" sz="3000" dirty="0">
                <a:solidFill>
                  <a:srgbClr val="C00000"/>
                </a:solidFill>
                <a:latin typeface="Arial Black" pitchFamily="34" charset="0"/>
              </a:rPr>
            </a:br>
            <a:r>
              <a:rPr lang="en-GB" altLang="es-ES" sz="3000" dirty="0">
                <a:solidFill>
                  <a:srgbClr val="C00000"/>
                </a:solidFill>
                <a:latin typeface="Arial Black" pitchFamily="34" charset="0"/>
              </a:rPr>
              <a:t>(when insufficient)</a:t>
            </a:r>
            <a:endParaRPr lang="es-ES" altLang="es-ES" sz="3000" dirty="0">
              <a:solidFill>
                <a:srgbClr val="C00000"/>
              </a:solidFill>
              <a:latin typeface="Arial Black" pitchFamily="34" charset="0"/>
            </a:endParaRPr>
          </a:p>
        </p:txBody>
      </p:sp>
      <p:graphicFrame>
        <p:nvGraphicFramePr>
          <p:cNvPr id="6" name="Content Placeholder 5">
            <a:extLst>
              <a:ext uri="{FF2B5EF4-FFF2-40B4-BE49-F238E27FC236}">
                <a16:creationId xmlns:a16="http://schemas.microsoft.com/office/drawing/2014/main" id="{C8962D73-95F4-4AB9-AFF6-09921D8C046E}"/>
              </a:ext>
            </a:extLst>
          </p:cNvPr>
          <p:cNvGraphicFramePr>
            <a:graphicFrameLocks noGrp="1"/>
          </p:cNvGraphicFramePr>
          <p:nvPr>
            <p:ph idx="1"/>
            <p:extLst>
              <p:ext uri="{D42A27DB-BD31-4B8C-83A1-F6EECF244321}">
                <p14:modId xmlns:p14="http://schemas.microsoft.com/office/powerpoint/2010/main" val="1622294781"/>
              </p:ext>
            </p:extLst>
          </p:nvPr>
        </p:nvGraphicFramePr>
        <p:xfrm>
          <a:off x="170625" y="1551143"/>
          <a:ext cx="8435280" cy="4986484"/>
        </p:xfrm>
        <a:graphic>
          <a:graphicData uri="http://schemas.openxmlformats.org/drawingml/2006/table">
            <a:tbl>
              <a:tblPr firstRow="1" firstCol="1" bandRow="1"/>
              <a:tblGrid>
                <a:gridCol w="446862">
                  <a:extLst>
                    <a:ext uri="{9D8B030D-6E8A-4147-A177-3AD203B41FA5}">
                      <a16:colId xmlns:a16="http://schemas.microsoft.com/office/drawing/2014/main" val="194325443"/>
                    </a:ext>
                  </a:extLst>
                </a:gridCol>
                <a:gridCol w="1125223">
                  <a:extLst>
                    <a:ext uri="{9D8B030D-6E8A-4147-A177-3AD203B41FA5}">
                      <a16:colId xmlns:a16="http://schemas.microsoft.com/office/drawing/2014/main" val="9213595"/>
                    </a:ext>
                  </a:extLst>
                </a:gridCol>
                <a:gridCol w="4575463">
                  <a:extLst>
                    <a:ext uri="{9D8B030D-6E8A-4147-A177-3AD203B41FA5}">
                      <a16:colId xmlns:a16="http://schemas.microsoft.com/office/drawing/2014/main" val="1482400037"/>
                    </a:ext>
                  </a:extLst>
                </a:gridCol>
                <a:gridCol w="2287732">
                  <a:extLst>
                    <a:ext uri="{9D8B030D-6E8A-4147-A177-3AD203B41FA5}">
                      <a16:colId xmlns:a16="http://schemas.microsoft.com/office/drawing/2014/main" val="3909893547"/>
                    </a:ext>
                  </a:extLst>
                </a:gridCol>
              </a:tblGrid>
              <a:tr h="304490">
                <a:tc>
                  <a:txBody>
                    <a:bodyPr/>
                    <a:lstStyle/>
                    <a:p>
                      <a:pPr algn="ctr">
                        <a:lnSpc>
                          <a:spcPct val="115000"/>
                        </a:lnSpc>
                        <a:spcAft>
                          <a:spcPts val="1000"/>
                        </a:spcAft>
                      </a:pPr>
                      <a:r>
                        <a:rPr lang="es-ES" sz="900" b="1">
                          <a:solidFill>
                            <a:srgbClr val="FFFFFF"/>
                          </a:solidFill>
                          <a:effectLst/>
                          <a:latin typeface="Verdana" panose="020B0604030504040204" pitchFamily="34" charset="0"/>
                          <a:ea typeface="Verdana" panose="020B0604030504040204" pitchFamily="34" charset="0"/>
                          <a:cs typeface="Verdana" panose="020B0604030504040204" pitchFamily="34" charset="0"/>
                        </a:rPr>
                        <a:t>Stage</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es-ES" sz="900" b="1">
                          <a:solidFill>
                            <a:srgbClr val="FFFFFF"/>
                          </a:solidFill>
                          <a:effectLst/>
                          <a:latin typeface="Verdana" panose="020B0604030504040204" pitchFamily="34" charset="0"/>
                          <a:ea typeface="Verdana" panose="020B0604030504040204" pitchFamily="34" charset="0"/>
                          <a:cs typeface="Verdana" panose="020B0604030504040204" pitchFamily="34" charset="0"/>
                        </a:rPr>
                        <a:t>Breast Feeding (BF)</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900" b="1">
                          <a:solidFill>
                            <a:srgbClr val="FFFFFF"/>
                          </a:solidFill>
                          <a:effectLst/>
                          <a:latin typeface="Verdana" panose="020B0604030504040204" pitchFamily="34" charset="0"/>
                          <a:ea typeface="Verdana" panose="020B0604030504040204" pitchFamily="34" charset="0"/>
                          <a:cs typeface="Verdana" panose="020B0604030504040204" pitchFamily="34" charset="0"/>
                        </a:rPr>
                        <a:t>Nutritional Treatment</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900" b="1">
                          <a:solidFill>
                            <a:srgbClr val="FFFFFF"/>
                          </a:solidFill>
                          <a:effectLst/>
                          <a:latin typeface="Verdana" panose="020B0604030504040204" pitchFamily="34" charset="0"/>
                          <a:ea typeface="Verdana" panose="020B0604030504040204" pitchFamily="34" charset="0"/>
                          <a:cs typeface="Verdana" panose="020B0604030504040204" pitchFamily="34" charset="0"/>
                        </a:rPr>
                        <a:t>Duration</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2338360080"/>
                  </a:ext>
                </a:extLst>
              </a:tr>
              <a:tr h="1713773">
                <a:tc>
                  <a:txBody>
                    <a:bodyPr/>
                    <a:lstStyle/>
                    <a:p>
                      <a:pPr algn="ctr">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1</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BF on demand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Times New Roman" panose="02020603050405020304" pitchFamily="18" charset="0"/>
                        </a:rPr>
                        <a:t>Plus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Make sure the mother BF with the SST at each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F-100d/BMS feed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100 kcal / kg / day </a:t>
                      </a:r>
                      <a:r>
                        <a:rPr lang="es-ES" sz="900">
                          <a:effectLst/>
                          <a:latin typeface="Verdana" panose="020B0604030504040204" pitchFamily="34" charset="0"/>
                          <a:ea typeface="Verdana" panose="020B0604030504040204" pitchFamily="34" charset="0"/>
                          <a:cs typeface="Verdana" panose="020B0604030504040204" pitchFamily="34" charset="0"/>
                        </a:rPr>
                        <a:t>F-100d/BMS/(F-75)</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Times New Roman" panose="02020603050405020304" pitchFamily="18" charset="0"/>
                        </a:rPr>
                        <a:t>in </a:t>
                      </a:r>
                      <a:r>
                        <a:rPr lang="es-ES" sz="900" b="1">
                          <a:effectLst/>
                          <a:latin typeface="Verdana" panose="020B0604030504040204" pitchFamily="34" charset="0"/>
                          <a:ea typeface="Verdana" panose="020B0604030504040204" pitchFamily="34" charset="0"/>
                          <a:cs typeface="Times New Roman" panose="02020603050405020304" pitchFamily="18" charset="0"/>
                        </a:rPr>
                        <a:t>8 - 12 feeds per day</a:t>
                      </a:r>
                      <a:r>
                        <a:rPr lang="es-ES" sz="900">
                          <a:effectLst/>
                          <a:latin typeface="Verdana" panose="020B0604030504040204" pitchFamily="34" charset="0"/>
                          <a:ea typeface="Verdana" panose="020B0604030504040204" pitchFamily="34" charset="0"/>
                          <a:cs typeface="Times New Roman" panose="02020603050405020304" pitchFamily="18" charset="0"/>
                        </a:rPr>
                        <a:t> (every 2-3 hours*) – USE QUICK TABLES FOR QUANITIES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(use F-75 or BMS if Infant has oedema)</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If the child </a:t>
                      </a:r>
                      <a:r>
                        <a:rPr lang="es-ES" sz="900" b="1" u="sng">
                          <a:effectLst/>
                          <a:latin typeface="Verdana" panose="020B0604030504040204" pitchFamily="34" charset="0"/>
                          <a:ea typeface="Verdana" panose="020B0604030504040204" pitchFamily="34" charset="0"/>
                          <a:cs typeface="Verdana" panose="020B0604030504040204" pitchFamily="34" charset="0"/>
                        </a:rPr>
                        <a:t>does not</a:t>
                      </a:r>
                      <a:r>
                        <a:rPr lang="es-ES" sz="900" b="1">
                          <a:effectLst/>
                          <a:latin typeface="Verdana" panose="020B0604030504040204" pitchFamily="34" charset="0"/>
                          <a:ea typeface="Verdana" panose="020B0604030504040204" pitchFamily="34" charset="0"/>
                          <a:cs typeface="Verdana" panose="020B0604030504040204" pitchFamily="34" charset="0"/>
                        </a:rPr>
                        <a:t> gain after 5-7 days </a:t>
                      </a:r>
                      <a:r>
                        <a:rPr lang="es-ES" sz="900" b="1">
                          <a:effectLst/>
                          <a:latin typeface="Wingdings" panose="05000000000000000000" pitchFamily="2" charset="2"/>
                          <a:ea typeface="Wingdings" panose="05000000000000000000" pitchFamily="2" charset="2"/>
                          <a:cs typeface="Verdana" panose="020B0604030504040204" pitchFamily="34" charset="0"/>
                        </a:rPr>
                        <a:t>è</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lnSpc>
                          <a:spcPct val="106000"/>
                        </a:lnSpc>
                        <a:spcAft>
                          <a:spcPts val="0"/>
                        </a:spcAft>
                        <a:buFont typeface="Symbol" panose="05050102010706020507" pitchFamily="18" charset="2"/>
                        <a:buChar char=""/>
                        <a:tabLst>
                          <a:tab pos="228600" algn="l"/>
                        </a:tabLst>
                      </a:pPr>
                      <a:r>
                        <a:rPr lang="es-ES" sz="900">
                          <a:effectLst/>
                          <a:latin typeface="Verdana" panose="020B0604030504040204" pitchFamily="34" charset="0"/>
                          <a:ea typeface="Verdana" panose="020B0604030504040204" pitchFamily="34" charset="0"/>
                          <a:cs typeface="Verdana" panose="020B0604030504040204" pitchFamily="34" charset="0"/>
                        </a:rPr>
                        <a:t>Add extra 5 ml of F-100d/BMS to each feed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lnSpc>
                          <a:spcPct val="106000"/>
                        </a:lnSpc>
                        <a:spcAft>
                          <a:spcPts val="0"/>
                        </a:spcAft>
                        <a:buFont typeface="Symbol" panose="05050102010706020507" pitchFamily="18" charset="2"/>
                        <a:buChar char=""/>
                        <a:tabLst>
                          <a:tab pos="228600" algn="l"/>
                        </a:tabLst>
                      </a:pPr>
                      <a:r>
                        <a:rPr lang="es-ES" sz="900">
                          <a:effectLst/>
                          <a:latin typeface="Verdana" panose="020B0604030504040204" pitchFamily="34" charset="0"/>
                          <a:ea typeface="Verdana" panose="020B0604030504040204" pitchFamily="34" charset="0"/>
                          <a:cs typeface="Verdana" panose="020B0604030504040204" pitchFamily="34" charset="0"/>
                        </a:rPr>
                        <a:t>Consider malabsorption (see NNGL &amp; PGL)</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7-10 days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(can be less if infant gaining appropriate weight and progressing well)</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2-3 days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Times New Roman" panose="02020603050405020304" pitchFamily="18"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Times New Roman" panose="02020603050405020304" pitchFamily="18"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836157"/>
                  </a:ext>
                </a:extLst>
              </a:tr>
              <a:tr h="1510571">
                <a:tc>
                  <a:txBody>
                    <a:bodyPr/>
                    <a:lstStyle/>
                    <a:p>
                      <a:pPr algn="ctr">
                        <a:lnSpc>
                          <a:spcPct val="115000"/>
                        </a:lnSpc>
                        <a:spcAft>
                          <a:spcPts val="0"/>
                        </a:spcAft>
                      </a:pPr>
                      <a:r>
                        <a:rPr lang="es-ES" sz="900" b="1">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BF on demand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Plus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solidFill>
                            <a:srgbClr val="000000"/>
                          </a:solidFill>
                          <a:effectLst/>
                          <a:latin typeface="Verdana" panose="020B0604030504040204" pitchFamily="34" charset="0"/>
                          <a:ea typeface="Verdana" panose="020B0604030504040204" pitchFamily="34" charset="0"/>
                          <a:cs typeface="Verdana" panose="020B0604030504040204" pitchFamily="34" charset="0"/>
                        </a:rPr>
                        <a:t>SST</a:t>
                      </a: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 with each</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F-100d/BMS feed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06000"/>
                        </a:lnSpc>
                        <a:spcAft>
                          <a:spcPts val="0"/>
                        </a:spcAft>
                      </a:pP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If Infant gained weight in Stage 1 </a:t>
                      </a:r>
                      <a:r>
                        <a:rPr lang="es-ES" sz="9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(minimum 10g/day)</a:t>
                      </a: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s-ES" sz="900" b="1">
                          <a:solidFill>
                            <a:srgbClr val="000000"/>
                          </a:solidFill>
                          <a:effectLst/>
                          <a:latin typeface="Wingdings" panose="05000000000000000000" pitchFamily="2" charset="2"/>
                          <a:ea typeface="Wingdings" panose="05000000000000000000" pitchFamily="2" charset="2"/>
                          <a:cs typeface="Verdana" panose="020B0604030504040204" pitchFamily="34" charset="0"/>
                        </a:rPr>
                        <a:t>è</a:t>
                      </a: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Gradually </a:t>
                      </a:r>
                      <a:r>
                        <a:rPr lang="es-ES" sz="900" b="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decrease </a:t>
                      </a: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milk to:</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6000"/>
                        </a:lnSpc>
                        <a:spcAft>
                          <a:spcPts val="0"/>
                        </a:spcAft>
                      </a:pPr>
                      <a:r>
                        <a:rPr lang="es-ES" sz="9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75%, 50% and then 25% of </a:t>
                      </a:r>
                      <a:r>
                        <a:rPr lang="es-ES" sz="900" u="sng">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quantity prescribed in Stage 1</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 </a:t>
                      </a: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8 - 12 feeds per day</a:t>
                      </a:r>
                      <a:r>
                        <a:rPr lang="es-ES" sz="9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(every 2-3 hours*)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Times New Roman" panose="02020603050405020304" pitchFamily="18"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solidFill>
                            <a:srgbClr val="000000"/>
                          </a:solidFill>
                          <a:effectLst/>
                          <a:latin typeface="Verdana" panose="020B0604030504040204" pitchFamily="34" charset="0"/>
                          <a:ea typeface="Verdana" panose="020B0604030504040204" pitchFamily="34" charset="0"/>
                          <a:cs typeface="Verdana" panose="020B0604030504040204" pitchFamily="34" charset="0"/>
                        </a:rPr>
                        <a:t>If the weight gain is not maintained </a:t>
                      </a:r>
                      <a:r>
                        <a:rPr lang="es-ES" sz="900" b="1">
                          <a:solidFill>
                            <a:srgbClr val="000000"/>
                          </a:solidFill>
                          <a:effectLst/>
                          <a:latin typeface="Wingdings" panose="05000000000000000000" pitchFamily="2" charset="2"/>
                          <a:ea typeface="Wingdings" panose="05000000000000000000" pitchFamily="2" charset="2"/>
                          <a:cs typeface="Verdana" panose="020B0604030504040204" pitchFamily="34" charset="0"/>
                        </a:rPr>
                        <a:t>è</a:t>
                      </a:r>
                      <a:r>
                        <a:rPr lang="es-ES" sz="900" b="1">
                          <a:solidFill>
                            <a:srgbClr val="000000"/>
                          </a:solidFill>
                          <a:effectLst/>
                          <a:latin typeface="Verdana" panose="020B0604030504040204" pitchFamily="34" charset="0"/>
                          <a:ea typeface="Verdana" panose="020B0604030504040204" pitchFamily="34" charset="0"/>
                          <a:cs typeface="Verdana" panose="020B0604030504040204" pitchFamily="34" charset="0"/>
                        </a:rPr>
                        <a:t> Re-increase</a:t>
                      </a: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 the amount of F-100d/BMS to 50% of Stage 1 quantity</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Give 50% of the quantity from Stage 1 for 2–3 days, then gradually decrease (as above) the amount again if the infant starts gaining weight</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least 5 days in total: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Times New Roman" panose="02020603050405020304" pitchFamily="18"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1-3 days for each step of decrease, i.e:</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Wingdings" panose="05000000000000000000" pitchFamily="2" charset="2"/>
                          <a:ea typeface="Wingdings" panose="05000000000000000000" pitchFamily="2" charset="2"/>
                          <a:cs typeface="Verdana" panose="020B0604030504040204" pitchFamily="34" charset="0"/>
                        </a:rPr>
                        <a:t>ê</a:t>
                      </a: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 to 75% of stage 1 amount for 1-3 days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Wingdings" panose="05000000000000000000" pitchFamily="2" charset="2"/>
                          <a:ea typeface="Wingdings" panose="05000000000000000000" pitchFamily="2" charset="2"/>
                          <a:cs typeface="Verdana" panose="020B0604030504040204" pitchFamily="34" charset="0"/>
                        </a:rPr>
                        <a:t>ê</a:t>
                      </a: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 to 50% of stage 1 amount for 1-3 days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Wingdings" panose="05000000000000000000" pitchFamily="2" charset="2"/>
                          <a:ea typeface="Wingdings" panose="05000000000000000000" pitchFamily="2" charset="2"/>
                          <a:cs typeface="Verdana" panose="020B0604030504040204" pitchFamily="34" charset="0"/>
                        </a:rPr>
                        <a:t>ê</a:t>
                      </a:r>
                      <a:r>
                        <a:rPr lang="es-ES" sz="900">
                          <a:solidFill>
                            <a:srgbClr val="000000"/>
                          </a:solidFill>
                          <a:effectLst/>
                          <a:latin typeface="Verdana" panose="020B0604030504040204" pitchFamily="34" charset="0"/>
                          <a:ea typeface="Verdana" panose="020B0604030504040204" pitchFamily="34" charset="0"/>
                          <a:cs typeface="Verdana" panose="020B0604030504040204" pitchFamily="34" charset="0"/>
                        </a:rPr>
                        <a:t> to 25% of stage 1 amount for 1-3 days</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97633812"/>
                  </a:ext>
                </a:extLst>
              </a:tr>
              <a:tr h="1151686">
                <a:tc>
                  <a:txBody>
                    <a:bodyPr/>
                    <a:lstStyle/>
                    <a:p>
                      <a:pPr algn="ctr">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3</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BF on demand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a:effectLst/>
                          <a:latin typeface="Verdana" panose="020B0604030504040204" pitchFamily="34" charset="0"/>
                          <a:ea typeface="Verdana" panose="020B0604030504040204" pitchFamily="34" charset="0"/>
                          <a:cs typeface="Verdana" panose="020B0604030504040204" pitchFamily="34" charset="0"/>
                        </a:rPr>
                        <a:t> </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txBody>
                  <a:tcPr marL="34184" marR="34184" marT="7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900" b="1">
                          <a:effectLst/>
                          <a:latin typeface="Verdana" panose="020B0604030504040204" pitchFamily="34" charset="0"/>
                          <a:ea typeface="Verdana" panose="020B0604030504040204" pitchFamily="34" charset="0"/>
                          <a:cs typeface="Verdana" panose="020B0604030504040204" pitchFamily="34" charset="0"/>
                        </a:rPr>
                        <a:t>Infant gains 20g/day for </a:t>
                      </a:r>
                      <a:r>
                        <a:rPr lang="es-ES" sz="900" b="1" u="sng">
                          <a:effectLst/>
                          <a:latin typeface="Verdana" panose="020B0604030504040204" pitchFamily="34" charset="0"/>
                          <a:ea typeface="Verdana" panose="020B0604030504040204" pitchFamily="34" charset="0"/>
                          <a:cs typeface="Verdana" panose="020B0604030504040204" pitchFamily="34" charset="0"/>
                        </a:rPr>
                        <a:t>3 days</a:t>
                      </a:r>
                      <a:r>
                        <a:rPr lang="es-ES" sz="900" b="1">
                          <a:effectLst/>
                          <a:latin typeface="Verdana" panose="020B0604030504040204" pitchFamily="34" charset="0"/>
                          <a:ea typeface="Verdana" panose="020B0604030504040204" pitchFamily="34" charset="0"/>
                          <a:cs typeface="Verdana" panose="020B0604030504040204" pitchFamily="34" charset="0"/>
                        </a:rPr>
                        <a:t> on 25% of F-100 diluted </a:t>
                      </a:r>
                      <a:r>
                        <a:rPr lang="es-ES" sz="900">
                          <a:effectLst/>
                          <a:latin typeface="Verdana" panose="020B0604030504040204" pitchFamily="34" charset="0"/>
                          <a:ea typeface="Verdana" panose="020B0604030504040204" pitchFamily="34" charset="0"/>
                          <a:cs typeface="Verdana" panose="020B0604030504040204" pitchFamily="34" charset="0"/>
                        </a:rPr>
                        <a:t>(stage 2)</a:t>
                      </a:r>
                      <a:r>
                        <a:rPr lang="es-ES" sz="900" b="1">
                          <a:effectLst/>
                          <a:latin typeface="Verdana" panose="020B0604030504040204" pitchFamily="34" charset="0"/>
                          <a:ea typeface="Verdana" panose="020B0604030504040204" pitchFamily="34" charset="0"/>
                          <a:cs typeface="Verdana" panose="020B0604030504040204" pitchFamily="34" charset="0"/>
                        </a:rPr>
                        <a:t> </a:t>
                      </a:r>
                      <a:r>
                        <a:rPr lang="es-ES" sz="900" b="1">
                          <a:effectLst/>
                          <a:latin typeface="Wingdings" panose="05000000000000000000" pitchFamily="2" charset="2"/>
                          <a:ea typeface="Wingdings" panose="05000000000000000000" pitchFamily="2" charset="2"/>
                          <a:cs typeface="Verdana" panose="020B0604030504040204" pitchFamily="34" charset="0"/>
                        </a:rPr>
                        <a:t>è</a:t>
                      </a:r>
                      <a:r>
                        <a:rPr lang="es-ES" sz="900" b="1">
                          <a:effectLst/>
                          <a:latin typeface="Verdana" panose="020B0604030504040204" pitchFamily="34" charset="0"/>
                          <a:ea typeface="Verdana" panose="020B0604030504040204" pitchFamily="34" charset="0"/>
                          <a:cs typeface="Verdana" panose="020B0604030504040204" pitchFamily="34" charset="0"/>
                        </a:rPr>
                        <a:t> </a:t>
                      </a:r>
                      <a:r>
                        <a:rPr lang="es-ES" sz="900" b="1">
                          <a:solidFill>
                            <a:srgbClr val="FF0000"/>
                          </a:solidFill>
                          <a:effectLst/>
                          <a:latin typeface="Verdana" panose="020B0604030504040204" pitchFamily="34" charset="0"/>
                          <a:ea typeface="Verdana" panose="020B0604030504040204" pitchFamily="34" charset="0"/>
                          <a:cs typeface="Verdana" panose="020B0604030504040204" pitchFamily="34" charset="0"/>
                        </a:rPr>
                        <a:t>STOP</a:t>
                      </a:r>
                      <a:r>
                        <a:rPr lang="es-ES" sz="900" b="1">
                          <a:effectLst/>
                          <a:latin typeface="Verdana" panose="020B0604030504040204" pitchFamily="34" charset="0"/>
                          <a:ea typeface="Verdana" panose="020B0604030504040204" pitchFamily="34" charset="0"/>
                          <a:cs typeface="Verdana" panose="020B0604030504040204" pitchFamily="34" charset="0"/>
                        </a:rPr>
                        <a:t> BMS/F-100d</a:t>
                      </a:r>
                      <a:endParaRPr lang="fr-BE" sz="105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s-ES" sz="900">
                          <a:effectLst/>
                          <a:latin typeface="Verdana" panose="020B0604030504040204" pitchFamily="34" charset="0"/>
                          <a:cs typeface="Verdana" panose="020B0604030504040204" pitchFamily="34" charset="0"/>
                        </a:rPr>
                        <a:t>Once the infant is gaining weight at a rate of 20g per day on 25% of the amounts of F-100d/BMS from stage 1, stop F-100  diluted/BMS and go to</a:t>
                      </a:r>
                      <a:r>
                        <a:rPr lang="es-ES" sz="900" b="1">
                          <a:effectLst/>
                          <a:latin typeface="Verdana" panose="020B0604030504040204" pitchFamily="34" charset="0"/>
                          <a:cs typeface="Verdana" panose="020B0604030504040204" pitchFamily="34" charset="0"/>
                        </a:rPr>
                        <a:t> exclusive BF</a:t>
                      </a:r>
                      <a:r>
                        <a:rPr lang="es-ES" sz="900">
                          <a:effectLst/>
                          <a:latin typeface="Verdana" panose="020B0604030504040204" pitchFamily="34" charset="0"/>
                          <a:cs typeface="Verdana" panose="020B0604030504040204" pitchFamily="34" charset="0"/>
                        </a:rPr>
                        <a:t>. </a:t>
                      </a:r>
                      <a:endParaRPr lang="fr-BE" sz="1050">
                        <a:effectLst/>
                        <a:latin typeface="Verdana" panose="020B0604030504040204" pitchFamily="34" charset="0"/>
                      </a:endParaRPr>
                    </a:p>
                    <a:p>
                      <a:pPr marL="342900" lvl="0" indent="-342900" algn="l">
                        <a:lnSpc>
                          <a:spcPct val="115000"/>
                        </a:lnSpc>
                        <a:buFont typeface="Symbol" panose="05050102010706020507" pitchFamily="18" charset="2"/>
                        <a:buChar char=""/>
                      </a:pPr>
                      <a:r>
                        <a:rPr lang="es-ES" sz="900">
                          <a:effectLst/>
                          <a:latin typeface="Verdana" panose="020B0604030504040204" pitchFamily="34" charset="0"/>
                          <a:cs typeface="Verdana" panose="020B0604030504040204" pitchFamily="34" charset="0"/>
                        </a:rPr>
                        <a:t>Keep the mother and infant admitted for an additional 2-3 days on breastmilk alone to ensure breastfeeding is well established and infant continues to gain weight</a:t>
                      </a:r>
                      <a:endParaRPr lang="fr-BE" sz="1050">
                        <a:effectLst/>
                        <a:latin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900" b="1" dirty="0">
                          <a:effectLst/>
                          <a:latin typeface="Verdana" panose="020B0604030504040204" pitchFamily="34" charset="0"/>
                          <a:ea typeface="Verdana" panose="020B0604030504040204" pitchFamily="34" charset="0"/>
                          <a:cs typeface="Verdana" panose="020B0604030504040204" pitchFamily="34" charset="0"/>
                        </a:rPr>
                        <a:t>2-3 </a:t>
                      </a:r>
                      <a:r>
                        <a:rPr lang="es-ES" sz="900" b="1" dirty="0" err="1">
                          <a:effectLst/>
                          <a:latin typeface="Verdana" panose="020B0604030504040204" pitchFamily="34" charset="0"/>
                          <a:ea typeface="Verdana" panose="020B0604030504040204" pitchFamily="34" charset="0"/>
                          <a:cs typeface="Verdana" panose="020B0604030504040204" pitchFamily="34" charset="0"/>
                        </a:rPr>
                        <a:t>days</a:t>
                      </a:r>
                      <a:endParaRPr lang="fr-BE" sz="105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dirty="0">
                          <a:effectLst/>
                          <a:latin typeface="Verdana" panose="020B0604030504040204" pitchFamily="34" charset="0"/>
                          <a:ea typeface="Verdana" panose="020B0604030504040204" pitchFamily="34" charset="0"/>
                          <a:cs typeface="Verdana" panose="020B0604030504040204" pitchFamily="34" charset="0"/>
                        </a:rPr>
                        <a:t> </a:t>
                      </a:r>
                      <a:endParaRPr lang="fr-BE" sz="105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dirty="0">
                          <a:effectLst/>
                          <a:latin typeface="Verdana" panose="020B0604030504040204" pitchFamily="34" charset="0"/>
                          <a:ea typeface="Verdana" panose="020B0604030504040204" pitchFamily="34" charset="0"/>
                          <a:cs typeface="Verdana" panose="020B0604030504040204" pitchFamily="34" charset="0"/>
                        </a:rPr>
                        <a:t> </a:t>
                      </a:r>
                      <a:endParaRPr lang="fr-BE" sz="105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dirty="0">
                          <a:effectLst/>
                          <a:latin typeface="Verdana" panose="020B0604030504040204" pitchFamily="34" charset="0"/>
                          <a:ea typeface="Verdana" panose="020B0604030504040204" pitchFamily="34" charset="0"/>
                          <a:cs typeface="Verdana" panose="020B0604030504040204" pitchFamily="34" charset="0"/>
                        </a:rPr>
                        <a:t> </a:t>
                      </a:r>
                      <a:endParaRPr lang="fr-BE" sz="105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dirty="0">
                          <a:effectLst/>
                          <a:latin typeface="Verdana" panose="020B0604030504040204" pitchFamily="34" charset="0"/>
                          <a:ea typeface="Verdana" panose="020B0604030504040204" pitchFamily="34" charset="0"/>
                          <a:cs typeface="Verdana" panose="020B0604030504040204" pitchFamily="34" charset="0"/>
                        </a:rPr>
                        <a:t> </a:t>
                      </a:r>
                      <a:endParaRPr lang="fr-BE" sz="105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15000"/>
                        </a:lnSpc>
                        <a:spcAft>
                          <a:spcPts val="0"/>
                        </a:spcAft>
                      </a:pPr>
                      <a:r>
                        <a:rPr lang="es-ES" sz="900" b="1" dirty="0">
                          <a:effectLst/>
                          <a:latin typeface="Verdana" panose="020B0604030504040204" pitchFamily="34" charset="0"/>
                          <a:ea typeface="Verdana" panose="020B0604030504040204" pitchFamily="34" charset="0"/>
                          <a:cs typeface="Verdana" panose="020B0604030504040204" pitchFamily="34" charset="0"/>
                        </a:rPr>
                        <a:t> </a:t>
                      </a:r>
                      <a:endParaRPr lang="fr-BE"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288"/>
                  </a:ext>
                </a:extLst>
              </a:tr>
            </a:tbl>
          </a:graphicData>
        </a:graphic>
      </p:graphicFrame>
    </p:spTree>
    <p:extLst>
      <p:ext uri="{BB962C8B-B14F-4D97-AF65-F5344CB8AC3E}">
        <p14:creationId xmlns:p14="http://schemas.microsoft.com/office/powerpoint/2010/main" val="18127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199" y="152400"/>
            <a:ext cx="7783513" cy="1371600"/>
          </a:xfrm>
        </p:spPr>
        <p:txBody>
          <a:bodyPr>
            <a:normAutofit/>
          </a:bodyPr>
          <a:lstStyle/>
          <a:p>
            <a:r>
              <a:rPr lang="en-GB" altLang="es-ES">
                <a:solidFill>
                  <a:srgbClr val="C00000"/>
                </a:solidFill>
                <a:latin typeface="Arial Black" pitchFamily="34" charset="0"/>
              </a:rPr>
              <a:t>Nutrition Treatment without Breastfeeding</a:t>
            </a:r>
            <a:endParaRPr lang="es-ES" altLang="es-ES" dirty="0">
              <a:solidFill>
                <a:srgbClr val="C00000"/>
              </a:solidFill>
              <a:latin typeface="Arial Black" pitchFamily="34" charset="0"/>
            </a:endParaRPr>
          </a:p>
        </p:txBody>
      </p:sp>
      <p:graphicFrame>
        <p:nvGraphicFramePr>
          <p:cNvPr id="2" name="Table 1">
            <a:extLst>
              <a:ext uri="{FF2B5EF4-FFF2-40B4-BE49-F238E27FC236}">
                <a16:creationId xmlns:a16="http://schemas.microsoft.com/office/drawing/2014/main" id="{45B62D26-FC3B-4862-B757-297421861CBB}"/>
              </a:ext>
            </a:extLst>
          </p:cNvPr>
          <p:cNvGraphicFramePr>
            <a:graphicFrameLocks noGrp="1"/>
          </p:cNvGraphicFramePr>
          <p:nvPr>
            <p:extLst>
              <p:ext uri="{D42A27DB-BD31-4B8C-83A1-F6EECF244321}">
                <p14:modId xmlns:p14="http://schemas.microsoft.com/office/powerpoint/2010/main" val="753358506"/>
              </p:ext>
            </p:extLst>
          </p:nvPr>
        </p:nvGraphicFramePr>
        <p:xfrm>
          <a:off x="683568" y="1700808"/>
          <a:ext cx="7128792" cy="4824537"/>
        </p:xfrm>
        <a:graphic>
          <a:graphicData uri="http://schemas.openxmlformats.org/drawingml/2006/table">
            <a:tbl>
              <a:tblPr firstRow="1" firstCol="1" bandRow="1"/>
              <a:tblGrid>
                <a:gridCol w="594127">
                  <a:extLst>
                    <a:ext uri="{9D8B030D-6E8A-4147-A177-3AD203B41FA5}">
                      <a16:colId xmlns:a16="http://schemas.microsoft.com/office/drawing/2014/main" val="4228190233"/>
                    </a:ext>
                  </a:extLst>
                </a:gridCol>
                <a:gridCol w="3593622">
                  <a:extLst>
                    <a:ext uri="{9D8B030D-6E8A-4147-A177-3AD203B41FA5}">
                      <a16:colId xmlns:a16="http://schemas.microsoft.com/office/drawing/2014/main" val="3356238653"/>
                    </a:ext>
                  </a:extLst>
                </a:gridCol>
                <a:gridCol w="2941043">
                  <a:extLst>
                    <a:ext uri="{9D8B030D-6E8A-4147-A177-3AD203B41FA5}">
                      <a16:colId xmlns:a16="http://schemas.microsoft.com/office/drawing/2014/main" val="2910038106"/>
                    </a:ext>
                  </a:extLst>
                </a:gridCol>
              </a:tblGrid>
              <a:tr h="407694">
                <a:tc>
                  <a:txBody>
                    <a:bodyPr/>
                    <a:lstStyle/>
                    <a:p>
                      <a:pPr algn="ctr">
                        <a:lnSpc>
                          <a:spcPct val="115000"/>
                        </a:lnSpc>
                        <a:spcAft>
                          <a:spcPts val="1000"/>
                        </a:spcAft>
                      </a:pPr>
                      <a:r>
                        <a:rPr lang="es-ES" sz="1100" b="1">
                          <a:solidFill>
                            <a:srgbClr val="FFFFFF"/>
                          </a:solidFill>
                          <a:effectLst/>
                          <a:latin typeface="Verdana" panose="020B0604030504040204" pitchFamily="34" charset="0"/>
                          <a:ea typeface="Verdana" panose="020B0604030504040204" pitchFamily="34" charset="0"/>
                          <a:cs typeface="Verdana" panose="020B0604030504040204" pitchFamily="34" charset="0"/>
                        </a:rPr>
                        <a:t>STAGE</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43180" marR="431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1100" b="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NUTRITIONAL TREATMENT</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s-ES" sz="1100" b="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BMS/F-100 DILUTED/(F-75)</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43180" marR="431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1100" b="1">
                          <a:solidFill>
                            <a:srgbClr val="FFFFFF"/>
                          </a:solidFill>
                          <a:effectLst/>
                          <a:latin typeface="Verdana" panose="020B0604030504040204" pitchFamily="34" charset="0"/>
                          <a:ea typeface="Verdana" panose="020B0604030504040204" pitchFamily="34" charset="0"/>
                          <a:cs typeface="Verdana" panose="020B0604030504040204" pitchFamily="34" charset="0"/>
                        </a:rPr>
                        <a:t>DURATION</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2774212841"/>
                  </a:ext>
                </a:extLst>
              </a:tr>
              <a:tr h="1480392">
                <a:tc>
                  <a:txBody>
                    <a:bodyPr/>
                    <a:lstStyle/>
                    <a:p>
                      <a:pPr algn="ctr">
                        <a:lnSpc>
                          <a:spcPct val="115000"/>
                        </a:lnSpc>
                        <a:spcAft>
                          <a:spcPts val="0"/>
                        </a:spcAft>
                      </a:pPr>
                      <a:r>
                        <a:rPr lang="es-ES" sz="1100" b="1">
                          <a:effectLst/>
                          <a:latin typeface="Verdana" panose="020B0604030504040204" pitchFamily="34" charset="0"/>
                          <a:ea typeface="Verdana" panose="020B0604030504040204" pitchFamily="34" charset="0"/>
                          <a:cs typeface="Verdana" panose="020B0604030504040204" pitchFamily="34" charset="0"/>
                        </a:rPr>
                        <a:t>1</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43180" marR="431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lnSpc>
                          <a:spcPct val="115000"/>
                        </a:lnSpc>
                        <a:spcBef>
                          <a:spcPts val="300"/>
                        </a:spcBef>
                        <a:spcAft>
                          <a:spcPts val="0"/>
                        </a:spcAft>
                        <a:tabLst>
                          <a:tab pos="467995" algn="l"/>
                        </a:tabLst>
                      </a:pPr>
                      <a:r>
                        <a:rPr lang="en-GB" sz="1100" b="1" dirty="0">
                          <a:effectLst/>
                          <a:latin typeface="Verdana" panose="020B0604030504040204" pitchFamily="34" charset="0"/>
                          <a:ea typeface="Times New Roman" panose="02020603050405020304" pitchFamily="18" charset="0"/>
                          <a:cs typeface="Verdana" panose="020B0604030504040204" pitchFamily="34" charset="0"/>
                        </a:rPr>
                        <a:t>100 kcal/kg/day</a:t>
                      </a:r>
                      <a:r>
                        <a:rPr lang="en-GB" sz="1100" b="0" dirty="0">
                          <a:effectLst/>
                          <a:latin typeface="Verdana" panose="020B0604030504040204" pitchFamily="34" charset="0"/>
                          <a:ea typeface="Times New Roman" panose="02020603050405020304" pitchFamily="18" charset="0"/>
                          <a:cs typeface="Verdana" panose="020B0604030504040204" pitchFamily="34" charset="0"/>
                        </a:rPr>
                        <a:t> </a:t>
                      </a:r>
                      <a:r>
                        <a:rPr lang="fr-FR" sz="1100" b="0" dirty="0">
                          <a:effectLst/>
                          <a:latin typeface="Verdana" panose="020B0604030504040204" pitchFamily="34" charset="0"/>
                          <a:ea typeface="Times New Roman" panose="02020603050405020304" pitchFamily="18" charset="0"/>
                          <a:cs typeface="Verdana" panose="020B0604030504040204" pitchFamily="34" charset="0"/>
                        </a:rPr>
                        <a:t>of BMS/F-100d </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in 8 to 12 feeds/day*</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 </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(Infant with oedema: F-75 or BMS)</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 </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USE QUICK TABLES FOR QUANTITIES (ml)</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3180" marR="431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a:effectLst/>
                          <a:latin typeface="Verdana" panose="020B0604030504040204" pitchFamily="34" charset="0"/>
                          <a:ea typeface="Verdana" panose="020B0604030504040204" pitchFamily="34" charset="0"/>
                          <a:cs typeface="Verdana" panose="020B0604030504040204" pitchFamily="34" charset="0"/>
                        </a:rPr>
                        <a:t>5-7 days </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0"/>
                        </a:spcAft>
                      </a:pPr>
                      <a:r>
                        <a:rPr lang="es-ES" sz="1100">
                          <a:effectLst/>
                          <a:latin typeface="Verdana" panose="020B0604030504040204" pitchFamily="34" charset="0"/>
                          <a:ea typeface="Verdana" panose="020B0604030504040204" pitchFamily="34" charset="0"/>
                          <a:cs typeface="Verdana" panose="020B0604030504040204" pitchFamily="34" charset="0"/>
                        </a:rPr>
                        <a:t>(can be less if infant gaining appropriate weight and progressing well, infants with oedema which takes more than approximately 4 to reduce, may need a little longer in this stage)</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0"/>
                        </a:spcAft>
                      </a:pPr>
                      <a:r>
                        <a:rPr lang="es-ES" sz="1100">
                          <a:effectLst/>
                          <a:latin typeface="Verdana" panose="020B0604030504040204" pitchFamily="34" charset="0"/>
                          <a:ea typeface="Verdana" panose="020B0604030504040204" pitchFamily="34" charset="0"/>
                          <a:cs typeface="Times New Roman" panose="02020603050405020304" pitchFamily="18" charset="0"/>
                        </a:rPr>
                        <a:t> </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0497"/>
                  </a:ext>
                </a:extLst>
              </a:tr>
              <a:tr h="1473893">
                <a:tc>
                  <a:txBody>
                    <a:bodyPr/>
                    <a:lstStyle/>
                    <a:p>
                      <a:pPr algn="ctr">
                        <a:lnSpc>
                          <a:spcPct val="115000"/>
                        </a:lnSpc>
                        <a:spcAft>
                          <a:spcPts val="0"/>
                        </a:spcAft>
                      </a:pPr>
                      <a:r>
                        <a:rPr lang="es-ES" sz="1100" b="1">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43180" marR="431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hangingPunct="1">
                        <a:lnSpc>
                          <a:spcPct val="115000"/>
                        </a:lnSpc>
                        <a:spcBef>
                          <a:spcPts val="300"/>
                        </a:spcBef>
                        <a:spcAft>
                          <a:spcPts val="0"/>
                        </a:spcAft>
                        <a:tabLst>
                          <a:tab pos="467995" algn="l"/>
                        </a:tabLst>
                      </a:pPr>
                      <a:r>
                        <a:rPr lang="en-GB" sz="1100" b="1"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110-130 kcal/kg/day</a:t>
                      </a:r>
                      <a:r>
                        <a:rPr lang="en-GB" sz="1100" b="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 </a:t>
                      </a:r>
                      <a:r>
                        <a:rPr lang="fr-FR" sz="1100" b="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of BMS/F-100d </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in 8 to 12 feeds/day*</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 </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(Infant with oedema: F-75 or BMS)</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effectLst/>
                          <a:latin typeface="Verdana" panose="020B0604030504040204" pitchFamily="34" charset="0"/>
                          <a:ea typeface="Times New Roman" panose="02020603050405020304" pitchFamily="18" charset="0"/>
                          <a:cs typeface="Verdana" panose="020B0604030504040204" pitchFamily="34" charset="0"/>
                        </a:rPr>
                        <a:t> </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t>USE QUICK TABLES FOR QUANTITIES (ml)</a:t>
                      </a:r>
                      <a:endParaRPr lang="fr-BE" sz="1100" b="1"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43180" marR="431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ES" sz="1100" b="1">
                          <a:solidFill>
                            <a:srgbClr val="000000"/>
                          </a:solidFill>
                          <a:effectLst/>
                          <a:latin typeface="Verdana" panose="020B0604030504040204" pitchFamily="34" charset="0"/>
                          <a:ea typeface="Verdana" panose="020B0604030504040204" pitchFamily="34" charset="0"/>
                          <a:cs typeface="Verdana" panose="020B0604030504040204" pitchFamily="34" charset="0"/>
                        </a:rPr>
                        <a:t>2-3 days</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441774866"/>
                  </a:ext>
                </a:extLst>
              </a:tr>
              <a:tr h="1462558">
                <a:tc>
                  <a:txBody>
                    <a:bodyPr/>
                    <a:lstStyle/>
                    <a:p>
                      <a:pPr algn="ctr">
                        <a:lnSpc>
                          <a:spcPct val="115000"/>
                        </a:lnSpc>
                        <a:spcAft>
                          <a:spcPts val="0"/>
                        </a:spcAft>
                      </a:pPr>
                      <a:r>
                        <a:rPr lang="es-ES" sz="1100" b="1">
                          <a:effectLst/>
                          <a:latin typeface="Verdana" panose="020B0604030504040204" pitchFamily="34" charset="0"/>
                          <a:ea typeface="Verdana" panose="020B0604030504040204" pitchFamily="34" charset="0"/>
                          <a:cs typeface="Verdana" panose="020B0604030504040204" pitchFamily="34" charset="0"/>
                        </a:rPr>
                        <a:t>3</a:t>
                      </a:r>
                      <a:endParaRPr lang="fr-BE" sz="1400">
                        <a:effectLst/>
                        <a:latin typeface="Verdana" panose="020B0604030504040204" pitchFamily="34" charset="0"/>
                        <a:ea typeface="Verdana" panose="020B0604030504040204" pitchFamily="34" charset="0"/>
                        <a:cs typeface="Times New Roman" panose="02020603050405020304" pitchFamily="18" charset="0"/>
                      </a:endParaRPr>
                    </a:p>
                  </a:txBody>
                  <a:tcPr marL="43180" marR="431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lnSpc>
                          <a:spcPct val="115000"/>
                        </a:lnSpc>
                        <a:spcBef>
                          <a:spcPts val="300"/>
                        </a:spcBef>
                        <a:spcAft>
                          <a:spcPts val="0"/>
                        </a:spcAft>
                        <a:tabLst>
                          <a:tab pos="467995" algn="l"/>
                        </a:tabLst>
                      </a:pPr>
                      <a:r>
                        <a:rPr lang="en-GB" sz="1100" b="1">
                          <a:effectLst/>
                          <a:latin typeface="Verdana" panose="020B0604030504040204" pitchFamily="34" charset="0"/>
                          <a:ea typeface="Times New Roman" panose="02020603050405020304" pitchFamily="18" charset="0"/>
                          <a:cs typeface="Verdana" panose="020B0604030504040204" pitchFamily="34" charset="0"/>
                        </a:rPr>
                        <a:t>150 kcal/kg/day</a:t>
                      </a:r>
                      <a:r>
                        <a:rPr lang="en-GB" sz="1100" b="0">
                          <a:effectLst/>
                          <a:latin typeface="Verdana" panose="020B0604030504040204" pitchFamily="34" charset="0"/>
                          <a:ea typeface="Times New Roman" panose="02020603050405020304" pitchFamily="18" charset="0"/>
                          <a:cs typeface="Verdana" panose="020B0604030504040204" pitchFamily="34" charset="0"/>
                        </a:rPr>
                        <a:t> </a:t>
                      </a:r>
                      <a:r>
                        <a:rPr lang="fr-FR" sz="1100" b="0">
                          <a:effectLst/>
                          <a:latin typeface="Verdana" panose="020B0604030504040204" pitchFamily="34" charset="0"/>
                          <a:ea typeface="Times New Roman" panose="02020603050405020304" pitchFamily="18" charset="0"/>
                          <a:cs typeface="Verdana" panose="020B0604030504040204" pitchFamily="34" charset="0"/>
                        </a:rPr>
                        <a:t>of BMS/F-100d </a:t>
                      </a:r>
                      <a:endParaRPr lang="fr-BE" sz="1100" b="1">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a:effectLst/>
                          <a:latin typeface="Verdana" panose="020B0604030504040204" pitchFamily="34" charset="0"/>
                          <a:ea typeface="Times New Roman" panose="02020603050405020304" pitchFamily="18" charset="0"/>
                          <a:cs typeface="Verdana" panose="020B0604030504040204" pitchFamily="34" charset="0"/>
                        </a:rPr>
                        <a:t>in 8 to 12 feeds/day*</a:t>
                      </a:r>
                      <a:endParaRPr lang="fr-BE" sz="1100" b="1">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a:effectLst/>
                          <a:latin typeface="Verdana" panose="020B0604030504040204" pitchFamily="34" charset="0"/>
                          <a:ea typeface="Times New Roman" panose="02020603050405020304" pitchFamily="18" charset="0"/>
                          <a:cs typeface="Verdana" panose="020B0604030504040204" pitchFamily="34" charset="0"/>
                        </a:rPr>
                        <a:t> </a:t>
                      </a:r>
                      <a:endParaRPr lang="fr-BE" sz="1100" b="1">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a:effectLst/>
                          <a:latin typeface="Verdana" panose="020B0604030504040204" pitchFamily="34" charset="0"/>
                          <a:ea typeface="Times New Roman" panose="02020603050405020304" pitchFamily="18" charset="0"/>
                          <a:cs typeface="Verdana" panose="020B0604030504040204" pitchFamily="34" charset="0"/>
                        </a:rPr>
                        <a:t>(Infant with oedema: F-75 or BMS)</a:t>
                      </a:r>
                      <a:endParaRPr lang="fr-BE" sz="1100" b="1">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a:effectLst/>
                          <a:latin typeface="Verdana" panose="020B0604030504040204" pitchFamily="34" charset="0"/>
                          <a:ea typeface="Times New Roman" panose="02020603050405020304" pitchFamily="18" charset="0"/>
                          <a:cs typeface="Verdana" panose="020B0604030504040204" pitchFamily="34" charset="0"/>
                        </a:rPr>
                        <a:t> </a:t>
                      </a:r>
                      <a:endParaRPr lang="fr-BE" sz="1100" b="1">
                        <a:effectLst/>
                        <a:latin typeface="Comic Sans MS" panose="030F0702030302020204" pitchFamily="66" charset="0"/>
                        <a:ea typeface="Times New Roman" panose="02020603050405020304" pitchFamily="18" charset="0"/>
                        <a:cs typeface="Times New Roman" panose="02020603050405020304" pitchFamily="18" charset="0"/>
                      </a:endParaRPr>
                    </a:p>
                    <a:p>
                      <a:pPr algn="l" hangingPunct="1">
                        <a:lnSpc>
                          <a:spcPct val="115000"/>
                        </a:lnSpc>
                        <a:spcBef>
                          <a:spcPts val="300"/>
                        </a:spcBef>
                        <a:spcAft>
                          <a:spcPts val="0"/>
                        </a:spcAft>
                        <a:tabLst>
                          <a:tab pos="467995" algn="l"/>
                        </a:tabLst>
                      </a:pPr>
                      <a:r>
                        <a:rPr lang="en-GB" sz="1100" b="0">
                          <a:effectLst/>
                          <a:latin typeface="Verdana" panose="020B0604030504040204" pitchFamily="34" charset="0"/>
                          <a:ea typeface="Times New Roman" panose="02020603050405020304" pitchFamily="18" charset="0"/>
                          <a:cs typeface="Verdana" panose="020B0604030504040204" pitchFamily="34" charset="0"/>
                        </a:rPr>
                        <a:t>USE QUICK TABLES FOR QUANTITIES (ml)</a:t>
                      </a:r>
                      <a:endParaRPr lang="fr-BE" sz="1100" b="1">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b="1" dirty="0">
                          <a:effectLst/>
                          <a:latin typeface="Verdana" panose="020B0604030504040204" pitchFamily="34" charset="0"/>
                          <a:ea typeface="Verdana" panose="020B0604030504040204" pitchFamily="34" charset="0"/>
                          <a:cs typeface="Verdana" panose="020B0604030504040204" pitchFamily="34" charset="0"/>
                        </a:rPr>
                        <a:t>2-3 </a:t>
                      </a:r>
                      <a:r>
                        <a:rPr lang="es-ES" sz="1100" b="1" dirty="0" err="1">
                          <a:effectLst/>
                          <a:latin typeface="Verdana" panose="020B0604030504040204" pitchFamily="34" charset="0"/>
                          <a:ea typeface="Verdana" panose="020B0604030504040204" pitchFamily="34" charset="0"/>
                          <a:cs typeface="Verdana" panose="020B0604030504040204" pitchFamily="34" charset="0"/>
                        </a:rPr>
                        <a:t>days</a:t>
                      </a:r>
                      <a:endParaRPr lang="fr-BE"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87105"/>
                  </a:ext>
                </a:extLst>
              </a:tr>
            </a:tbl>
          </a:graphicData>
        </a:graphic>
      </p:graphicFrame>
    </p:spTree>
    <p:extLst>
      <p:ext uri="{BB962C8B-B14F-4D97-AF65-F5344CB8AC3E}">
        <p14:creationId xmlns:p14="http://schemas.microsoft.com/office/powerpoint/2010/main" val="1411393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5aab738-2f7d-4cde-8d2b-eeae14c19eed">DOCID-181867241-166782</_dlc_DocId>
    <_dlc_DocIdUrl xmlns="b5aab738-2f7d-4cde-8d2b-eeae14c19eed">
      <Url>https://msfintl.sharepoint.com/sites/msfintlcommunities/nwg/_layouts/15/DocIdRedir.aspx?ID=DOCID-181867241-166782</Url>
      <Description>DOCID-181867241-166782</Description>
    </_dlc_DocIdUrl>
    <Nb xmlns="bea91351-f4b5-4ad8-881c-8fc36c3c15d2" xsi:nil="true"/>
    <Description xmlns="bea91351-f4b5-4ad8-881c-8fc36c3c15d2">
      <Url xsi:nil="true"/>
      <Description xsi:nil="true"/>
    </Description>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D79E6178985AB4ABDDE1A332F500EB9" ma:contentTypeVersion="275" ma:contentTypeDescription="Create a new document." ma:contentTypeScope="" ma:versionID="844955ae6aab83029f81dbc88d93aa38">
  <xsd:schema xmlns:xsd="http://www.w3.org/2001/XMLSchema" xmlns:xs="http://www.w3.org/2001/XMLSchema" xmlns:p="http://schemas.microsoft.com/office/2006/metadata/properties" xmlns:ns2="b5aab738-2f7d-4cde-8d2b-eeae14c19eed" xmlns:ns3="bea91351-f4b5-4ad8-881c-8fc36c3c15d2" targetNamespace="http://schemas.microsoft.com/office/2006/metadata/properties" ma:root="true" ma:fieldsID="65a3d61467cd1ad87f3d31668587f1a8" ns2:_="" ns3:_="">
    <xsd:import namespace="b5aab738-2f7d-4cde-8d2b-eeae14c19eed"/>
    <xsd:import namespace="bea91351-f4b5-4ad8-881c-8fc36c3c15d2"/>
    <xsd:element name="properties">
      <xsd:complexType>
        <xsd:sequence>
          <xsd:element name="documentManagement">
            <xsd:complexType>
              <xsd:all>
                <xsd:element ref="ns2:_dlc_DocId" minOccurs="0"/>
                <xsd:element ref="ns2:_dlc_DocIdUrl" minOccurs="0"/>
                <xsd:element ref="ns2:_dlc_DocIdPersistId" minOccurs="0"/>
                <xsd:element ref="ns3:Description" minOccurs="0"/>
                <xsd:element ref="ns3:MediaServiceMetadata" minOccurs="0"/>
                <xsd:element ref="ns3:MediaServiceFastMetadata" minOccurs="0"/>
                <xsd:element ref="ns3:Nb"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ab738-2f7d-4cde-8d2b-eeae14c19ee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a91351-f4b5-4ad8-881c-8fc36c3c15d2" elementFormDefault="qualified">
    <xsd:import namespace="http://schemas.microsoft.com/office/2006/documentManagement/types"/>
    <xsd:import namespace="http://schemas.microsoft.com/office/infopath/2007/PartnerControls"/>
    <xsd:element name="Description" ma:index="11" nillable="true" ma:displayName="Description" ma:format="Image" ma:internalName="Descrip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Nb" ma:index="14" nillable="true" ma:displayName="Nb" ma:format="Dropdown" ma:internalName="Nb" ma:percentage="FALSE">
      <xsd:simpleType>
        <xsd:restriction base="dms:Number"/>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B1B34-1B9C-48B4-9512-03A8C87CE791}">
  <ds:schemaRefs>
    <ds:schemaRef ds:uri="http://schemas.microsoft.com/sharepoint/v3/contenttype/forms"/>
  </ds:schemaRefs>
</ds:datastoreItem>
</file>

<file path=customXml/itemProps2.xml><?xml version="1.0" encoding="utf-8"?>
<ds:datastoreItem xmlns:ds="http://schemas.openxmlformats.org/officeDocument/2006/customXml" ds:itemID="{59C0BDEC-A666-4117-9063-1690CC3768BA}">
  <ds:schemaRefs>
    <ds:schemaRef ds:uri="http://schemas.microsoft.com/office/2006/metadata/properties"/>
    <ds:schemaRef ds:uri="http://schemas.microsoft.com/office/infopath/2007/PartnerControls"/>
    <ds:schemaRef ds:uri="b5aab738-2f7d-4cde-8d2b-eeae14c19eed"/>
  </ds:schemaRefs>
</ds:datastoreItem>
</file>

<file path=customXml/itemProps3.xml><?xml version="1.0" encoding="utf-8"?>
<ds:datastoreItem xmlns:ds="http://schemas.openxmlformats.org/officeDocument/2006/customXml" ds:itemID="{C4D792AB-4BF4-4FA7-A7E4-5F5760E2503E}">
  <ds:schemaRefs>
    <ds:schemaRef ds:uri="http://schemas.microsoft.com/sharepoint/events"/>
  </ds:schemaRefs>
</ds:datastoreItem>
</file>

<file path=customXml/itemProps4.xml><?xml version="1.0" encoding="utf-8"?>
<ds:datastoreItem xmlns:ds="http://schemas.openxmlformats.org/officeDocument/2006/customXml" ds:itemID="{29DFB833-599D-4799-9E29-0C225400F63E}"/>
</file>

<file path=docProps/app.xml><?xml version="1.0" encoding="utf-8"?>
<Properties xmlns="http://schemas.openxmlformats.org/officeDocument/2006/extended-properties" xmlns:vt="http://schemas.openxmlformats.org/officeDocument/2006/docPropsVTypes">
  <Template>Essential</Template>
  <TotalTime>21589</TotalTime>
  <Words>3603</Words>
  <Application>Microsoft Office PowerPoint</Application>
  <PresentationFormat>On-screen Show (4:3)</PresentationFormat>
  <Paragraphs>299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Calibri</vt:lpstr>
      <vt:lpstr>Comic Sans MS</vt:lpstr>
      <vt:lpstr>Symbol</vt:lpstr>
      <vt:lpstr>Times New Roman</vt:lpstr>
      <vt:lpstr>Verdana</vt:lpstr>
      <vt:lpstr>Wingdings</vt:lpstr>
      <vt:lpstr>Esencial</vt:lpstr>
      <vt:lpstr>PowerPoint Presentation</vt:lpstr>
      <vt:lpstr>OBJECTIVES OF THE SESSION</vt:lpstr>
      <vt:lpstr>QUESTION</vt:lpstr>
      <vt:lpstr>Considerations-Follow up</vt:lpstr>
      <vt:lpstr>IS BREASFEEDING A POSSIBILITY?  Wet nurse?</vt:lpstr>
      <vt:lpstr>Types of milk  (listed in order of preference) </vt:lpstr>
      <vt:lpstr>Nutritional treatment for infants for whom breastfeeding is possible</vt:lpstr>
      <vt:lpstr>Nutrition Treatment with Breastfeeding  (when insufficient)</vt:lpstr>
      <vt:lpstr>Nutrition Treatment without Breastfeeding</vt:lpstr>
      <vt:lpstr>INFANT FORMULA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dc:creator>
  <cp:lastModifiedBy>Kirrily de Polnay</cp:lastModifiedBy>
  <cp:revision>376</cp:revision>
  <cp:lastPrinted>2015-12-07T15:49:17Z</cp:lastPrinted>
  <dcterms:created xsi:type="dcterms:W3CDTF">1601-01-01T00:00:00Z</dcterms:created>
  <dcterms:modified xsi:type="dcterms:W3CDTF">2021-06-28T09:15:58Z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0x0101006D79E6178985AB4ABDDE1A332F500EB9</vt:lpwstr>
  </property>
  <property fmtid="{D5CDD505-2E9C-101B-9397-08002B2CF9AE}" pid="3" name="_dlc_DocIdItemGuid">
    <vt:lpwstr>4c71f5a0-9208-4641-95d6-ffe6c6664cfb</vt:lpwstr>
  </property>
</Properties>
</file>