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notesMasterIdLst>
    <p:notesMasterId r:id="rId11"/>
  </p:notesMasterIdLst>
  <p:handoutMasterIdLst>
    <p:handoutMasterId r:id="rId12"/>
  </p:handoutMasterIdLst>
  <p:sldIdLst>
    <p:sldId id="271" r:id="rId6"/>
    <p:sldId id="298" r:id="rId7"/>
    <p:sldId id="299" r:id="rId8"/>
    <p:sldId id="300" r:id="rId9"/>
    <p:sldId id="301" r:id="rId10"/>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ELIA GARCIA" initials="NG" lastIdx="7" clrIdx="0"/>
  <p:cmAuthor id="1" name="Nuria Salse Ubach"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345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8024B9-B333-A445-AA84-DECD9AEFFD55}" v="5" dt="2022-09-25T06:02:25.99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09" autoAdjust="0"/>
    <p:restoredTop sz="58639" autoAdjust="0"/>
  </p:normalViewPr>
  <p:slideViewPr>
    <p:cSldViewPr>
      <p:cViewPr varScale="1">
        <p:scale>
          <a:sx n="72" d="100"/>
          <a:sy n="72" d="100"/>
        </p:scale>
        <p:origin x="287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uria Salse" userId="a75fd5844e2eda4e" providerId="LiveId" clId="{522FDFD0-C9A8-1E41-AF5D-A7D453C0E087}"/>
    <pc:docChg chg="modSld">
      <pc:chgData name="Nuria Salse" userId="a75fd5844e2eda4e" providerId="LiveId" clId="{522FDFD0-C9A8-1E41-AF5D-A7D453C0E087}" dt="2022-09-25T06:21:49.179" v="39" actId="20577"/>
      <pc:docMkLst>
        <pc:docMk/>
      </pc:docMkLst>
      <pc:sldChg chg="modSp mod">
        <pc:chgData name="Nuria Salse" userId="a75fd5844e2eda4e" providerId="LiveId" clId="{522FDFD0-C9A8-1E41-AF5D-A7D453C0E087}" dt="2022-09-25T06:21:49.179" v="39" actId="20577"/>
        <pc:sldMkLst>
          <pc:docMk/>
          <pc:sldMk cId="1430480118" sldId="300"/>
        </pc:sldMkLst>
        <pc:spChg chg="mod">
          <ac:chgData name="Nuria Salse" userId="a75fd5844e2eda4e" providerId="LiveId" clId="{522FDFD0-C9A8-1E41-AF5D-A7D453C0E087}" dt="2022-09-25T06:21:49.179" v="39" actId="20577"/>
          <ac:spMkLst>
            <pc:docMk/>
            <pc:sldMk cId="1430480118" sldId="300"/>
            <ac:spMk id="9" creationId="{00000000-0000-0000-0000-000000000000}"/>
          </ac:spMkLst>
        </pc:spChg>
        <pc:spChg chg="mod">
          <ac:chgData name="Nuria Salse" userId="a75fd5844e2eda4e" providerId="LiveId" clId="{522FDFD0-C9A8-1E41-AF5D-A7D453C0E087}" dt="2022-09-25T06:20:58.119" v="24" actId="20577"/>
          <ac:spMkLst>
            <pc:docMk/>
            <pc:sldMk cId="1430480118" sldId="300"/>
            <ac:spMk id="1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t" anchorCtr="0" compatLnSpc="1">
            <a:prstTxWarp prst="textNoShape">
              <a:avLst/>
            </a:prstTxWarp>
          </a:bodyPr>
          <a:lstStyle>
            <a:lvl1pPr>
              <a:defRPr sz="1200"/>
            </a:lvl1pPr>
          </a:lstStyle>
          <a:p>
            <a:pPr>
              <a:defRPr/>
            </a:pPr>
            <a:endParaRPr lang="fr-FR" altLang="en-US" dirty="0"/>
          </a:p>
        </p:txBody>
      </p:sp>
      <p:sp>
        <p:nvSpPr>
          <p:cNvPr id="7171" name="Rectangle 3"/>
          <p:cNvSpPr>
            <a:spLocks noGrp="1" noChangeArrowheads="1"/>
          </p:cNvSpPr>
          <p:nvPr>
            <p:ph type="dt" sz="quarter" idx="1"/>
          </p:nvPr>
        </p:nvSpPr>
        <p:spPr bwMode="auto">
          <a:xfrm>
            <a:off x="3776867" y="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t" anchorCtr="0" compatLnSpc="1">
            <a:prstTxWarp prst="textNoShape">
              <a:avLst/>
            </a:prstTxWarp>
          </a:bodyPr>
          <a:lstStyle>
            <a:lvl1pPr algn="r">
              <a:defRPr sz="1200"/>
            </a:lvl1pPr>
          </a:lstStyle>
          <a:p>
            <a:pPr>
              <a:defRPr/>
            </a:pPr>
            <a:endParaRPr lang="fr-FR" altLang="en-US" dirty="0"/>
          </a:p>
        </p:txBody>
      </p:sp>
      <p:sp>
        <p:nvSpPr>
          <p:cNvPr id="7172" name="Rectangle 4"/>
          <p:cNvSpPr>
            <a:spLocks noGrp="1" noChangeArrowheads="1"/>
          </p:cNvSpPr>
          <p:nvPr>
            <p:ph type="ftr" sz="quarter" idx="2"/>
          </p:nvPr>
        </p:nvSpPr>
        <p:spPr bwMode="auto">
          <a:xfrm>
            <a:off x="1" y="942871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b" anchorCtr="0" compatLnSpc="1">
            <a:prstTxWarp prst="textNoShape">
              <a:avLst/>
            </a:prstTxWarp>
          </a:bodyPr>
          <a:lstStyle>
            <a:lvl1pPr>
              <a:defRPr sz="1200"/>
            </a:lvl1pPr>
          </a:lstStyle>
          <a:p>
            <a:pPr>
              <a:defRPr/>
            </a:pPr>
            <a:endParaRPr lang="fr-FR" altLang="en-US" dirty="0"/>
          </a:p>
        </p:txBody>
      </p:sp>
      <p:sp>
        <p:nvSpPr>
          <p:cNvPr id="7173" name="Rectangle 5"/>
          <p:cNvSpPr>
            <a:spLocks noGrp="1" noChangeArrowheads="1"/>
          </p:cNvSpPr>
          <p:nvPr>
            <p:ph type="sldNum" sz="quarter" idx="3"/>
          </p:nvPr>
        </p:nvSpPr>
        <p:spPr bwMode="auto">
          <a:xfrm>
            <a:off x="3776867" y="942871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b" anchorCtr="0" compatLnSpc="1">
            <a:prstTxWarp prst="textNoShape">
              <a:avLst/>
            </a:prstTxWarp>
          </a:bodyPr>
          <a:lstStyle>
            <a:lvl1pPr algn="r">
              <a:defRPr sz="1200"/>
            </a:lvl1pPr>
          </a:lstStyle>
          <a:p>
            <a:pPr>
              <a:defRPr/>
            </a:pPr>
            <a:fld id="{F2766D0F-7598-4FB6-BA81-15D54F851E38}" type="slidenum">
              <a:rPr lang="fr-FR" altLang="en-US"/>
              <a:pPr>
                <a:defRPr/>
              </a:pPr>
              <a:t>‹#›</a:t>
            </a:fld>
            <a:endParaRPr lang="fr-FR" altLang="en-US" dirty="0"/>
          </a:p>
        </p:txBody>
      </p:sp>
    </p:spTree>
    <p:extLst>
      <p:ext uri="{BB962C8B-B14F-4D97-AF65-F5344CB8AC3E}">
        <p14:creationId xmlns:p14="http://schemas.microsoft.com/office/powerpoint/2010/main" val="215743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890665" cy="496332"/>
          </a:xfrm>
          <a:prstGeom prst="rect">
            <a:avLst/>
          </a:prstGeom>
        </p:spPr>
        <p:txBody>
          <a:bodyPr vert="horz" lIns="91056" tIns="45528" rIns="91056" bIns="45528" rtlCol="0"/>
          <a:lstStyle>
            <a:lvl1pPr algn="l">
              <a:defRPr sz="1200"/>
            </a:lvl1pPr>
          </a:lstStyle>
          <a:p>
            <a:pPr>
              <a:defRPr/>
            </a:pPr>
            <a:endParaRPr lang="en-GB" dirty="0"/>
          </a:p>
        </p:txBody>
      </p:sp>
      <p:sp>
        <p:nvSpPr>
          <p:cNvPr id="3" name="2 Marcador de fecha"/>
          <p:cNvSpPr>
            <a:spLocks noGrp="1"/>
          </p:cNvSpPr>
          <p:nvPr>
            <p:ph type="dt" idx="1"/>
          </p:nvPr>
        </p:nvSpPr>
        <p:spPr>
          <a:xfrm>
            <a:off x="3776867" y="1"/>
            <a:ext cx="2890665" cy="496332"/>
          </a:xfrm>
          <a:prstGeom prst="rect">
            <a:avLst/>
          </a:prstGeom>
        </p:spPr>
        <p:txBody>
          <a:bodyPr vert="horz" lIns="91056" tIns="45528" rIns="91056" bIns="45528" rtlCol="0"/>
          <a:lstStyle>
            <a:lvl1pPr algn="r">
              <a:defRPr sz="1200"/>
            </a:lvl1pPr>
          </a:lstStyle>
          <a:p>
            <a:pPr>
              <a:defRPr/>
            </a:pPr>
            <a:fld id="{732A532D-BE86-4EF3-949D-A5E1F6C17B53}" type="datetimeFigureOut">
              <a:rPr lang="en-GB"/>
              <a:pPr>
                <a:defRPr/>
              </a:pPr>
              <a:t>25/09/2022</a:t>
            </a:fld>
            <a:endParaRPr lang="en-GB" dirty="0"/>
          </a:p>
        </p:txBody>
      </p:sp>
      <p:sp>
        <p:nvSpPr>
          <p:cNvPr id="4" name="3 Marcador de imagen de diapositiva"/>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1056" tIns="45528" rIns="91056" bIns="45528" rtlCol="0" anchor="ctr"/>
          <a:lstStyle/>
          <a:p>
            <a:pPr lvl="0"/>
            <a:endParaRPr lang="en-GB" noProof="0" dirty="0"/>
          </a:p>
        </p:txBody>
      </p:sp>
      <p:sp>
        <p:nvSpPr>
          <p:cNvPr id="5" name="4 Marcador de notas"/>
          <p:cNvSpPr>
            <a:spLocks noGrp="1"/>
          </p:cNvSpPr>
          <p:nvPr>
            <p:ph type="body" sz="quarter" idx="3"/>
          </p:nvPr>
        </p:nvSpPr>
        <p:spPr>
          <a:xfrm>
            <a:off x="666597" y="4715951"/>
            <a:ext cx="5335894" cy="4466986"/>
          </a:xfrm>
          <a:prstGeom prst="rect">
            <a:avLst/>
          </a:prstGeom>
        </p:spPr>
        <p:txBody>
          <a:bodyPr vert="horz" lIns="91056" tIns="45528" rIns="91056" bIns="45528"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n-GB" noProof="0"/>
          </a:p>
        </p:txBody>
      </p:sp>
      <p:sp>
        <p:nvSpPr>
          <p:cNvPr id="6" name="5 Marcador de pie de página"/>
          <p:cNvSpPr>
            <a:spLocks noGrp="1"/>
          </p:cNvSpPr>
          <p:nvPr>
            <p:ph type="ftr" sz="quarter" idx="4"/>
          </p:nvPr>
        </p:nvSpPr>
        <p:spPr>
          <a:xfrm>
            <a:off x="1" y="9428711"/>
            <a:ext cx="2890665" cy="496332"/>
          </a:xfrm>
          <a:prstGeom prst="rect">
            <a:avLst/>
          </a:prstGeom>
        </p:spPr>
        <p:txBody>
          <a:bodyPr vert="horz" lIns="91056" tIns="45528" rIns="91056" bIns="45528" rtlCol="0" anchor="b"/>
          <a:lstStyle>
            <a:lvl1pPr algn="l">
              <a:defRPr sz="1200"/>
            </a:lvl1pPr>
          </a:lstStyle>
          <a:p>
            <a:pPr>
              <a:defRPr/>
            </a:pPr>
            <a:endParaRPr lang="en-GB" dirty="0"/>
          </a:p>
        </p:txBody>
      </p:sp>
      <p:sp>
        <p:nvSpPr>
          <p:cNvPr id="7" name="6 Marcador de número de diapositiva"/>
          <p:cNvSpPr>
            <a:spLocks noGrp="1"/>
          </p:cNvSpPr>
          <p:nvPr>
            <p:ph type="sldNum" sz="quarter" idx="5"/>
          </p:nvPr>
        </p:nvSpPr>
        <p:spPr>
          <a:xfrm>
            <a:off x="3776867" y="9428711"/>
            <a:ext cx="2890665" cy="496332"/>
          </a:xfrm>
          <a:prstGeom prst="rect">
            <a:avLst/>
          </a:prstGeom>
        </p:spPr>
        <p:txBody>
          <a:bodyPr vert="horz" lIns="91056" tIns="45528" rIns="91056" bIns="45528" rtlCol="0" anchor="b"/>
          <a:lstStyle>
            <a:lvl1pPr algn="r">
              <a:defRPr sz="1200"/>
            </a:lvl1pPr>
          </a:lstStyle>
          <a:p>
            <a:pPr>
              <a:defRPr/>
            </a:pPr>
            <a:fld id="{F4AF3DB9-2449-4BCA-88F5-E8F64861DAF3}" type="slidenum">
              <a:rPr lang="en-GB"/>
              <a:pPr>
                <a:defRPr/>
              </a:pPr>
              <a:t>‹#›</a:t>
            </a:fld>
            <a:endParaRPr lang="en-GB" dirty="0"/>
          </a:p>
        </p:txBody>
      </p:sp>
    </p:spTree>
    <p:extLst>
      <p:ext uri="{BB962C8B-B14F-4D97-AF65-F5344CB8AC3E}">
        <p14:creationId xmlns:p14="http://schemas.microsoft.com/office/powerpoint/2010/main" val="4245895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GB" dirty="0"/>
          </a:p>
        </p:txBody>
      </p:sp>
      <p:sp>
        <p:nvSpPr>
          <p:cNvPr id="4" name="3 Marcador de número de diapositiva"/>
          <p:cNvSpPr>
            <a:spLocks noGrp="1"/>
          </p:cNvSpPr>
          <p:nvPr>
            <p:ph type="sldNum" sz="quarter" idx="10"/>
          </p:nvPr>
        </p:nvSpPr>
        <p:spPr/>
        <p:txBody>
          <a:bodyPr/>
          <a:lstStyle/>
          <a:p>
            <a:pPr algn="l" rtl="0">
              <a:defRPr/>
            </a:pPr>
            <a:fld id="{F4AF3DB9-2449-4BCA-88F5-E8F64861DAF3}" type="slidenum">
              <a:rPr/>
              <a:pPr>
                <a:defRPr/>
              </a:pPr>
              <a:t>1</a:t>
            </a:fld>
            <a:endParaRPr lang="en-GB" dirty="0"/>
          </a:p>
        </p:txBody>
      </p:sp>
    </p:spTree>
    <p:extLst>
      <p:ext uri="{BB962C8B-B14F-4D97-AF65-F5344CB8AC3E}">
        <p14:creationId xmlns:p14="http://schemas.microsoft.com/office/powerpoint/2010/main" val="303206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5962EDF-7A51-49EB-8685-21CC651E7E39}" type="slidenum">
              <a:rPr lang="fr-FR" smtClean="0"/>
              <a:pPr/>
              <a:t>2</a:t>
            </a:fld>
            <a:endParaRPr lang="fr-FR"/>
          </a:p>
        </p:txBody>
      </p:sp>
    </p:spTree>
    <p:extLst>
      <p:ext uri="{BB962C8B-B14F-4D97-AF65-F5344CB8AC3E}">
        <p14:creationId xmlns:p14="http://schemas.microsoft.com/office/powerpoint/2010/main" val="28752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sz="1200" b="1" kern="1200" dirty="0">
                <a:solidFill>
                  <a:schemeClr val="tx1"/>
                </a:solidFill>
                <a:effectLst/>
                <a:latin typeface="+mn-lt"/>
                <a:ea typeface="+mn-ea"/>
                <a:cs typeface="+mn-cs"/>
              </a:rPr>
              <a:t>Correct answer: </a:t>
            </a:r>
            <a:endParaRPr lang="en-GB"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There is not enough information to know if the patient is malnourished and if she needs nutritional therapeutic care. To assess the nutrition status of PLW we need to measure the </a:t>
            </a:r>
            <a:r>
              <a:rPr lang="en-GB" sz="1200" b="1" kern="1200" dirty="0">
                <a:solidFill>
                  <a:schemeClr val="tx1"/>
                </a:solidFill>
                <a:effectLst/>
                <a:latin typeface="+mn-lt"/>
                <a:ea typeface="+mn-ea"/>
                <a:cs typeface="+mn-cs"/>
              </a:rPr>
              <a:t>MUAC. </a:t>
            </a:r>
            <a:r>
              <a:rPr lang="en-GB" sz="1200" kern="1200" dirty="0">
                <a:solidFill>
                  <a:schemeClr val="tx1"/>
                </a:solidFill>
                <a:effectLst/>
                <a:latin typeface="+mn-lt"/>
                <a:ea typeface="+mn-ea"/>
                <a:cs typeface="+mn-cs"/>
              </a:rPr>
              <a:t> </a:t>
            </a:r>
          </a:p>
          <a:p>
            <a:pPr lvl="0"/>
            <a:endParaRPr lang="en-GB"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pPr>
              <a:defRPr/>
            </a:pPr>
            <a:fld id="{F4AF3DB9-2449-4BCA-88F5-E8F64861DAF3}" type="slidenum">
              <a:rPr lang="en-GB" smtClean="0"/>
              <a:pPr>
                <a:defRPr/>
              </a:pPr>
              <a:t>3</a:t>
            </a:fld>
            <a:endParaRPr lang="en-GB" dirty="0"/>
          </a:p>
        </p:txBody>
      </p:sp>
    </p:spTree>
    <p:extLst>
      <p:ext uri="{BB962C8B-B14F-4D97-AF65-F5344CB8AC3E}">
        <p14:creationId xmlns:p14="http://schemas.microsoft.com/office/powerpoint/2010/main" val="3967524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l">
              <a:lnSpc>
                <a:spcPct val="115000"/>
              </a:lnSpc>
              <a:buFont typeface="Wingdings" pitchFamily="2" charset="2"/>
              <a:buChar char=""/>
            </a:pPr>
            <a:r>
              <a:rPr lang="en-GB" sz="1800" dirty="0">
                <a:effectLst/>
                <a:latin typeface="Verdana" panose="020B0604030504040204" pitchFamily="34" charset="0"/>
                <a:ea typeface="Verdana" panose="020B0604030504040204" pitchFamily="34" charset="0"/>
                <a:cs typeface="Times New Roman" panose="02020603050405020304" pitchFamily="18" charset="0"/>
              </a:rPr>
              <a:t>Acute malnutrition in PLW is defined based on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MUAC only. </a:t>
            </a:r>
            <a:r>
              <a:rPr lang="en-GB" sz="1800"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 BMI</a:t>
            </a:r>
            <a:r>
              <a:rPr lang="en-GB" sz="1800" spc="5"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 </a:t>
            </a:r>
            <a:r>
              <a:rPr lang="en-GB" sz="1800"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is not used in pregnant</a:t>
            </a:r>
            <a:r>
              <a:rPr lang="en-GB" sz="1800" spc="5"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 </a:t>
            </a:r>
            <a:r>
              <a:rPr lang="en-GB" sz="1800"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women, as their</a:t>
            </a:r>
            <a:r>
              <a:rPr lang="en-GB" sz="1800" spc="5"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 </a:t>
            </a:r>
            <a:r>
              <a:rPr lang="en-GB" sz="1800"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weight changes throughout pregnancy, so BMI does not reflect their nutritional status. On the other hand, for Lactating women, BMI could be used but research suggests that MUAC is as useful as BMI in assessing risk of mortality, so in MSF we use MUAC for all PLW.</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pPr marL="342900" lvl="0" indent="-342900" algn="l">
              <a:lnSpc>
                <a:spcPct val="115000"/>
              </a:lnSpc>
              <a:buFont typeface="Wingdings" pitchFamily="2" charset="2"/>
              <a:buChar char=""/>
            </a:pPr>
            <a:r>
              <a:rPr lang="en-GB" sz="1800" b="1"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Acute malnutrition </a:t>
            </a:r>
            <a:r>
              <a:rPr lang="en-GB" sz="1800" dirty="0">
                <a:solidFill>
                  <a:srgbClr val="231F20"/>
                </a:solidFill>
                <a:effectLst/>
                <a:latin typeface="Verdana" panose="020B0604030504040204" pitchFamily="34" charset="0"/>
                <a:ea typeface="Calibri" panose="020F0502020204030204" pitchFamily="34" charset="0"/>
                <a:cs typeface="Calibri" panose="020F0502020204030204" pitchFamily="34" charset="0"/>
              </a:rPr>
              <a:t>is defined as MUAC &lt; 230 mm.</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pPr marL="342900" lvl="0" indent="-342900" algn="just">
              <a:lnSpc>
                <a:spcPct val="115000"/>
              </a:lnSpc>
              <a:spcAft>
                <a:spcPts val="1000"/>
              </a:spcAft>
              <a:buFont typeface="Wingdings" pitchFamily="2" charset="2"/>
              <a:buChar char=""/>
            </a:pPr>
            <a:r>
              <a:rPr lang="en-GB" sz="1800" dirty="0">
                <a:effectLst/>
                <a:latin typeface="Verdana" panose="020B0604030504040204" pitchFamily="34" charset="0"/>
                <a:ea typeface="Verdana" panose="020B0604030504040204" pitchFamily="34" charset="0"/>
                <a:cs typeface="Tahoma" panose="020B0604030504040204" pitchFamily="34" charset="0"/>
              </a:rPr>
              <a:t>Screening for malnutrition by </a:t>
            </a:r>
            <a:r>
              <a:rPr lang="en-GB" sz="1800" b="1" dirty="0">
                <a:effectLst/>
                <a:latin typeface="Verdana" panose="020B0604030504040204" pitchFamily="34" charset="0"/>
                <a:ea typeface="Verdana" panose="020B0604030504040204" pitchFamily="34" charset="0"/>
                <a:cs typeface="Tahoma" panose="020B0604030504040204" pitchFamily="34" charset="0"/>
              </a:rPr>
              <a:t>MUAC should be done at the first ANC/postnatal care (PNC)</a:t>
            </a:r>
            <a:r>
              <a:rPr lang="en-GB" sz="1800" dirty="0">
                <a:effectLst/>
                <a:latin typeface="Verdana" panose="020B0604030504040204" pitchFamily="34" charset="0"/>
                <a:ea typeface="Verdana" panose="020B0604030504040204" pitchFamily="34" charset="0"/>
                <a:cs typeface="Tahoma" panose="020B0604030504040204" pitchFamily="34" charset="0"/>
              </a:rPr>
              <a:t> visit; if no ANC/PNC programme exists, screen all PLW in the health structure or nutrition programme where the PLW presents.</a:t>
            </a:r>
            <a:endParaRPr lang="en-ES"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15000"/>
              </a:lnSpc>
              <a:buFont typeface="Wingdings" pitchFamily="2" charset="2"/>
              <a:buChar char=""/>
            </a:pPr>
            <a:r>
              <a:rPr lang="en-GB" sz="1800" dirty="0">
                <a:effectLst/>
                <a:latin typeface="Verdana" panose="020B0604030504040204" pitchFamily="34" charset="0"/>
                <a:ea typeface="Verdana" panose="020B0604030504040204" pitchFamily="34" charset="0"/>
                <a:cs typeface="Times New Roman" panose="02020603050405020304" pitchFamily="18" charset="0"/>
              </a:rPr>
              <a:t>The delivery of care model for PLW in a nutrition programme is the same for any other age or population group: inpatient and outpatient services which are linked and have specific admission criteria. </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pPr marL="342900" lvl="0" indent="-342900" algn="l">
              <a:spcAft>
                <a:spcPts val="1000"/>
              </a:spcAft>
              <a:buFont typeface="Wingdings" pitchFamily="2" charset="2"/>
              <a:buChar char=""/>
            </a:pPr>
            <a:r>
              <a:rPr lang="en-GB" sz="1800" dirty="0">
                <a:effectLst/>
                <a:latin typeface="Verdana" panose="020B0604030504040204" pitchFamily="34" charset="0"/>
                <a:ea typeface="Verdana" panose="020B0604030504040204" pitchFamily="34" charset="0"/>
                <a:cs typeface="Verdana" panose="020B0604030504040204" pitchFamily="34" charset="0"/>
              </a:rPr>
              <a:t>Depending on the settings, PLW with acute malnutrition may receive nutritional treatment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as part of a Sexual and Reproductive Health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Verdana" panose="020B0604030504040204" pitchFamily="34" charset="0"/>
                <a:ea typeface="Verdana" panose="020B0604030504040204" pitchFamily="34" charset="0"/>
                <a:cs typeface="Verdana" panose="020B0604030504040204" pitchFamily="34" charset="0"/>
              </a:rPr>
              <a:t>SRH) programme </a:t>
            </a:r>
            <a:r>
              <a:rPr lang="en-GB" sz="1800" dirty="0">
                <a:effectLst/>
                <a:latin typeface="Verdana" panose="020B0604030504040204" pitchFamily="34" charset="0"/>
                <a:ea typeface="Verdana" panose="020B0604030504040204" pitchFamily="34" charset="0"/>
                <a:cs typeface="Verdana" panose="020B0604030504040204" pitchFamily="34" charset="0"/>
              </a:rPr>
              <a:t>(ANC/PNC, maternity) or in a </a:t>
            </a:r>
            <a:r>
              <a:rPr lang="en-GB" sz="1800" b="1" dirty="0">
                <a:effectLst/>
                <a:latin typeface="Verdana" panose="020B0604030504040204" pitchFamily="34" charset="0"/>
                <a:ea typeface="Verdana" panose="020B0604030504040204" pitchFamily="34" charset="0"/>
                <a:cs typeface="Verdana" panose="020B0604030504040204" pitchFamily="34" charset="0"/>
              </a:rPr>
              <a:t>nutrition programme</a:t>
            </a:r>
            <a:r>
              <a:rPr lang="en-GB" sz="1800" dirty="0">
                <a:effectLst/>
                <a:latin typeface="Verdana" panose="020B0604030504040204" pitchFamily="34" charset="0"/>
                <a:ea typeface="Verdana" panose="020B0604030504040204" pitchFamily="34" charset="0"/>
                <a:cs typeface="Verdana" panose="020B0604030504040204" pitchFamily="34"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(TSFP, ATFC), or in another kind of health facility  (</a:t>
            </a:r>
            <a:r>
              <a:rPr lang="en-GB" sz="1800" dirty="0">
                <a:effectLst/>
                <a:latin typeface="Verdana" panose="020B0604030504040204" pitchFamily="34" charset="0"/>
                <a:ea typeface="Calibri" panose="020F0502020204030204" pitchFamily="34" charset="0"/>
                <a:cs typeface="Calibri" panose="020F0502020204030204" pitchFamily="34" charset="0"/>
              </a:rPr>
              <a:t>primary healthcare centre (PHC), outpatient department (OPD), adult inpatient department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IPD) etc)</a:t>
            </a:r>
            <a:endParaRPr lang="en-ES"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15000"/>
              </a:lnSpc>
              <a:buFont typeface="Wingdings" pitchFamily="2" charset="2"/>
              <a:buChar char=""/>
            </a:pPr>
            <a:r>
              <a:rPr lang="en-GB" sz="1800" dirty="0">
                <a:effectLst/>
                <a:latin typeface="Verdana" panose="020B0604030504040204" pitchFamily="34" charset="0"/>
                <a:ea typeface="Verdana" panose="020B0604030504040204" pitchFamily="34" charset="0"/>
                <a:cs typeface="Times New Roman" panose="02020603050405020304" pitchFamily="18" charset="0"/>
              </a:rPr>
              <a:t>PLW can be admitted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directly into inpatient or outpatient care</a:t>
            </a:r>
            <a:r>
              <a:rPr lang="en-GB" sz="1800" dirty="0">
                <a:effectLst/>
                <a:latin typeface="Verdana" panose="020B0604030504040204" pitchFamily="34" charset="0"/>
                <a:ea typeface="Verdana" panose="020B0604030504040204" pitchFamily="34" charset="0"/>
                <a:cs typeface="Times New Roman" panose="02020603050405020304" pitchFamily="18" charset="0"/>
              </a:rPr>
              <a:t> according to the admission criteria.</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pPr marL="342900" lvl="0" indent="-342900" algn="l">
              <a:lnSpc>
                <a:spcPct val="115000"/>
              </a:lnSpc>
              <a:buFont typeface="Wingdings" pitchFamily="2" charset="2"/>
              <a:buChar char=""/>
            </a:pPr>
            <a:r>
              <a:rPr lang="en-GB" sz="1800" dirty="0">
                <a:effectLst/>
                <a:latin typeface="Verdana" panose="020B0604030504040204" pitchFamily="34" charset="0"/>
                <a:ea typeface="Verdana" panose="020B0604030504040204" pitchFamily="34" charset="0"/>
                <a:cs typeface="Times New Roman" panose="02020603050405020304" pitchFamily="18" charset="0"/>
              </a:rPr>
              <a:t>PLW with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Severe medical complications</a:t>
            </a:r>
            <a:r>
              <a:rPr lang="en-GB" sz="1800" dirty="0">
                <a:effectLst/>
                <a:latin typeface="Verdana" panose="020B0604030504040204" pitchFamily="34" charset="0"/>
                <a:ea typeface="Verdana" panose="020B0604030504040204" pitchFamily="34" charset="0"/>
                <a:cs typeface="Times New Roman" panose="02020603050405020304" pitchFamily="18" charset="0"/>
              </a:rPr>
              <a:t> will be admitted into inpatient care (maternity or IPD).</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pPr marL="342900" lvl="0" indent="-342900" algn="l">
              <a:lnSpc>
                <a:spcPct val="115000"/>
              </a:lnSpc>
              <a:buFont typeface="Wingdings" pitchFamily="2" charset="2"/>
              <a:buChar char=""/>
            </a:pPr>
            <a:r>
              <a:rPr lang="en-GB" sz="1800" b="1" dirty="0">
                <a:effectLst/>
                <a:latin typeface="Verdana" panose="020B0604030504040204" pitchFamily="34" charset="0"/>
                <a:ea typeface="Verdana" panose="020B0604030504040204" pitchFamily="34" charset="0"/>
                <a:cs typeface="Tahoma" panose="020B0604030504040204" pitchFamily="34" charset="0"/>
              </a:rPr>
              <a:t>Adolescent PLW (&lt;19 years), regardless of their MUAC will receive nutritional treatment </a:t>
            </a:r>
            <a:r>
              <a:rPr lang="en-GB" sz="1800" dirty="0">
                <a:effectLst/>
                <a:latin typeface="Verdana" panose="020B0604030504040204" pitchFamily="34" charset="0"/>
                <a:ea typeface="Verdana" panose="020B0604030504040204" pitchFamily="34" charset="0"/>
                <a:cs typeface="Tahoma" panose="020B0604030504040204" pitchFamily="34" charset="0"/>
              </a:rPr>
              <a:t>in outpatient care in order</a:t>
            </a:r>
            <a:r>
              <a:rPr lang="en-GB" sz="1800" b="1" dirty="0">
                <a:effectLst/>
                <a:latin typeface="Verdana" panose="020B0604030504040204" pitchFamily="34" charset="0"/>
                <a:ea typeface="Verdana" panose="020B0604030504040204" pitchFamily="34" charset="0"/>
                <a:cs typeface="Tahoma" panose="020B0604030504040204" pitchFamily="34" charset="0"/>
              </a:rPr>
              <a:t> </a:t>
            </a:r>
            <a:r>
              <a:rPr lang="en-GB" sz="1800" dirty="0">
                <a:effectLst/>
                <a:latin typeface="Verdana" panose="020B0604030504040204" pitchFamily="34" charset="0"/>
                <a:ea typeface="Verdana" panose="020B0604030504040204" pitchFamily="34" charset="0"/>
                <a:cs typeface="Tahoma" panose="020B0604030504040204" pitchFamily="34" charset="0"/>
              </a:rPr>
              <a:t>to support their maternal and foetal growth.</a:t>
            </a:r>
            <a:endParaRPr lang="en-ES" sz="1800" dirty="0">
              <a:effectLst/>
              <a:latin typeface="Calibri" panose="020F0502020204030204" pitchFamily="34" charset="0"/>
              <a:ea typeface="Verdana" panose="020B060403050404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F4AF3DB9-2449-4BCA-88F5-E8F64861DAF3}" type="slidenum">
              <a:rPr lang="en-GB" smtClean="0"/>
              <a:pPr>
                <a:defRPr/>
              </a:pPr>
              <a:t>4</a:t>
            </a:fld>
            <a:endParaRPr lang="en-GB" dirty="0"/>
          </a:p>
        </p:txBody>
      </p:sp>
    </p:spTree>
    <p:extLst>
      <p:ext uri="{BB962C8B-B14F-4D97-AF65-F5344CB8AC3E}">
        <p14:creationId xmlns:p14="http://schemas.microsoft.com/office/powerpoint/2010/main" val="999915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facilitator will also explain:</a:t>
            </a:r>
            <a:r>
              <a:rPr lang="en-GB" sz="1200" b="1" kern="1200" baseline="0" dirty="0">
                <a:solidFill>
                  <a:schemeClr val="tx1"/>
                </a:solidFill>
                <a:effectLst/>
                <a:latin typeface="+mn-lt"/>
                <a:ea typeface="+mn-ea"/>
                <a:cs typeface="+mn-cs"/>
              </a:rPr>
              <a:t> </a:t>
            </a:r>
          </a:p>
          <a:p>
            <a:endParaRPr lang="en-GB" sz="1200" b="1" kern="1200" baseline="0" dirty="0">
              <a:solidFill>
                <a:schemeClr val="tx1"/>
              </a:solidFill>
              <a:effectLst/>
              <a:latin typeface="+mn-lt"/>
              <a:ea typeface="+mn-ea"/>
              <a:cs typeface="+mn-cs"/>
            </a:endParaRPr>
          </a:p>
          <a:p>
            <a:pPr algn="just">
              <a:lnSpc>
                <a:spcPct val="115000"/>
              </a:lnSpc>
              <a:spcAft>
                <a:spcPts val="1000"/>
              </a:spcAft>
            </a:pPr>
            <a:r>
              <a:rPr lang="en-GB" sz="1000" dirty="0">
                <a:effectLst/>
                <a:latin typeface="Verdana" panose="020B0604030504040204" pitchFamily="34" charset="0"/>
                <a:ea typeface="Verdana" panose="020B0604030504040204" pitchFamily="34" charset="0"/>
                <a:cs typeface="Tahoma" panose="020B0604030504040204" pitchFamily="34" charset="0"/>
              </a:rPr>
              <a:t>*</a:t>
            </a:r>
            <a:r>
              <a:rPr lang="en-GB" sz="1000" dirty="0">
                <a:effectLst/>
                <a:latin typeface="Verdana" panose="020B0604030504040204" pitchFamily="34" charset="0"/>
                <a:ea typeface="Verdana" panose="020B0604030504040204" pitchFamily="34" charset="0"/>
                <a:cs typeface="Times New Roman" panose="02020603050405020304" pitchFamily="18" charset="0"/>
              </a:rPr>
              <a:t>This period covers the post-partum period. It is also of relevance to women who do not breastfeed or have a stillbirth or early neonatal death and so are not then covered by the discharge criteria for breastfeeding women</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15000"/>
              </a:lnSpc>
              <a:spcAft>
                <a:spcPts val="1000"/>
              </a:spcAft>
            </a:pPr>
            <a:r>
              <a:rPr lang="en-GB" sz="1000" b="1" dirty="0">
                <a:effectLst/>
                <a:latin typeface="Verdana" panose="020B0604030504040204" pitchFamily="34" charset="0"/>
                <a:ea typeface="Verdana" panose="020B0604030504040204" pitchFamily="34" charset="0"/>
                <a:cs typeface="Tahoma" panose="020B0604030504040204" pitchFamily="34" charset="0"/>
              </a:rPr>
              <a:t>Criteria for referral from Inpatient to Outpatient: </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000" dirty="0">
                <a:effectLst/>
                <a:latin typeface="Verdana" panose="020B0604030504040204" pitchFamily="34" charset="0"/>
                <a:ea typeface="Verdana" panose="020B0604030504040204" pitchFamily="34" charset="0"/>
                <a:cs typeface="Tahoma" panose="020B0604030504040204" pitchFamily="34" charset="0"/>
              </a:rPr>
              <a:t>Return of appetite</a:t>
            </a:r>
            <a:endParaRPr lang="en-ES" sz="1100" dirty="0">
              <a:effectLst/>
              <a:latin typeface="Calibri" panose="020F0502020204030204" pitchFamily="34" charset="0"/>
              <a:ea typeface="Verdana" panose="020B0604030504040204" pitchFamily="34" charset="0"/>
              <a:cs typeface="Times New Roman" panose="02020603050405020304" pitchFamily="18" charset="0"/>
            </a:endParaRPr>
          </a:p>
          <a:p>
            <a:pPr marL="742950" lvl="1" indent="-285750" algn="just">
              <a:lnSpc>
                <a:spcPct val="115000"/>
              </a:lnSpc>
              <a:spcAft>
                <a:spcPts val="1000"/>
              </a:spcAft>
              <a:buFont typeface="Courier New" panose="02070309020205020404" pitchFamily="49" charset="0"/>
              <a:buChar char="o"/>
            </a:pPr>
            <a:r>
              <a:rPr lang="en-GB" sz="1000" dirty="0">
                <a:effectLst/>
                <a:latin typeface="Verdana" panose="020B0604030504040204" pitchFamily="34" charset="0"/>
                <a:ea typeface="Verdana" panose="020B0604030504040204" pitchFamily="34" charset="0"/>
                <a:cs typeface="Tahoma" panose="020B0604030504040204" pitchFamily="34" charset="0"/>
              </a:rPr>
              <a:t>Medical complications under control, no need for IM or IV medication</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15000"/>
              </a:lnSpc>
              <a:spcAft>
                <a:spcPts val="1000"/>
              </a:spcAft>
              <a:buFont typeface="Courier New" panose="02070309020205020404" pitchFamily="49" charset="0"/>
              <a:buChar char="o"/>
            </a:pPr>
            <a:r>
              <a:rPr lang="en-GB" sz="1000" dirty="0">
                <a:effectLst/>
                <a:latin typeface="Verdana" panose="020B0604030504040204" pitchFamily="34" charset="0"/>
                <a:ea typeface="Verdana" panose="020B0604030504040204" pitchFamily="34" charset="0"/>
                <a:cs typeface="Tahoma" panose="020B0604030504040204" pitchFamily="34" charset="0"/>
              </a:rPr>
              <a:t>Outpatient care available and mother ready to go</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15000"/>
              </a:lnSpc>
              <a:spcAft>
                <a:spcPts val="1000"/>
              </a:spcAft>
              <a:buFont typeface="Courier New" panose="02070309020205020404" pitchFamily="49" charset="0"/>
              <a:buChar char="o"/>
            </a:pPr>
            <a:r>
              <a:rPr lang="en-GB" sz="1000" dirty="0">
                <a:effectLst/>
                <a:latin typeface="Verdana" panose="020B0604030504040204" pitchFamily="34" charset="0"/>
                <a:ea typeface="Verdana" panose="020B0604030504040204" pitchFamily="34" charset="0"/>
                <a:cs typeface="Tahoma" panose="020B0604030504040204" pitchFamily="34" charset="0"/>
              </a:rPr>
              <a:t>If the child was malnourished: criteria for exit from ITFC are fulfilled</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15000"/>
              </a:lnSpc>
              <a:spcAft>
                <a:spcPts val="1000"/>
              </a:spcAft>
            </a:pPr>
            <a:r>
              <a:rPr lang="en-GB" sz="1000" b="1" dirty="0">
                <a:effectLst/>
                <a:latin typeface="Verdana" panose="020B0604030504040204" pitchFamily="34" charset="0"/>
                <a:ea typeface="Verdana" panose="020B0604030504040204" pitchFamily="34" charset="0"/>
                <a:cs typeface="Tahoma" panose="020B0604030504040204" pitchFamily="34" charset="0"/>
              </a:rPr>
              <a:t>Notes:</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5000"/>
              </a:lnSpc>
              <a:spcAft>
                <a:spcPts val="1000"/>
              </a:spcAft>
              <a:buFont typeface="Wingdings" pitchFamily="2" charset="2"/>
              <a:buChar char=""/>
            </a:pPr>
            <a:r>
              <a:rPr lang="en-GB" sz="1000" dirty="0">
                <a:effectLst/>
                <a:latin typeface="Verdana" panose="020B0604030504040204" pitchFamily="34" charset="0"/>
                <a:ea typeface="Verdana" panose="020B0604030504040204" pitchFamily="34" charset="0"/>
                <a:cs typeface="Tahoma" panose="020B0604030504040204" pitchFamily="34" charset="0"/>
              </a:rPr>
              <a:t>It is necessary to do an assessment of the psychosocial state of the mother to avoid putting children under 6 months at risk of harmful care practices.</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5000"/>
              </a:lnSpc>
              <a:spcAft>
                <a:spcPts val="1000"/>
              </a:spcAft>
              <a:buFont typeface="Wingdings" pitchFamily="2" charset="2"/>
              <a:buChar char=""/>
            </a:pPr>
            <a:r>
              <a:rPr lang="en-GB" sz="1000" dirty="0">
                <a:effectLst/>
                <a:latin typeface="Verdana" panose="020B0604030504040204" pitchFamily="34" charset="0"/>
                <a:ea typeface="Verdana" panose="020B0604030504040204" pitchFamily="34" charset="0"/>
                <a:cs typeface="Tahoma" panose="020B0604030504040204" pitchFamily="34" charset="0"/>
              </a:rPr>
              <a:t>For a woman who was in the nutrition programme during her pregnancy, there are two main options when she delivers:</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pPr marL="457200" algn="just">
              <a:lnSpc>
                <a:spcPct val="115000"/>
              </a:lnSpc>
              <a:spcAft>
                <a:spcPts val="1000"/>
              </a:spcAft>
            </a:pPr>
            <a:r>
              <a:rPr lang="en-GB" sz="1000" dirty="0">
                <a:effectLst/>
                <a:latin typeface="Verdana" panose="020B0604030504040204" pitchFamily="34" charset="0"/>
                <a:ea typeface="Verdana" panose="020B0604030504040204" pitchFamily="34" charset="0"/>
                <a:cs typeface="Tahoma" panose="020B0604030504040204" pitchFamily="34" charset="0"/>
              </a:rPr>
              <a:t>1. She starts to breastfeed but if still malnourished she is discharged as pregnant and newly admitted as a lactating woman into the PLW nutrition programme</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p>
            <a:r>
              <a:rPr lang="en-GB" sz="1000" dirty="0">
                <a:effectLst/>
                <a:latin typeface="Verdana" panose="020B0604030504040204" pitchFamily="34" charset="0"/>
                <a:ea typeface="Verdana" panose="020B0604030504040204" pitchFamily="34" charset="0"/>
                <a:cs typeface="Tahoma" panose="020B0604030504040204" pitchFamily="34" charset="0"/>
              </a:rPr>
              <a:t>2. She does not breastfeed/has a still birth/early neonatal death and so is followed up in the nutrition programme for a minimum of 42 days (6 weeks, the post-partum period). If she is still malnourished at that point, she should be referred to a nutrition programme for adults. For practical purposes, a woman who has been in the programme for 3 months (SINCE DELIVERY) without nutritional recovery should be categorised as a non-responder (all attempts MUST be made to find out why she is not responding to treatment)</a:t>
            </a:r>
            <a:r>
              <a:rPr lang="en-ES">
                <a:effectLst/>
              </a:rPr>
              <a:t> </a:t>
            </a:r>
            <a:endParaRPr lang="en-US" dirty="0"/>
          </a:p>
        </p:txBody>
      </p:sp>
      <p:sp>
        <p:nvSpPr>
          <p:cNvPr id="4" name="Slide Number Placeholder 3"/>
          <p:cNvSpPr>
            <a:spLocks noGrp="1"/>
          </p:cNvSpPr>
          <p:nvPr>
            <p:ph type="sldNum" sz="quarter" idx="10"/>
          </p:nvPr>
        </p:nvSpPr>
        <p:spPr/>
        <p:txBody>
          <a:bodyPr/>
          <a:lstStyle/>
          <a:p>
            <a:pPr>
              <a:defRPr/>
            </a:pPr>
            <a:fld id="{F4AF3DB9-2449-4BCA-88F5-E8F64861DAF3}" type="slidenum">
              <a:rPr lang="en-GB" smtClean="0"/>
              <a:pPr>
                <a:defRPr/>
              </a:pPr>
              <a:t>5</a:t>
            </a:fld>
            <a:endParaRPr lang="en-GB" dirty="0"/>
          </a:p>
        </p:txBody>
      </p:sp>
    </p:spTree>
    <p:extLst>
      <p:ext uri="{BB962C8B-B14F-4D97-AF65-F5344CB8AC3E}">
        <p14:creationId xmlns:p14="http://schemas.microsoft.com/office/powerpoint/2010/main" val="8719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6" name="Date Placeholder 3"/>
          <p:cNvSpPr>
            <a:spLocks noGrp="1"/>
          </p:cNvSpPr>
          <p:nvPr>
            <p:ph type="dt" sz="half" idx="10"/>
          </p:nvPr>
        </p:nvSpPr>
        <p:spPr/>
        <p:txBody>
          <a:bodyPr/>
          <a:lstStyle>
            <a:lvl1pPr>
              <a:defRPr/>
            </a:lvl1pPr>
          </a:lstStyle>
          <a:p>
            <a:pPr>
              <a:defRPr/>
            </a:pPr>
            <a:endParaRPr lang="fr-FR" altLang="en-US" dirty="0"/>
          </a:p>
        </p:txBody>
      </p:sp>
      <p:sp>
        <p:nvSpPr>
          <p:cNvPr id="7"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0AB9DDD4-4953-4BF2-AD3F-A00F0C57A7C7}" type="slidenum">
              <a:rPr lang="fr-FR" altLang="en-US"/>
              <a:pPr>
                <a:defRPr/>
              </a:pPr>
              <a:t>‹#›</a:t>
            </a:fld>
            <a:endParaRPr lang="fr-F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3A0E6213-69F8-4EF9-A28C-74290D1A7233}" type="slidenum">
              <a:rPr lang="fr-FR" altLang="en-US"/>
              <a:pPr>
                <a:defRPr/>
              </a:pPr>
              <a:t>‹#›</a:t>
            </a:fld>
            <a:endParaRPr lang="fr-F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0B5707B1-6B97-4272-B48B-0E6E91932251}" type="slidenum">
              <a:rPr lang="fr-FR" altLang="en-US"/>
              <a:pPr>
                <a:defRPr/>
              </a:pPr>
              <a:t>‹#›</a:t>
            </a:fld>
            <a:endParaRPr lang="fr-F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61E492B0-E841-4B8C-A0A5-DD126039508A}" type="slidenum">
              <a:rPr lang="fr-FR" altLang="en-US"/>
              <a:pPr>
                <a:defRPr/>
              </a:pPr>
              <a:t>‹#›</a:t>
            </a:fld>
            <a:endParaRPr lang="fr-F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47F3E0E0-B057-4563-A51F-69C51FEE3C61}" type="slidenum">
              <a:rPr lang="fr-FR" altLang="en-US"/>
              <a:pPr>
                <a:defRPr/>
              </a:pPr>
              <a:t>‹#›</a:t>
            </a:fld>
            <a:endParaRPr lang="fr-F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fr-FR" altLang="en-US" dirty="0"/>
          </a:p>
        </p:txBody>
      </p:sp>
      <p:sp>
        <p:nvSpPr>
          <p:cNvPr id="6"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7" name="Slide Number Placeholder 5"/>
          <p:cNvSpPr>
            <a:spLocks noGrp="1"/>
          </p:cNvSpPr>
          <p:nvPr>
            <p:ph type="sldNum" sz="quarter" idx="12"/>
          </p:nvPr>
        </p:nvSpPr>
        <p:spPr/>
        <p:txBody>
          <a:bodyPr/>
          <a:lstStyle>
            <a:lvl1pPr>
              <a:defRPr/>
            </a:lvl1pPr>
          </a:lstStyle>
          <a:p>
            <a:pPr>
              <a:defRPr/>
            </a:pPr>
            <a:fld id="{0CB9E5CF-8761-4860-B335-8811C97783CB}" type="slidenum">
              <a:rPr lang="fr-FR" altLang="en-US"/>
              <a:pPr>
                <a:defRPr/>
              </a:pPr>
              <a:t>‹#›</a:t>
            </a:fld>
            <a:endParaRPr lang="fr-F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fr-FR" altLang="en-US" dirty="0"/>
          </a:p>
        </p:txBody>
      </p:sp>
      <p:sp>
        <p:nvSpPr>
          <p:cNvPr id="8"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9" name="Slide Number Placeholder 5"/>
          <p:cNvSpPr>
            <a:spLocks noGrp="1"/>
          </p:cNvSpPr>
          <p:nvPr>
            <p:ph type="sldNum" sz="quarter" idx="12"/>
          </p:nvPr>
        </p:nvSpPr>
        <p:spPr/>
        <p:txBody>
          <a:bodyPr/>
          <a:lstStyle>
            <a:lvl1pPr>
              <a:defRPr/>
            </a:lvl1pPr>
          </a:lstStyle>
          <a:p>
            <a:pPr>
              <a:defRPr/>
            </a:pPr>
            <a:fld id="{A6BA11E6-D89E-4472-8CFB-864B379A1483}" type="slidenum">
              <a:rPr lang="fr-FR" altLang="en-US"/>
              <a:pPr>
                <a:defRPr/>
              </a:pPr>
              <a:t>‹#›</a:t>
            </a:fld>
            <a:endParaRPr lang="fr-F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3"/>
          <p:cNvSpPr>
            <a:spLocks noGrp="1"/>
          </p:cNvSpPr>
          <p:nvPr>
            <p:ph type="dt" sz="half" idx="10"/>
          </p:nvPr>
        </p:nvSpPr>
        <p:spPr/>
        <p:txBody>
          <a:bodyPr/>
          <a:lstStyle>
            <a:lvl1pPr>
              <a:defRPr/>
            </a:lvl1pPr>
          </a:lstStyle>
          <a:p>
            <a:pPr>
              <a:defRPr/>
            </a:pPr>
            <a:endParaRPr lang="fr-FR" altLang="en-US" dirty="0"/>
          </a:p>
        </p:txBody>
      </p:sp>
      <p:sp>
        <p:nvSpPr>
          <p:cNvPr id="4"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5" name="Slide Number Placeholder 5"/>
          <p:cNvSpPr>
            <a:spLocks noGrp="1"/>
          </p:cNvSpPr>
          <p:nvPr>
            <p:ph type="sldNum" sz="quarter" idx="12"/>
          </p:nvPr>
        </p:nvSpPr>
        <p:spPr/>
        <p:txBody>
          <a:bodyPr/>
          <a:lstStyle>
            <a:lvl1pPr>
              <a:defRPr/>
            </a:lvl1pPr>
          </a:lstStyle>
          <a:p>
            <a:pPr>
              <a:defRPr/>
            </a:pPr>
            <a:fld id="{BD67DEC0-3748-41E0-85AC-A4405AE38D05}" type="slidenum">
              <a:rPr lang="fr-FR" altLang="en-US"/>
              <a:pPr>
                <a:defRPr/>
              </a:pPr>
              <a:t>‹#›</a:t>
            </a:fld>
            <a:endParaRPr lang="fr-F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fr-FR" altLang="en-US" dirty="0"/>
          </a:p>
        </p:txBody>
      </p:sp>
      <p:sp>
        <p:nvSpPr>
          <p:cNvPr id="3"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4" name="Slide Number Placeholder 5"/>
          <p:cNvSpPr>
            <a:spLocks noGrp="1"/>
          </p:cNvSpPr>
          <p:nvPr>
            <p:ph type="sldNum" sz="quarter" idx="12"/>
          </p:nvPr>
        </p:nvSpPr>
        <p:spPr/>
        <p:txBody>
          <a:bodyPr/>
          <a:lstStyle>
            <a:lvl1pPr>
              <a:defRPr/>
            </a:lvl1pPr>
          </a:lstStyle>
          <a:p>
            <a:pPr>
              <a:defRPr/>
            </a:pPr>
            <a:fld id="{09632F69-7962-4F6F-A227-02ADAD727A05}" type="slidenum">
              <a:rPr lang="fr-FR" altLang="en-US"/>
              <a:pPr>
                <a:defRPr/>
              </a:pPr>
              <a:t>‹#›</a:t>
            </a:fld>
            <a:endParaRPr lang="fr-F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5" name="Date Placeholder 3"/>
          <p:cNvSpPr>
            <a:spLocks noGrp="1"/>
          </p:cNvSpPr>
          <p:nvPr>
            <p:ph type="dt" sz="half" idx="10"/>
          </p:nvPr>
        </p:nvSpPr>
        <p:spPr/>
        <p:txBody>
          <a:bodyPr/>
          <a:lstStyle>
            <a:lvl1pPr>
              <a:defRPr/>
            </a:lvl1pPr>
          </a:lstStyle>
          <a:p>
            <a:pPr>
              <a:defRPr/>
            </a:pPr>
            <a:endParaRPr lang="fr-FR" altLang="en-US" dirty="0"/>
          </a:p>
        </p:txBody>
      </p:sp>
      <p:sp>
        <p:nvSpPr>
          <p:cNvPr id="6"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7" name="Slide Number Placeholder 5"/>
          <p:cNvSpPr>
            <a:spLocks noGrp="1"/>
          </p:cNvSpPr>
          <p:nvPr>
            <p:ph type="sldNum" sz="quarter" idx="12"/>
          </p:nvPr>
        </p:nvSpPr>
        <p:spPr/>
        <p:txBody>
          <a:bodyPr/>
          <a:lstStyle>
            <a:lvl1pPr>
              <a:defRPr/>
            </a:lvl1pPr>
          </a:lstStyle>
          <a:p>
            <a:pPr>
              <a:defRPr/>
            </a:pPr>
            <a:fld id="{D0ECB7EE-1C3C-4A81-861D-DAC4D9A58B1F}" type="slidenum">
              <a:rPr lang="fr-FR" altLang="en-US"/>
              <a:pPr>
                <a:defRPr/>
              </a:pPr>
              <a:t>‹#›</a:t>
            </a:fld>
            <a:endParaRPr lang="fr-F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a:t>Haga clic en el icono para agregar una imagen</a:t>
            </a:r>
            <a:endParaRPr lang="en-US" noProof="0"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s-ES"/>
              <a:t>Haga clic para modificar el estilo de título del patrón</a:t>
            </a:r>
            <a:endParaRPr lang="en-US" dirty="0"/>
          </a:p>
        </p:txBody>
      </p:sp>
      <p:sp>
        <p:nvSpPr>
          <p:cNvPr id="7" name="Date Placeholder 4"/>
          <p:cNvSpPr>
            <a:spLocks noGrp="1"/>
          </p:cNvSpPr>
          <p:nvPr>
            <p:ph type="dt" sz="half" idx="10"/>
          </p:nvPr>
        </p:nvSpPr>
        <p:spPr/>
        <p:txBody>
          <a:bodyPr/>
          <a:lstStyle>
            <a:lvl1pPr>
              <a:defRPr/>
            </a:lvl1pPr>
          </a:lstStyle>
          <a:p>
            <a:pPr>
              <a:defRPr/>
            </a:pPr>
            <a:endParaRPr lang="fr-FR" altLang="en-US" dirty="0"/>
          </a:p>
        </p:txBody>
      </p:sp>
      <p:sp>
        <p:nvSpPr>
          <p:cNvPr id="9" name="Footer Placeholder 5"/>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DDEE1E70-3C19-40E2-BBEE-156DC9CBA77B}" type="slidenum">
              <a:rPr lang="fr-FR" altLang="en-US"/>
              <a:pPr>
                <a:defRPr/>
              </a:pPr>
              <a:t>‹#›</a:t>
            </a:fld>
            <a:endParaRPr lang="fr-F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endParaRPr lang="en-US" altLang="en-US"/>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a:defRPr sz="1000">
                <a:solidFill>
                  <a:schemeClr val="tx1"/>
                </a:solidFill>
              </a:defRPr>
            </a:lvl1pPr>
          </a:lstStyle>
          <a:p>
            <a:pPr>
              <a:defRPr/>
            </a:pPr>
            <a:endParaRPr lang="fr-FR" altLang="en-US" dirty="0"/>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a:defRPr/>
            </a:pPr>
            <a:r>
              <a:rPr lang="fr-FR" altLang="en-US"/>
              <a:t>MSFOCBA_2015</a:t>
            </a:r>
            <a:endParaRPr lang="fr-FR" altLang="en-US" dirty="0"/>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a:defRPr sz="2400" b="1">
                <a:solidFill>
                  <a:schemeClr val="tx2"/>
                </a:solidFill>
              </a:defRPr>
            </a:lvl1pPr>
          </a:lstStyle>
          <a:p>
            <a:pPr>
              <a:defRPr/>
            </a:pPr>
            <a:fld id="{FD2F3441-146A-4413-9A6E-4331B414F8C1}" type="slidenum">
              <a:rPr lang="fr-FR" altLang="en-US"/>
              <a:pPr>
                <a:defRPr/>
              </a:pPr>
              <a:t>‹#›</a:t>
            </a:fld>
            <a:endParaRPr lang="fr-FR" altLang="en-US" dirty="0"/>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3735" r:id="rId1"/>
    <p:sldLayoutId id="2147483726" r:id="rId2"/>
    <p:sldLayoutId id="2147483727" r:id="rId3"/>
    <p:sldLayoutId id="2147483728" r:id="rId4"/>
    <p:sldLayoutId id="2147483729" r:id="rId5"/>
    <p:sldLayoutId id="2147483730" r:id="rId6"/>
    <p:sldLayoutId id="2147483731" r:id="rId7"/>
    <p:sldLayoutId id="2147483732" r:id="rId8"/>
    <p:sldLayoutId id="2147483736" r:id="rId9"/>
    <p:sldLayoutId id="2147483733" r:id="rId10"/>
    <p:sldLayoutId id="2147483734" r:id="rId11"/>
  </p:sldLayoutIdLst>
  <p:hf sldNum="0" hdr="0" dt="0"/>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1988840"/>
            <a:ext cx="8136904" cy="994432"/>
          </a:xfrm>
        </p:spPr>
        <p:txBody>
          <a:bodyPr rtlCol="0">
            <a:noAutofit/>
          </a:bodyPr>
          <a:lstStyle/>
          <a:p>
            <a:pPr eaLnBrk="1" fontAlgn="auto" hangingPunct="1">
              <a:defRPr/>
            </a:pPr>
            <a:r>
              <a:rPr lang="en-GB" sz="3600" dirty="0"/>
              <a:t>M6 PLW CASE MANAGEMENT</a:t>
            </a:r>
          </a:p>
          <a:p>
            <a:pPr eaLnBrk="1" fontAlgn="auto" hangingPunct="1">
              <a:defRPr/>
            </a:pPr>
            <a:endParaRPr lang="en-GB" sz="3600" dirty="0"/>
          </a:p>
          <a:p>
            <a:r>
              <a:rPr lang="en-GB" sz="2400" dirty="0"/>
              <a:t>S16 	</a:t>
            </a:r>
            <a:r>
              <a:rPr lang="en-GB" sz="2400" b="1" dirty="0"/>
              <a:t>ADMISSION AND DISCHARGE CRITERIA PLW</a:t>
            </a:r>
          </a:p>
          <a:p>
            <a:endParaRPr lang="en-GB" sz="2400" b="1" dirty="0">
              <a:solidFill>
                <a:srgbClr val="00B0F0"/>
              </a:solidFill>
            </a:endParaRPr>
          </a:p>
        </p:txBody>
      </p:sp>
      <p:pic>
        <p:nvPicPr>
          <p:cNvPr id="4100" name="Picture 5" descr="C:\Users\sperez\Desktop\logo_MSF.png"/>
          <p:cNvPicPr>
            <a:picLocks noChangeAspect="1" noChangeArrowheads="1"/>
          </p:cNvPicPr>
          <p:nvPr/>
        </p:nvPicPr>
        <p:blipFill>
          <a:blip r:embed="rId3"/>
          <a:srcRect/>
          <a:stretch>
            <a:fillRect/>
          </a:stretch>
        </p:blipFill>
        <p:spPr bwMode="auto">
          <a:xfrm>
            <a:off x="179388" y="188913"/>
            <a:ext cx="2160587" cy="11557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19256" cy="1371600"/>
          </a:xfrm>
        </p:spPr>
        <p:txBody>
          <a:bodyPr>
            <a:normAutofit/>
          </a:bodyPr>
          <a:lstStyle/>
          <a:p>
            <a:r>
              <a:rPr lang="es-ES_tradnl" dirty="0">
                <a:ea typeface="Segoe UI" panose="020B0502040204020203" pitchFamily="34" charset="0"/>
                <a:cs typeface="Segoe UI" panose="020B0502040204020203" pitchFamily="34" charset="0"/>
              </a:rPr>
              <a:t>OBJECTIVES OF THE SESSION</a:t>
            </a:r>
            <a:endParaRPr lang="en-CA" dirty="0">
              <a:ea typeface="Segoe UI" panose="020B0502040204020203" pitchFamily="34" charset="0"/>
              <a:cs typeface="Segoe UI" panose="020B0502040204020203" pitchFamily="34" charset="0"/>
            </a:endParaRPr>
          </a:p>
        </p:txBody>
      </p:sp>
      <p:sp>
        <p:nvSpPr>
          <p:cNvPr id="7" name="Content Placeholder 2"/>
          <p:cNvSpPr>
            <a:spLocks noGrp="1"/>
          </p:cNvSpPr>
          <p:nvPr>
            <p:ph idx="1"/>
          </p:nvPr>
        </p:nvSpPr>
        <p:spPr>
          <a:xfrm>
            <a:off x="251520" y="1196752"/>
            <a:ext cx="8229376" cy="4373563"/>
          </a:xfrm>
        </p:spPr>
        <p:txBody>
          <a:bodyPr/>
          <a:lstStyle/>
          <a:p>
            <a:pPr lvl="0"/>
            <a:endParaRPr lang="en-GB" sz="2800" dirty="0"/>
          </a:p>
          <a:p>
            <a:pPr marL="274637" lvl="1" indent="0" algn="just">
              <a:buNone/>
            </a:pPr>
            <a:r>
              <a:rPr lang="en-GB" sz="2400" dirty="0"/>
              <a:t>At the end of this session participants will be able to: </a:t>
            </a:r>
          </a:p>
          <a:p>
            <a:pPr marL="788987" lvl="1" indent="-514350">
              <a:buFont typeface="+mj-lt"/>
              <a:buAutoNum type="arabicPeriod"/>
            </a:pPr>
            <a:r>
              <a:rPr lang="en-GB" sz="2400" dirty="0"/>
              <a:t>At the end of this session participants will be able 1. to classify which model of care a PLW should be admitted to according to the admission criteria.</a:t>
            </a:r>
          </a:p>
          <a:p>
            <a:pPr marL="788987" lvl="1" indent="-514350">
              <a:buFont typeface="+mj-lt"/>
              <a:buAutoNum type="arabicPeriod"/>
            </a:pPr>
            <a:r>
              <a:rPr lang="en-GB" sz="2400" dirty="0"/>
              <a:t>To identify the discharge criteria for PLW from a nutrition programme.</a:t>
            </a:r>
          </a:p>
        </p:txBody>
      </p:sp>
    </p:spTree>
    <p:extLst>
      <p:ext uri="{BB962C8B-B14F-4D97-AF65-F5344CB8AC3E}">
        <p14:creationId xmlns:p14="http://schemas.microsoft.com/office/powerpoint/2010/main" val="154441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CASE STUDY</a:t>
            </a:r>
          </a:p>
        </p:txBody>
      </p:sp>
      <p:sp>
        <p:nvSpPr>
          <p:cNvPr id="3" name="Marcador de contenido 2"/>
          <p:cNvSpPr>
            <a:spLocks noGrp="1"/>
          </p:cNvSpPr>
          <p:nvPr>
            <p:ph idx="1"/>
          </p:nvPr>
        </p:nvSpPr>
        <p:spPr>
          <a:xfrm>
            <a:off x="-457200" y="5345976"/>
            <a:ext cx="7620000" cy="1107360"/>
          </a:xfrm>
        </p:spPr>
        <p:txBody>
          <a:bodyPr/>
          <a:lstStyle/>
          <a:p>
            <a:pPr lvl="2"/>
            <a:r>
              <a:rPr lang="en-GB" b="1" dirty="0"/>
              <a:t>Is this pregnant woman malnourished? </a:t>
            </a:r>
            <a:endParaRPr lang="en-GB" sz="2400" dirty="0"/>
          </a:p>
          <a:p>
            <a:pPr lvl="2"/>
            <a:r>
              <a:rPr lang="en-GB" b="1" dirty="0"/>
              <a:t>Do you think she needs therapeutic nutritional care? Why/why not?</a:t>
            </a:r>
            <a:endParaRPr lang="en-GB" sz="2400" dirty="0"/>
          </a:p>
          <a:p>
            <a:endParaRPr lang="es-ES" dirty="0"/>
          </a:p>
        </p:txBody>
      </p:sp>
      <p:pic>
        <p:nvPicPr>
          <p:cNvPr id="11" name="Picture 10" descr="esultat d'imatges de adolescent pregnant africa"/>
          <p:cNvPicPr/>
          <p:nvPr/>
        </p:nvPicPr>
        <p:blipFill>
          <a:blip r:embed="rId3">
            <a:extLst>
              <a:ext uri="{28A0092B-C50C-407E-A947-70E740481C1C}">
                <a14:useLocalDpi xmlns:a14="http://schemas.microsoft.com/office/drawing/2010/main" val="0"/>
              </a:ext>
            </a:extLst>
          </a:blip>
          <a:srcRect/>
          <a:stretch>
            <a:fillRect/>
          </a:stretch>
        </p:blipFill>
        <p:spPr bwMode="auto">
          <a:xfrm>
            <a:off x="5830652" y="2276872"/>
            <a:ext cx="2664296" cy="216024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3837597351"/>
              </p:ext>
            </p:extLst>
          </p:nvPr>
        </p:nvGraphicFramePr>
        <p:xfrm>
          <a:off x="457200" y="1857301"/>
          <a:ext cx="5122912" cy="3250184"/>
        </p:xfrm>
        <a:graphic>
          <a:graphicData uri="http://schemas.openxmlformats.org/drawingml/2006/table">
            <a:tbl>
              <a:tblPr>
                <a:tableStyleId>{5C22544A-7EE6-4342-B048-85BDC9FD1C3A}</a:tableStyleId>
              </a:tblPr>
              <a:tblGrid>
                <a:gridCol w="5122912">
                  <a:extLst>
                    <a:ext uri="{9D8B030D-6E8A-4147-A177-3AD203B41FA5}">
                      <a16:colId xmlns:a16="http://schemas.microsoft.com/office/drawing/2014/main" val="20000"/>
                    </a:ext>
                  </a:extLst>
                </a:gridCol>
              </a:tblGrid>
              <a:tr h="2586687">
                <a:tc>
                  <a:txBody>
                    <a:bodyPr/>
                    <a:lstStyle/>
                    <a:p>
                      <a:pPr algn="just">
                        <a:lnSpc>
                          <a:spcPct val="115000"/>
                        </a:lnSpc>
                        <a:spcAft>
                          <a:spcPts val="1000"/>
                        </a:spcAft>
                      </a:pPr>
                      <a:r>
                        <a:rPr lang="en-GB" sz="1800" kern="1200" dirty="0">
                          <a:solidFill>
                            <a:schemeClr val="dk1"/>
                          </a:solidFill>
                          <a:effectLst/>
                          <a:latin typeface="Verdana" panose="020B0604030504040204" pitchFamily="34" charset="0"/>
                          <a:ea typeface="Verdana" panose="020B0604030504040204" pitchFamily="34" charset="0"/>
                          <a:cs typeface="Verdana" panose="020B0604030504040204" pitchFamily="34" charset="0"/>
                        </a:rPr>
                        <a:t>A pregnant woman who is under care in the  Antenatal Care (ANC) service is being assessed for her nutritional and clinical status. These are the results: </a:t>
                      </a:r>
                      <a:r>
                        <a:rPr lang="en-GB" sz="1800" dirty="0">
                          <a:effectLst/>
                          <a:latin typeface="Verdana" panose="020B0604030504040204" pitchFamily="34" charset="0"/>
                          <a:ea typeface="Verdana" panose="020B0604030504040204" pitchFamily="34" charset="0"/>
                          <a:cs typeface="Verdana" panose="020B0604030504040204" pitchFamily="34" charset="0"/>
                        </a:rPr>
                        <a:t>These are the results: </a:t>
                      </a:r>
                    </a:p>
                    <a:p>
                      <a:pPr marL="342900" lvl="0" indent="-342900" algn="just">
                        <a:lnSpc>
                          <a:spcPct val="115000"/>
                        </a:lnSpc>
                        <a:buFont typeface="Wingdings" charset="2"/>
                        <a:buChar char=""/>
                      </a:pPr>
                      <a:r>
                        <a:rPr lang="en-GB" sz="1800" dirty="0">
                          <a:effectLst/>
                          <a:latin typeface="Verdana" charset="0"/>
                          <a:ea typeface="Verdana" charset="0"/>
                          <a:cs typeface="Verdana" charset="0"/>
                        </a:rPr>
                        <a:t>Age: 21 years old</a:t>
                      </a:r>
                    </a:p>
                    <a:p>
                      <a:pPr marL="342900" lvl="0" indent="-342900" algn="just">
                        <a:lnSpc>
                          <a:spcPct val="115000"/>
                        </a:lnSpc>
                        <a:buFont typeface="Wingdings" charset="2"/>
                        <a:buChar char=""/>
                      </a:pPr>
                      <a:r>
                        <a:rPr lang="en-GB" sz="1800" dirty="0">
                          <a:effectLst/>
                          <a:latin typeface="Verdana" charset="0"/>
                          <a:ea typeface="Verdana" charset="0"/>
                          <a:cs typeface="Verdana" charset="0"/>
                        </a:rPr>
                        <a:t>Weight: 43 kilos </a:t>
                      </a:r>
                    </a:p>
                    <a:p>
                      <a:pPr marL="342900" lvl="0" indent="-342900" algn="just">
                        <a:lnSpc>
                          <a:spcPct val="115000"/>
                        </a:lnSpc>
                        <a:buFont typeface="Wingdings" charset="2"/>
                        <a:buChar char=""/>
                      </a:pPr>
                      <a:r>
                        <a:rPr lang="en-GB" sz="1800" dirty="0">
                          <a:effectLst/>
                          <a:latin typeface="Verdana" charset="0"/>
                          <a:ea typeface="Verdana" charset="0"/>
                          <a:cs typeface="Verdana" charset="0"/>
                        </a:rPr>
                        <a:t>Height: 1,60 cm</a:t>
                      </a:r>
                    </a:p>
                    <a:p>
                      <a:pPr marL="342900" lvl="0" indent="-342900" algn="just">
                        <a:lnSpc>
                          <a:spcPct val="115000"/>
                        </a:lnSpc>
                        <a:buFont typeface="Wingdings" charset="2"/>
                        <a:buChar char=""/>
                      </a:pPr>
                      <a:r>
                        <a:rPr lang="en-GB" sz="1800" dirty="0">
                          <a:effectLst/>
                          <a:latin typeface="Verdana" charset="0"/>
                          <a:ea typeface="Verdana" charset="0"/>
                          <a:cs typeface="Verdana" charset="0"/>
                        </a:rPr>
                        <a:t>Good clinical status</a:t>
                      </a:r>
                    </a:p>
                    <a:p>
                      <a:pPr marL="342900" lvl="0" indent="-342900" algn="just">
                        <a:lnSpc>
                          <a:spcPct val="115000"/>
                        </a:lnSpc>
                        <a:buFont typeface="Wingdings" charset="2"/>
                        <a:buChar char=""/>
                      </a:pPr>
                      <a:r>
                        <a:rPr lang="en-GB" sz="1800" dirty="0">
                          <a:effectLst/>
                          <a:latin typeface="Verdana" charset="0"/>
                          <a:ea typeface="Verdana" charset="0"/>
                          <a:cs typeface="Verdana" charset="0"/>
                        </a:rPr>
                        <a:t>Psychologically stable</a:t>
                      </a:r>
                    </a:p>
                  </a:txBody>
                  <a:tcPr marL="114300" marR="11430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55125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MUAC SCREENING</a:t>
            </a:r>
          </a:p>
        </p:txBody>
      </p:sp>
      <p:sp>
        <p:nvSpPr>
          <p:cNvPr id="5" name="Rounded Rectangle 4"/>
          <p:cNvSpPr/>
          <p:nvPr/>
        </p:nvSpPr>
        <p:spPr>
          <a:xfrm>
            <a:off x="2987824" y="2132856"/>
            <a:ext cx="303691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ANC/PNC</a:t>
            </a:r>
          </a:p>
        </p:txBody>
      </p:sp>
      <p:sp>
        <p:nvSpPr>
          <p:cNvPr id="7" name="Rounded Rectangle 6"/>
          <p:cNvSpPr/>
          <p:nvPr/>
        </p:nvSpPr>
        <p:spPr>
          <a:xfrm>
            <a:off x="323528" y="4869160"/>
            <a:ext cx="2520280" cy="11521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IPD OR MATERNITY</a:t>
            </a:r>
          </a:p>
        </p:txBody>
      </p:sp>
      <p:sp>
        <p:nvSpPr>
          <p:cNvPr id="9" name="Rounded Rectangle 8"/>
          <p:cNvSpPr/>
          <p:nvPr/>
        </p:nvSpPr>
        <p:spPr>
          <a:xfrm>
            <a:off x="3352800" y="4937918"/>
            <a:ext cx="2520280" cy="108336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ANC</a:t>
            </a:r>
            <a:r>
              <a:rPr lang="en-US" dirty="0"/>
              <a:t>/PNC</a:t>
            </a:r>
            <a:r>
              <a:rPr lang="en-US"/>
              <a:t>, PHC, OPD</a:t>
            </a:r>
            <a:endParaRPr lang="en-US" dirty="0"/>
          </a:p>
        </p:txBody>
      </p:sp>
      <p:sp>
        <p:nvSpPr>
          <p:cNvPr id="11" name="Rounded Rectangle 10"/>
          <p:cNvSpPr/>
          <p:nvPr/>
        </p:nvSpPr>
        <p:spPr>
          <a:xfrm>
            <a:off x="6248400" y="4937919"/>
            <a:ext cx="2520280" cy="108336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ATFC </a:t>
            </a:r>
          </a:p>
          <a:p>
            <a:pPr algn="ctr"/>
            <a:r>
              <a:rPr lang="en-US" dirty="0"/>
              <a:t>OR TSFP</a:t>
            </a:r>
          </a:p>
          <a:p>
            <a:pPr algn="ctr"/>
            <a:endParaRPr lang="en-US" dirty="0"/>
          </a:p>
        </p:txBody>
      </p:sp>
      <p:sp>
        <p:nvSpPr>
          <p:cNvPr id="12" name="Down Arrow 11"/>
          <p:cNvSpPr/>
          <p:nvPr/>
        </p:nvSpPr>
        <p:spPr>
          <a:xfrm rot="3174201">
            <a:off x="2340238" y="2871582"/>
            <a:ext cx="484632" cy="1867355"/>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4329838" y="3270666"/>
            <a:ext cx="484632" cy="1615136"/>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9083358">
            <a:off x="6006084" y="3005703"/>
            <a:ext cx="484632" cy="1867355"/>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048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224" y="-685800"/>
            <a:ext cx="7931224" cy="1371600"/>
          </a:xfrm>
        </p:spPr>
        <p:txBody>
          <a:bodyPr/>
          <a:lstStyle/>
          <a:p>
            <a:r>
              <a:rPr lang="en-US" dirty="0"/>
              <a:t>ADMISSION AND DISCHARGE</a:t>
            </a:r>
          </a:p>
        </p:txBody>
      </p:sp>
      <p:graphicFrame>
        <p:nvGraphicFramePr>
          <p:cNvPr id="8" name="Content Placeholder 7">
            <a:extLst>
              <a:ext uri="{FF2B5EF4-FFF2-40B4-BE49-F238E27FC236}">
                <a16:creationId xmlns:a16="http://schemas.microsoft.com/office/drawing/2014/main" id="{3E6BB84E-E307-A393-05FF-C4C708EA3094}"/>
              </a:ext>
            </a:extLst>
          </p:cNvPr>
          <p:cNvGraphicFramePr>
            <a:graphicFrameLocks noGrp="1"/>
          </p:cNvGraphicFramePr>
          <p:nvPr>
            <p:ph idx="1"/>
            <p:extLst>
              <p:ext uri="{D42A27DB-BD31-4B8C-83A1-F6EECF244321}">
                <p14:modId xmlns:p14="http://schemas.microsoft.com/office/powerpoint/2010/main" val="3603221644"/>
              </p:ext>
            </p:extLst>
          </p:nvPr>
        </p:nvGraphicFramePr>
        <p:xfrm>
          <a:off x="323528" y="1196752"/>
          <a:ext cx="7931224" cy="5438560"/>
        </p:xfrm>
        <a:graphic>
          <a:graphicData uri="http://schemas.openxmlformats.org/drawingml/2006/table">
            <a:tbl>
              <a:tblPr>
                <a:tableStyleId>{5C22544A-7EE6-4342-B048-85BDC9FD1C3A}</a:tableStyleId>
              </a:tblPr>
              <a:tblGrid>
                <a:gridCol w="2404747">
                  <a:extLst>
                    <a:ext uri="{9D8B030D-6E8A-4147-A177-3AD203B41FA5}">
                      <a16:colId xmlns:a16="http://schemas.microsoft.com/office/drawing/2014/main" val="3832659006"/>
                    </a:ext>
                  </a:extLst>
                </a:gridCol>
                <a:gridCol w="1897149">
                  <a:extLst>
                    <a:ext uri="{9D8B030D-6E8A-4147-A177-3AD203B41FA5}">
                      <a16:colId xmlns:a16="http://schemas.microsoft.com/office/drawing/2014/main" val="4088699015"/>
                    </a:ext>
                  </a:extLst>
                </a:gridCol>
                <a:gridCol w="3629328">
                  <a:extLst>
                    <a:ext uri="{9D8B030D-6E8A-4147-A177-3AD203B41FA5}">
                      <a16:colId xmlns:a16="http://schemas.microsoft.com/office/drawing/2014/main" val="1995667928"/>
                    </a:ext>
                  </a:extLst>
                </a:gridCol>
              </a:tblGrid>
              <a:tr h="330658">
                <a:tc>
                  <a:txBody>
                    <a:bodyPr/>
                    <a:lstStyle/>
                    <a:p>
                      <a:pPr algn="ctr">
                        <a:lnSpc>
                          <a:spcPct val="115000"/>
                        </a:lnSpc>
                        <a:spcAft>
                          <a:spcPts val="1000"/>
                        </a:spcAft>
                      </a:pPr>
                      <a:r>
                        <a:rPr lang="en-GB" sz="1100" b="1" dirty="0">
                          <a:solidFill>
                            <a:schemeClr val="bg1"/>
                          </a:solidFill>
                          <a:effectLst/>
                        </a:rPr>
                        <a:t>Criteria for admission into inpatient (maternity or IPD)</a:t>
                      </a:r>
                      <a:endParaRPr lang="en-ES" sz="11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7673" marR="67673" marT="0" marB="0">
                    <a:solidFill>
                      <a:srgbClr val="C00000"/>
                    </a:solidFill>
                  </a:tcPr>
                </a:tc>
                <a:tc>
                  <a:txBody>
                    <a:bodyPr/>
                    <a:lstStyle/>
                    <a:p>
                      <a:pPr algn="ctr">
                        <a:lnSpc>
                          <a:spcPct val="115000"/>
                        </a:lnSpc>
                        <a:spcAft>
                          <a:spcPts val="1000"/>
                        </a:spcAft>
                      </a:pPr>
                      <a:r>
                        <a:rPr lang="en-GB" sz="1100" b="1" dirty="0">
                          <a:solidFill>
                            <a:schemeClr val="bg1"/>
                          </a:solidFill>
                          <a:effectLst/>
                        </a:rPr>
                        <a:t>Criteria for admission in Outpatient treatment </a:t>
                      </a:r>
                      <a:endParaRPr lang="en-ES" sz="11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7673" marR="67673" marT="0" marB="0">
                    <a:solidFill>
                      <a:srgbClr val="C00000"/>
                    </a:solidFill>
                  </a:tcPr>
                </a:tc>
                <a:tc>
                  <a:txBody>
                    <a:bodyPr/>
                    <a:lstStyle/>
                    <a:p>
                      <a:pPr algn="ctr">
                        <a:lnSpc>
                          <a:spcPct val="115000"/>
                        </a:lnSpc>
                        <a:spcAft>
                          <a:spcPts val="1000"/>
                        </a:spcAft>
                      </a:pPr>
                      <a:r>
                        <a:rPr lang="en-GB" sz="1100" b="1" dirty="0">
                          <a:solidFill>
                            <a:schemeClr val="bg1"/>
                          </a:solidFill>
                          <a:effectLst/>
                        </a:rPr>
                        <a:t>Discharge</a:t>
                      </a:r>
                      <a:endParaRPr lang="en-ES" sz="11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7673" marR="67673" marT="0" marB="0">
                    <a:solidFill>
                      <a:srgbClr val="C00000"/>
                    </a:solidFill>
                  </a:tcPr>
                </a:tc>
                <a:extLst>
                  <a:ext uri="{0D108BD9-81ED-4DB2-BD59-A6C34878D82A}">
                    <a16:rowId xmlns:a16="http://schemas.microsoft.com/office/drawing/2014/main" val="252096379"/>
                  </a:ext>
                </a:extLst>
              </a:tr>
              <a:tr h="5069942">
                <a:tc>
                  <a:txBody>
                    <a:bodyPr/>
                    <a:lstStyle/>
                    <a:p>
                      <a:pPr>
                        <a:lnSpc>
                          <a:spcPct val="115000"/>
                        </a:lnSpc>
                        <a:spcAft>
                          <a:spcPts val="1000"/>
                        </a:spcAft>
                      </a:pPr>
                      <a:r>
                        <a:rPr lang="en-GB" sz="1100" dirty="0">
                          <a:effectLst/>
                        </a:rPr>
                        <a:t> </a:t>
                      </a:r>
                      <a:endParaRPr lang="en-ES" sz="1100" dirty="0">
                        <a:effectLst/>
                      </a:endParaRPr>
                    </a:p>
                    <a:p>
                      <a:pPr>
                        <a:lnSpc>
                          <a:spcPct val="115000"/>
                        </a:lnSpc>
                        <a:spcAft>
                          <a:spcPts val="1000"/>
                        </a:spcAft>
                      </a:pPr>
                      <a:r>
                        <a:rPr lang="en-US" sz="1100" dirty="0">
                          <a:effectLst/>
                        </a:rPr>
                        <a:t>PLW adults and MUAC &lt;230 mm </a:t>
                      </a:r>
                      <a:endParaRPr lang="en-ES" sz="1100" dirty="0">
                        <a:effectLst/>
                      </a:endParaRPr>
                    </a:p>
                    <a:p>
                      <a:pPr marL="342900" lvl="0" indent="-342900">
                        <a:lnSpc>
                          <a:spcPct val="115000"/>
                        </a:lnSpc>
                        <a:spcAft>
                          <a:spcPts val="1000"/>
                        </a:spcAft>
                        <a:buFont typeface="Calibri" panose="020F0502020204030204" pitchFamily="34" charset="0"/>
                        <a:buChar char="-"/>
                      </a:pPr>
                      <a:r>
                        <a:rPr lang="en-US" sz="1100" dirty="0">
                          <a:effectLst/>
                        </a:rPr>
                        <a:t>AND/OR medical complication </a:t>
                      </a:r>
                      <a:endParaRPr lang="en-ES" sz="1100" dirty="0">
                        <a:effectLst/>
                      </a:endParaRPr>
                    </a:p>
                    <a:p>
                      <a:pPr marL="342900" lvl="0" indent="-342900">
                        <a:lnSpc>
                          <a:spcPct val="115000"/>
                        </a:lnSpc>
                        <a:buFont typeface="Calibri" panose="020F0502020204030204" pitchFamily="34" charset="0"/>
                        <a:buChar char="-"/>
                      </a:pPr>
                      <a:r>
                        <a:rPr lang="en-US" sz="1100" dirty="0">
                          <a:effectLst/>
                        </a:rPr>
                        <a:t>AND/OR she has no appetite (cannot eat the RUSF/BP5) </a:t>
                      </a:r>
                      <a:endParaRPr lang="en-ES" sz="1100" dirty="0">
                        <a:effectLst/>
                      </a:endParaRPr>
                    </a:p>
                    <a:p>
                      <a:pPr marL="342900" lvl="0" indent="-342900">
                        <a:lnSpc>
                          <a:spcPct val="115000"/>
                        </a:lnSpc>
                        <a:buFont typeface="Calibri" panose="020F0502020204030204" pitchFamily="34" charset="0"/>
                        <a:buChar char="-"/>
                      </a:pPr>
                      <a:r>
                        <a:rPr lang="en-US" sz="1100" dirty="0">
                          <a:effectLst/>
                        </a:rPr>
                        <a:t>She has already delivered and the baby needs admission for risk of malnutrition.</a:t>
                      </a:r>
                      <a:endParaRPr lang="en-ES" sz="1100" dirty="0">
                        <a:effectLst/>
                      </a:endParaRPr>
                    </a:p>
                    <a:p>
                      <a:pPr>
                        <a:lnSpc>
                          <a:spcPct val="115000"/>
                        </a:lnSpc>
                      </a:pPr>
                      <a:r>
                        <a:rPr lang="en-US" sz="1100" dirty="0">
                          <a:effectLst/>
                        </a:rPr>
                        <a:t> </a:t>
                      </a:r>
                      <a:endParaRPr lang="en-ES" sz="1100" dirty="0">
                        <a:solidFill>
                          <a:srgbClr val="000000"/>
                        </a:solidFill>
                        <a:effectLst/>
                        <a:latin typeface="Arial" panose="020B0604020202020204" pitchFamily="34" charset="0"/>
                        <a:ea typeface="Verdana" panose="020B0604030504040204" pitchFamily="34" charset="0"/>
                      </a:endParaRPr>
                    </a:p>
                  </a:txBody>
                  <a:tcPr marL="67673" marR="67673" marT="0" marB="0"/>
                </a:tc>
                <a:tc>
                  <a:txBody>
                    <a:bodyPr/>
                    <a:lstStyle/>
                    <a:p>
                      <a:pPr marL="342900" lvl="0" indent="-342900">
                        <a:lnSpc>
                          <a:spcPct val="115000"/>
                        </a:lnSpc>
                        <a:spcAft>
                          <a:spcPts val="1000"/>
                        </a:spcAft>
                        <a:buFont typeface="Calibri" panose="020F0502020204030204" pitchFamily="34" charset="0"/>
                        <a:buChar char="-"/>
                      </a:pPr>
                      <a:r>
                        <a:rPr lang="en-US" sz="1100">
                          <a:effectLst/>
                        </a:rPr>
                        <a:t>PLW adults: MUAC &lt; 230 mm</a:t>
                      </a:r>
                      <a:endParaRPr lang="en-ES" sz="1100">
                        <a:effectLst/>
                      </a:endParaRPr>
                    </a:p>
                    <a:p>
                      <a:pPr marL="342900" lvl="0" indent="-342900">
                        <a:lnSpc>
                          <a:spcPct val="115000"/>
                        </a:lnSpc>
                        <a:buFont typeface="Calibri" panose="020F0502020204030204" pitchFamily="34" charset="0"/>
                        <a:buChar char="-"/>
                      </a:pPr>
                      <a:r>
                        <a:rPr lang="en-US" sz="1100">
                          <a:effectLst/>
                        </a:rPr>
                        <a:t>PLW adolescents (&lt;19 years): Regardless of MUAC</a:t>
                      </a:r>
                      <a:endParaRPr lang="en-ES" sz="1100">
                        <a:effectLst/>
                        <a:latin typeface="Calibri" panose="020F0502020204030204" pitchFamily="34" charset="0"/>
                        <a:ea typeface="Verdana" panose="020B0604030504040204" pitchFamily="34" charset="0"/>
                        <a:cs typeface="Times New Roman" panose="02020603050405020304" pitchFamily="18" charset="0"/>
                      </a:endParaRPr>
                    </a:p>
                  </a:txBody>
                  <a:tcPr marL="67673" marR="67673" marT="0" marB="0"/>
                </a:tc>
                <a:tc>
                  <a:txBody>
                    <a:bodyPr/>
                    <a:lstStyle/>
                    <a:p>
                      <a:pPr>
                        <a:lnSpc>
                          <a:spcPct val="115000"/>
                        </a:lnSpc>
                      </a:pPr>
                      <a:r>
                        <a:rPr lang="en-GB" sz="1100" u="sng" dirty="0">
                          <a:effectLst/>
                        </a:rPr>
                        <a:t>Pregnant women: </a:t>
                      </a:r>
                      <a:endParaRPr lang="en-ES" sz="1100" dirty="0">
                        <a:effectLst/>
                      </a:endParaRPr>
                    </a:p>
                    <a:p>
                      <a:pPr marL="342900" lvl="0" indent="-342900">
                        <a:lnSpc>
                          <a:spcPct val="115000"/>
                        </a:lnSpc>
                        <a:buFont typeface="Symbol" pitchFamily="2" charset="2"/>
                        <a:buChar char=""/>
                      </a:pPr>
                      <a:r>
                        <a:rPr lang="en-GB" sz="1100" u="sng" dirty="0">
                          <a:effectLst/>
                        </a:rPr>
                        <a:t>MINIMUM</a:t>
                      </a:r>
                      <a:r>
                        <a:rPr lang="en-GB" sz="1100" dirty="0">
                          <a:effectLst/>
                        </a:rPr>
                        <a:t> 42 days* in the nutrition programme after delivery </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MUAC &gt; 230mm </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No breastfeeding problems (child is gaining weight) </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Stable physical and mental condition (with follow up arranged for ongoing problems if need be)</a:t>
                      </a:r>
                      <a:endParaRPr lang="en-ES" sz="1100" dirty="0">
                        <a:effectLst/>
                      </a:endParaRPr>
                    </a:p>
                    <a:p>
                      <a:pPr>
                        <a:lnSpc>
                          <a:spcPct val="115000"/>
                        </a:lnSpc>
                      </a:pPr>
                      <a:r>
                        <a:rPr lang="en-GB" sz="1100" dirty="0">
                          <a:effectLst/>
                        </a:rPr>
                        <a:t>AND </a:t>
                      </a:r>
                      <a:endParaRPr lang="en-ES" sz="1100" dirty="0">
                        <a:effectLst/>
                      </a:endParaRPr>
                    </a:p>
                    <a:p>
                      <a:pPr>
                        <a:lnSpc>
                          <a:spcPct val="115000"/>
                        </a:lnSpc>
                        <a:spcAft>
                          <a:spcPts val="1000"/>
                        </a:spcAft>
                      </a:pPr>
                      <a:r>
                        <a:rPr lang="en-GB" sz="1100" dirty="0">
                          <a:effectLst/>
                        </a:rPr>
                        <a:t>Tetanus Toxin (TT) vaccine up-to-date</a:t>
                      </a:r>
                      <a:endParaRPr lang="en-ES" sz="1100" dirty="0">
                        <a:effectLst/>
                      </a:endParaRPr>
                    </a:p>
                    <a:p>
                      <a:pPr>
                        <a:lnSpc>
                          <a:spcPct val="115000"/>
                        </a:lnSpc>
                      </a:pPr>
                      <a:r>
                        <a:rPr lang="en-GB" sz="1100" dirty="0">
                          <a:effectLst/>
                        </a:rPr>
                        <a:t> </a:t>
                      </a:r>
                      <a:endParaRPr lang="en-ES" sz="1100" dirty="0">
                        <a:effectLst/>
                      </a:endParaRPr>
                    </a:p>
                    <a:p>
                      <a:pPr>
                        <a:lnSpc>
                          <a:spcPct val="115000"/>
                        </a:lnSpc>
                        <a:spcAft>
                          <a:spcPts val="1000"/>
                        </a:spcAft>
                      </a:pPr>
                      <a:r>
                        <a:rPr lang="en-GB" sz="1100" u="sng" dirty="0">
                          <a:effectLst/>
                        </a:rPr>
                        <a:t>Lactating women</a:t>
                      </a:r>
                      <a:endParaRPr lang="en-ES" sz="1100" dirty="0">
                        <a:effectLst/>
                      </a:endParaRPr>
                    </a:p>
                    <a:p>
                      <a:pPr marL="342900" lvl="0" indent="-342900">
                        <a:lnSpc>
                          <a:spcPct val="115000"/>
                        </a:lnSpc>
                        <a:buFont typeface="Symbol" pitchFamily="2" charset="2"/>
                        <a:buChar char=""/>
                      </a:pPr>
                      <a:r>
                        <a:rPr lang="en-GB" sz="1100" dirty="0">
                          <a:effectLst/>
                        </a:rPr>
                        <a:t>MUAC &gt; 230 mm (or until 6 months after delivery)</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No breastfeeding problems (child is gaining weight) </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Stable physical and mental condition (with follow up arranged for ongoing problems if need be)</a:t>
                      </a:r>
                      <a:endParaRPr lang="en-ES" sz="1100" dirty="0">
                        <a:effectLst/>
                      </a:endParaRPr>
                    </a:p>
                    <a:p>
                      <a:pPr>
                        <a:lnSpc>
                          <a:spcPct val="115000"/>
                        </a:lnSpc>
                      </a:pPr>
                      <a:r>
                        <a:rPr lang="en-GB" sz="1100" dirty="0">
                          <a:effectLst/>
                        </a:rPr>
                        <a:t>AND </a:t>
                      </a:r>
                      <a:endParaRPr lang="en-ES" sz="1100" dirty="0">
                        <a:effectLst/>
                      </a:endParaRPr>
                    </a:p>
                    <a:p>
                      <a:pPr marL="342900" lvl="0" indent="-342900">
                        <a:lnSpc>
                          <a:spcPct val="115000"/>
                        </a:lnSpc>
                        <a:buFont typeface="Symbol" pitchFamily="2" charset="2"/>
                        <a:buChar char=""/>
                      </a:pPr>
                      <a:r>
                        <a:rPr lang="en-GB" sz="1100" dirty="0">
                          <a:effectLst/>
                        </a:rPr>
                        <a:t>TT vaccine up-to-date </a:t>
                      </a:r>
                      <a:endParaRPr lang="en-ES" sz="1100" dirty="0">
                        <a:effectLst/>
                      </a:endParaRPr>
                    </a:p>
                    <a:p>
                      <a:pPr>
                        <a:lnSpc>
                          <a:spcPct val="115000"/>
                        </a:lnSpc>
                        <a:spcAft>
                          <a:spcPts val="1000"/>
                        </a:spcAft>
                      </a:pPr>
                      <a:r>
                        <a:rPr lang="en-GB" sz="1100" dirty="0">
                          <a:effectLst/>
                        </a:rPr>
                        <a:t> </a:t>
                      </a:r>
                      <a:endParaRPr lang="en-ES"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7673" marR="67673" marT="0" marB="0"/>
                </a:tc>
                <a:extLst>
                  <a:ext uri="{0D108BD9-81ED-4DB2-BD59-A6C34878D82A}">
                    <a16:rowId xmlns:a16="http://schemas.microsoft.com/office/drawing/2014/main" val="255617983"/>
                  </a:ext>
                </a:extLst>
              </a:tr>
            </a:tbl>
          </a:graphicData>
        </a:graphic>
      </p:graphicFrame>
    </p:spTree>
    <p:extLst>
      <p:ext uri="{BB962C8B-B14F-4D97-AF65-F5344CB8AC3E}">
        <p14:creationId xmlns:p14="http://schemas.microsoft.com/office/powerpoint/2010/main" val="14518914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encial">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AC9FA251BCA643A41D5B3A7221CA66" ma:contentTypeVersion="266" ma:contentTypeDescription="Create a new document." ma:contentTypeScope="" ma:versionID="e64a18f75e50b50ec781f1987724148d">
  <xsd:schema xmlns:xsd="http://www.w3.org/2001/XMLSchema" xmlns:xs="http://www.w3.org/2001/XMLSchema" xmlns:p="http://schemas.microsoft.com/office/2006/metadata/properties" xmlns:ns2="7106a1f7-aa68-4e54-8229-61ee4fb8762f" xmlns:ns3="b5aab738-2f7d-4cde-8d2b-eeae14c19eed" targetNamespace="http://schemas.microsoft.com/office/2006/metadata/properties" ma:root="true" ma:fieldsID="58f8fb2cde64811c9e846e51b0ab56e7" ns2:_="" ns3:_="">
    <xsd:import namespace="7106a1f7-aa68-4e54-8229-61ee4fb8762f"/>
    <xsd:import namespace="b5aab738-2f7d-4cde-8d2b-eeae14c19eed"/>
    <xsd:element name="properties">
      <xsd:complexType>
        <xsd:sequence>
          <xsd:element name="documentManagement">
            <xsd:complexType>
              <xsd:all>
                <xsd:element ref="ns2:MediaServiceMetadata" minOccurs="0"/>
                <xsd:element ref="ns2:MediaServiceFastMetadata" minOccurs="0"/>
                <xsd:element ref="ns2:MediaServiceDateTaken" minOccurs="0"/>
                <xsd:element ref="ns3:_dlc_DocId" minOccurs="0"/>
                <xsd:element ref="ns3:_dlc_DocIdUrl" minOccurs="0"/>
                <xsd:element ref="ns3:_dlc_DocIdPersistId"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06a1f7-aa68-4e54-8229-61ee4fb876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aab738-2f7d-4cde-8d2b-eeae14c19eed"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b5aab738-2f7d-4cde-8d2b-eeae14c19eed">DOCID-497702069-5988</_dlc_DocId>
    <_dlc_DocIdUrl xmlns="b5aab738-2f7d-4cde-8d2b-eeae14c19eed">
      <Url>https://msfintl.sharepoint.com/sites/msfintlcommunities/nwg/_layouts/15/DocIdRedir.aspx?ID=DOCID-497702069-5988</Url>
      <Description>DOCID-497702069-5988</Description>
    </_dlc_DocIdUrl>
  </documentManagement>
</p:properties>
</file>

<file path=customXml/itemProps1.xml><?xml version="1.0" encoding="utf-8"?>
<ds:datastoreItem xmlns:ds="http://schemas.openxmlformats.org/officeDocument/2006/customXml" ds:itemID="{AD3C988A-6F23-4F30-9ABE-693A0290E4F6}">
  <ds:schemaRefs>
    <ds:schemaRef ds:uri="http://schemas.microsoft.com/sharepoint/v3/contenttype/forms"/>
  </ds:schemaRefs>
</ds:datastoreItem>
</file>

<file path=customXml/itemProps2.xml><?xml version="1.0" encoding="utf-8"?>
<ds:datastoreItem xmlns:ds="http://schemas.openxmlformats.org/officeDocument/2006/customXml" ds:itemID="{5E72C647-6750-40F8-AA2F-81273EA552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06a1f7-aa68-4e54-8229-61ee4fb8762f"/>
    <ds:schemaRef ds:uri="b5aab738-2f7d-4cde-8d2b-eeae14c19e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453CAC-7140-4081-A6A1-0D0C78D4B2E3}">
  <ds:schemaRefs>
    <ds:schemaRef ds:uri="http://schemas.microsoft.com/sharepoint/events"/>
  </ds:schemaRefs>
</ds:datastoreItem>
</file>

<file path=customXml/itemProps4.xml><?xml version="1.0" encoding="utf-8"?>
<ds:datastoreItem xmlns:ds="http://schemas.openxmlformats.org/officeDocument/2006/customXml" ds:itemID="{BFCAAD55-2692-4C07-8AD1-AC7EBDA987CB}">
  <ds:schemaRefs>
    <ds:schemaRef ds:uri="http://schemas.microsoft.com/office/2006/metadata/properties"/>
    <ds:schemaRef ds:uri="http://schemas.microsoft.com/office/infopath/2007/PartnerControls"/>
    <ds:schemaRef ds:uri="b5aab738-2f7d-4cde-8d2b-eeae14c19eed"/>
  </ds:schemaRefs>
</ds:datastoreItem>
</file>

<file path=docProps/app.xml><?xml version="1.0" encoding="utf-8"?>
<Properties xmlns="http://schemas.openxmlformats.org/officeDocument/2006/extended-properties" xmlns:vt="http://schemas.openxmlformats.org/officeDocument/2006/docPropsVTypes">
  <Template>Essential</Template>
  <TotalTime>11624</TotalTime>
  <Words>946</Words>
  <Application>Microsoft Macintosh PowerPoint</Application>
  <PresentationFormat>On-screen Show (4:3)</PresentationFormat>
  <Paragraphs>83</Paragraphs>
  <Slides>5</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Arial Black</vt:lpstr>
      <vt:lpstr>Calibri</vt:lpstr>
      <vt:lpstr>Courier New</vt:lpstr>
      <vt:lpstr>Symbol</vt:lpstr>
      <vt:lpstr>Times New Roman</vt:lpstr>
      <vt:lpstr>Verdana</vt:lpstr>
      <vt:lpstr>Wingdings</vt:lpstr>
      <vt:lpstr>Esencial</vt:lpstr>
      <vt:lpstr>PowerPoint Presentation</vt:lpstr>
      <vt:lpstr>OBJECTIVES OF THE SESSION</vt:lpstr>
      <vt:lpstr>CASE STUDY</vt:lpstr>
      <vt:lpstr>MUAC SCREENING</vt:lpstr>
      <vt:lpstr>ADMISSION AND DISCHARGE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Clara</dc:creator>
  <cp:lastModifiedBy>Nuria Salse</cp:lastModifiedBy>
  <cp:revision>522</cp:revision>
  <cp:lastPrinted>2015-12-07T15:49:17Z</cp:lastPrinted>
  <dcterms:created xsi:type="dcterms:W3CDTF">1601-01-01T00:00:00Z</dcterms:created>
  <dcterms:modified xsi:type="dcterms:W3CDTF">2022-09-25T06:21:53Z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0x0101001FAC9FA251BCA643A41D5B3A7221CA66</vt:lpwstr>
  </property>
  <property fmtid="{D5CDD505-2E9C-101B-9397-08002B2CF9AE}" pid="3" name="_dlc_DocIdItemGuid">
    <vt:lpwstr>f8763815-99c3-45a3-82e6-270c2987ef8f</vt:lpwstr>
  </property>
</Properties>
</file>