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5546" autoAdjust="0"/>
  </p:normalViewPr>
  <p:slideViewPr>
    <p:cSldViewPr snapToGrid="0" showGuides="1">
      <p:cViewPr varScale="1">
        <p:scale>
          <a:sx n="94" d="100"/>
          <a:sy n="94" d="100"/>
        </p:scale>
        <p:origin x="103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46C046-879C-456A-852F-1C5EE31912AE}" type="datetimeFigureOut">
              <a:rPr lang="es-ES" smtClean="0"/>
              <a:t>04/05/2021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38700A-0B54-4C37-B929-7FBBFD13667B}" type="slidenum">
              <a:rPr lang="es-ES" smtClean="0"/>
              <a:t>‹Nº›</a:t>
            </a:fld>
            <a:endParaRPr lang="es-ES"/>
          </a:p>
        </p:txBody>
      </p:sp>
    </p:spTree>
    <p:extLst>
      <p:ext uri="{BB962C8B-B14F-4D97-AF65-F5344CB8AC3E}">
        <p14:creationId xmlns:p14="http://schemas.microsoft.com/office/powerpoint/2010/main" val="18581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Only in day 4 of phase 1 so can wait a little longer, try to get Mohamed to take all the milks orally if possible. If he continues to be stable but continues to refuse the milks, could trial some RUTF as maybe he will prefer the taste. Having an NGT does not stop you moving from one phase to another, but it is preferable to get the child taking the food orally and see that he is a bit stronger before transitioning. </a:t>
            </a:r>
          </a:p>
          <a:p>
            <a:pPr eaLnBrk="1">
              <a:lnSpc>
                <a:spcPct val="190000"/>
              </a:lnSpc>
              <a:buClrTx/>
              <a:buFontTx/>
              <a:buNone/>
            </a:pPr>
            <a:r>
              <a:rPr lang="en-US" altLang="en-US" sz="1200" b="1" dirty="0">
                <a:solidFill>
                  <a:srgbClr val="FF0000"/>
                </a:solidFill>
                <a:latin typeface="Times New Roman" charset="0"/>
              </a:rPr>
              <a:t>Remain in Phase 1 with F-75 (try to remove NGT)</a:t>
            </a:r>
            <a:r>
              <a:rPr lang="en-US" altLang="en-US" sz="1400" b="1" dirty="0">
                <a:solidFill>
                  <a:srgbClr val="000000"/>
                </a:solidFill>
                <a:latin typeface="Times New Roman" charset="0"/>
              </a:rPr>
              <a:t> </a:t>
            </a:r>
            <a:r>
              <a:rPr lang="en-US" altLang="en-US" sz="1200" b="1" dirty="0">
                <a:solidFill>
                  <a:srgbClr val="000000"/>
                </a:solidFill>
                <a:latin typeface="Times New Roman" charset="0"/>
              </a:rPr>
              <a:t> </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1</a:t>
            </a:fld>
            <a:endParaRPr lang="es-ES"/>
          </a:p>
        </p:txBody>
      </p:sp>
    </p:spTree>
    <p:extLst>
      <p:ext uri="{BB962C8B-B14F-4D97-AF65-F5344CB8AC3E}">
        <p14:creationId xmlns:p14="http://schemas.microsoft.com/office/powerpoint/2010/main" val="2196373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Referred for investigations to</a:t>
            </a:r>
            <a:r>
              <a:rPr lang="en-US" altLang="en-US" sz="1200" baseline="0" dirty="0">
                <a:solidFill>
                  <a:srgbClr val="000000"/>
                </a:solidFill>
                <a:latin typeface="Times New Roman" charset="0"/>
              </a:rPr>
              <a:t> ITFC</a:t>
            </a:r>
            <a:r>
              <a:rPr lang="en-US" altLang="en-US" sz="1200" dirty="0">
                <a:solidFill>
                  <a:srgbClr val="000000"/>
                </a:solidFill>
                <a:latin typeface="Times New Roman" charset="0"/>
              </a:rPr>
              <a:t>, good appetite. The main thing we are looking for is to observe how and if </a:t>
            </a:r>
            <a:r>
              <a:rPr lang="en-US" altLang="en-US" sz="1200" dirty="0" err="1">
                <a:solidFill>
                  <a:srgbClr val="000000"/>
                </a:solidFill>
                <a:latin typeface="Times New Roman" charset="0"/>
              </a:rPr>
              <a:t>Maimouna</a:t>
            </a:r>
            <a:r>
              <a:rPr lang="en-US" altLang="en-US" sz="1200" dirty="0">
                <a:solidFill>
                  <a:srgbClr val="000000"/>
                </a:solidFill>
                <a:latin typeface="Times New Roman" charset="0"/>
              </a:rPr>
              <a:t> actually eats the RUTF, what other foods she eats and if she gains weight whilst in ITFC. If she does gain wait, it is likely that she is not getting the full ration of RUTF at home (i.e. likely food sharing or not getting any RUTF). Also an important time to observe the relationship between the mother and </a:t>
            </a:r>
            <a:r>
              <a:rPr lang="en-US" altLang="en-US" sz="1200" dirty="0" err="1">
                <a:solidFill>
                  <a:srgbClr val="000000"/>
                </a:solidFill>
                <a:latin typeface="Times New Roman" charset="0"/>
              </a:rPr>
              <a:t>Maimouna</a:t>
            </a:r>
            <a:r>
              <a:rPr lang="en-US" altLang="en-US" sz="1200" dirty="0">
                <a:solidFill>
                  <a:srgbClr val="000000"/>
                </a:solidFill>
                <a:latin typeface="Times New Roman" charset="0"/>
              </a:rPr>
              <a:t> as this could have a significant impact on her recovery. If the mother refuses to go to ITFC, all efforts should be made to convince her in a supportive manner and if she still refuses then home visits should be organized to try and understand the family dynamics and home environment. </a:t>
            </a:r>
          </a:p>
          <a:p>
            <a:pPr eaLnBrk="1">
              <a:lnSpc>
                <a:spcPct val="190000"/>
              </a:lnSpc>
              <a:buClrTx/>
              <a:buFontTx/>
              <a:buNone/>
            </a:pPr>
            <a:r>
              <a:rPr lang="en-US" altLang="en-US" sz="1200" b="1" dirty="0">
                <a:solidFill>
                  <a:srgbClr val="FF0000"/>
                </a:solidFill>
                <a:latin typeface="Times New Roman" charset="0"/>
              </a:rPr>
              <a:t>Refer to ITFC for observed Phase 2  </a:t>
            </a:r>
          </a:p>
          <a:p>
            <a:pPr marL="0" marR="0" indent="0" algn="l" defTabSz="914400" rtl="0" eaLnBrk="1" fontAlgn="auto" latinLnBrk="0" hangingPunct="1">
              <a:lnSpc>
                <a:spcPct val="19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Remark:</a:t>
            </a:r>
            <a:r>
              <a:rPr lang="en-US" sz="1200" kern="1200" dirty="0">
                <a:solidFill>
                  <a:schemeClr val="tx1"/>
                </a:solidFill>
                <a:effectLst/>
                <a:latin typeface="+mn-lt"/>
                <a:ea typeface="+mn-ea"/>
                <a:cs typeface="+mn-cs"/>
              </a:rPr>
              <a:t> Usually in ITFC there is no phase 2. Only for exceptional cases as </a:t>
            </a:r>
            <a:r>
              <a:rPr lang="en-US" sz="1200" kern="1200" dirty="0" err="1">
                <a:solidFill>
                  <a:schemeClr val="tx1"/>
                </a:solidFill>
                <a:effectLst/>
                <a:latin typeface="+mn-lt"/>
                <a:ea typeface="+mn-ea"/>
                <a:cs typeface="+mn-cs"/>
              </a:rPr>
              <a:t>Maimouna</a:t>
            </a:r>
            <a:r>
              <a:rPr lang="en-US" sz="1200" kern="1200" dirty="0">
                <a:solidFill>
                  <a:schemeClr val="tx1"/>
                </a:solidFill>
                <a:effectLst/>
                <a:latin typeface="+mn-lt"/>
                <a:ea typeface="+mn-ea"/>
                <a:cs typeface="+mn-cs"/>
              </a:rPr>
              <a:t>, it is possible to do phase 2 in ITFC</a:t>
            </a:r>
            <a:endParaRPr lang="en-GB" sz="120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2</a:t>
            </a:fld>
            <a:endParaRPr lang="es-ES"/>
          </a:p>
        </p:txBody>
      </p:sp>
    </p:spTree>
    <p:extLst>
      <p:ext uri="{BB962C8B-B14F-4D97-AF65-F5344CB8AC3E}">
        <p14:creationId xmlns:p14="http://schemas.microsoft.com/office/powerpoint/2010/main" val="37080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Good appetite, requests more food, medical </a:t>
            </a:r>
            <a:r>
              <a:rPr lang="en-US" altLang="en-US" sz="1200" b="0" dirty="0">
                <a:solidFill>
                  <a:srgbClr val="000000"/>
                </a:solidFill>
                <a:latin typeface="Times New Roman" charset="0"/>
              </a:rPr>
              <a:t>com</a:t>
            </a:r>
            <a:r>
              <a:rPr lang="en-US" altLang="en-US" sz="1200" b="0" dirty="0">
                <a:solidFill>
                  <a:srgbClr val="FF0000"/>
                </a:solidFill>
                <a:latin typeface="Times New Roman" charset="0"/>
              </a:rPr>
              <a:t>plications stable</a:t>
            </a:r>
          </a:p>
          <a:p>
            <a:pPr eaLnBrk="1">
              <a:lnSpc>
                <a:spcPct val="190000"/>
              </a:lnSpc>
              <a:buClrTx/>
              <a:buFontTx/>
              <a:buNone/>
            </a:pPr>
            <a:r>
              <a:rPr lang="en-GB" altLang="en-US" sz="1200" b="1" dirty="0">
                <a:solidFill>
                  <a:srgbClr val="FF0000"/>
                </a:solidFill>
                <a:latin typeface="Times New Roman" charset="0"/>
              </a:rPr>
              <a:t>Change from Phase 1 to Transition</a:t>
            </a:r>
            <a:r>
              <a:rPr lang="en-US" altLang="en-US" sz="1200" b="1" dirty="0">
                <a:solidFill>
                  <a:srgbClr val="000000"/>
                </a:solidFill>
                <a:latin typeface="Times New Roman" charset="0"/>
              </a:rPr>
              <a:t> </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3</a:t>
            </a:fld>
            <a:endParaRPr lang="es-ES"/>
          </a:p>
        </p:txBody>
      </p:sp>
    </p:spTree>
    <p:extLst>
      <p:ext uri="{BB962C8B-B14F-4D97-AF65-F5344CB8AC3E}">
        <p14:creationId xmlns:p14="http://schemas.microsoft.com/office/powerpoint/2010/main" val="2890382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sufficient reduc</a:t>
            </a:r>
            <a:r>
              <a:rPr lang="en-US" altLang="en-US" sz="1200" b="0" dirty="0">
                <a:solidFill>
                  <a:srgbClr val="FF0000"/>
                </a:solidFill>
                <a:latin typeface="Times New Roman" charset="0"/>
              </a:rPr>
              <a:t>tion of oedema and otherwise stable. Burn still needs dressing.</a:t>
            </a:r>
          </a:p>
          <a:p>
            <a:pPr eaLnBrk="1">
              <a:lnSpc>
                <a:spcPct val="190000"/>
              </a:lnSpc>
              <a:buClrTx/>
              <a:buFontTx/>
              <a:buNone/>
            </a:pPr>
            <a:r>
              <a:rPr lang="en-GB" altLang="en-US" sz="1200" b="1" dirty="0">
                <a:solidFill>
                  <a:srgbClr val="FF0000"/>
                </a:solidFill>
                <a:latin typeface="Times New Roman" charset="0"/>
              </a:rPr>
              <a:t>Change from Transition to Phase 2 IF THERE IS A HEALTH CENTRE NEAR TO THEIR HOME WHERE THE ALTERNATE-DAY DRESSINGS CAN BE DONE. If there is nowhere they can go for this, the patient should move to Phase 2 inpatient (RUTF and family meal) until the burn is healed enough to only need weekly dressings which the child can come back to this ITFC for if there is no where else for them to go.</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4</a:t>
            </a:fld>
            <a:endParaRPr lang="es-ES"/>
          </a:p>
        </p:txBody>
      </p:sp>
    </p:spTree>
    <p:extLst>
      <p:ext uri="{BB962C8B-B14F-4D97-AF65-F5344CB8AC3E}">
        <p14:creationId xmlns:p14="http://schemas.microsoft.com/office/powerpoint/2010/main" val="4138279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Re-gained oedema in Transition </a:t>
            </a:r>
            <a:r>
              <a:rPr lang="en-US" altLang="en-US" sz="1200" b="0" dirty="0">
                <a:solidFill>
                  <a:srgbClr val="000000"/>
                </a:solidFill>
                <a:latin typeface="Times New Roman" charset="0"/>
              </a:rPr>
              <a:t>Pha</a:t>
            </a:r>
            <a:r>
              <a:rPr lang="en-US" altLang="en-US" sz="1200" b="0" dirty="0">
                <a:solidFill>
                  <a:srgbClr val="FF0000"/>
                </a:solidFill>
                <a:latin typeface="Times New Roman" charset="0"/>
              </a:rPr>
              <a:t>se, likely started too soon as only on day 3 of admission</a:t>
            </a:r>
          </a:p>
          <a:p>
            <a:pPr eaLnBrk="1">
              <a:lnSpc>
                <a:spcPct val="190000"/>
              </a:lnSpc>
              <a:buClrTx/>
              <a:buFontTx/>
              <a:buNone/>
            </a:pPr>
            <a:r>
              <a:rPr lang="en-US" altLang="en-US" sz="1200" b="1" dirty="0">
                <a:solidFill>
                  <a:srgbClr val="FF0000"/>
                </a:solidFill>
                <a:latin typeface="Times New Roman" charset="0"/>
              </a:rPr>
              <a:t>Must change (return) to Phase 1</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5</a:t>
            </a:fld>
            <a:endParaRPr lang="es-ES"/>
          </a:p>
        </p:txBody>
      </p:sp>
    </p:spTree>
    <p:extLst>
      <p:ext uri="{BB962C8B-B14F-4D97-AF65-F5344CB8AC3E}">
        <p14:creationId xmlns:p14="http://schemas.microsoft.com/office/powerpoint/2010/main" val="321724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 Complicated SAM in ATFC</a:t>
            </a:r>
          </a:p>
          <a:p>
            <a:pPr eaLnBrk="1">
              <a:lnSpc>
                <a:spcPct val="190000"/>
              </a:lnSpc>
              <a:buClrTx/>
              <a:buFontTx/>
              <a:buNone/>
            </a:pPr>
            <a:r>
              <a:rPr lang="en-US" altLang="en-US" sz="1200" b="1" dirty="0">
                <a:solidFill>
                  <a:srgbClr val="000000"/>
                </a:solidFill>
                <a:latin typeface="Times New Roman" charset="0"/>
              </a:rPr>
              <a:t>Examination points to some kind of fluid overload with secondary heart failure, needs further investigation as to the cause. </a:t>
            </a:r>
            <a:endParaRPr lang="en-US" altLang="en-US" sz="1200" b="1" dirty="0">
              <a:solidFill>
                <a:srgbClr val="FF0000"/>
              </a:solidFill>
              <a:latin typeface="Times New Roman" charset="0"/>
            </a:endParaRPr>
          </a:p>
          <a:p>
            <a:pPr eaLnBrk="1">
              <a:lnSpc>
                <a:spcPct val="190000"/>
              </a:lnSpc>
              <a:buClrTx/>
              <a:buFontTx/>
              <a:buNone/>
            </a:pPr>
            <a:r>
              <a:rPr lang="en-US" altLang="en-US" sz="1200" b="1" dirty="0">
                <a:solidFill>
                  <a:srgbClr val="FF0000"/>
                </a:solidFill>
                <a:latin typeface="Times New Roman" charset="0"/>
              </a:rPr>
              <a:t>ITFC  Phase 1 (needs to be </a:t>
            </a:r>
            <a:r>
              <a:rPr lang="en-US" altLang="en-US" sz="1200" b="1" dirty="0" err="1">
                <a:solidFill>
                  <a:srgbClr val="FF0000"/>
                </a:solidFill>
                <a:latin typeface="Times New Roman" charset="0"/>
              </a:rPr>
              <a:t>stabilised</a:t>
            </a:r>
            <a:r>
              <a:rPr lang="en-US" altLang="en-US" sz="1200" b="1" dirty="0">
                <a:solidFill>
                  <a:srgbClr val="FF0000"/>
                </a:solidFill>
                <a:latin typeface="Times New Roman" charset="0"/>
              </a:rPr>
              <a:t> so start from Phase 1)</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6</a:t>
            </a:fld>
            <a:endParaRPr lang="es-ES"/>
          </a:p>
        </p:txBody>
      </p:sp>
    </p:spTree>
    <p:extLst>
      <p:ext uri="{BB962C8B-B14F-4D97-AF65-F5344CB8AC3E}">
        <p14:creationId xmlns:p14="http://schemas.microsoft.com/office/powerpoint/2010/main" val="2550937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US" altLang="en-US" sz="1200" dirty="0">
                <a:solidFill>
                  <a:srgbClr val="000000"/>
                </a:solidFill>
                <a:latin typeface="Times New Roman" charset="0"/>
              </a:rPr>
              <a:t>Lost of appetite must always be eval</a:t>
            </a:r>
            <a:r>
              <a:rPr lang="en-US" altLang="en-US" sz="1200" b="1" dirty="0">
                <a:solidFill>
                  <a:srgbClr val="FF0000"/>
                </a:solidFill>
                <a:latin typeface="Times New Roman" charset="0"/>
              </a:rPr>
              <a:t>uated, not taking RUTF</a:t>
            </a:r>
          </a:p>
          <a:p>
            <a:pPr eaLnBrk="1">
              <a:lnSpc>
                <a:spcPct val="190000"/>
              </a:lnSpc>
              <a:buClrTx/>
              <a:buFontTx/>
              <a:buNone/>
            </a:pPr>
            <a:r>
              <a:rPr lang="en-US" altLang="en-US" sz="1200" b="1" dirty="0">
                <a:solidFill>
                  <a:srgbClr val="FF0000"/>
                </a:solidFill>
                <a:latin typeface="Times New Roman" charset="0"/>
              </a:rPr>
              <a:t>Admission to ITFC PHASE 1</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7</a:t>
            </a:fld>
            <a:endParaRPr lang="es-ES"/>
          </a:p>
        </p:txBody>
      </p:sp>
    </p:spTree>
    <p:extLst>
      <p:ext uri="{BB962C8B-B14F-4D97-AF65-F5344CB8AC3E}">
        <p14:creationId xmlns:p14="http://schemas.microsoft.com/office/powerpoint/2010/main" val="1255977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eaLnBrk="1">
              <a:lnSpc>
                <a:spcPct val="190000"/>
              </a:lnSpc>
              <a:buClrTx/>
              <a:buFontTx/>
              <a:buNone/>
            </a:pPr>
            <a:r>
              <a:rPr lang="en-GB" altLang="en-US" sz="1200" dirty="0">
                <a:solidFill>
                  <a:srgbClr val="000000"/>
                </a:solidFill>
                <a:latin typeface="Times New Roman" charset="0"/>
              </a:rPr>
              <a:t>Medical complication have only started to be stabilised. Dubious oral tolerance  </a:t>
            </a:r>
          </a:p>
          <a:p>
            <a:r>
              <a:rPr lang="en-GB" sz="1200" b="1" kern="1200" dirty="0">
                <a:solidFill>
                  <a:schemeClr val="tx1"/>
                </a:solidFill>
                <a:effectLst/>
                <a:latin typeface="+mn-lt"/>
                <a:ea typeface="+mn-ea"/>
                <a:cs typeface="+mn-cs"/>
              </a:rPr>
              <a:t>She should remain in Phase 1</a:t>
            </a:r>
            <a:r>
              <a:rPr lang="en-GB" sz="1200" kern="1200" dirty="0">
                <a:solidFill>
                  <a:schemeClr val="tx1"/>
                </a:solidFill>
                <a:effectLst/>
                <a:latin typeface="+mn-lt"/>
                <a:ea typeface="+mn-ea"/>
                <a:cs typeface="+mn-cs"/>
              </a:rPr>
              <a:t> and to consider NGT if she keeps vomiting or appetite doesn’t improve. </a:t>
            </a:r>
          </a:p>
          <a:p>
            <a:endParaRPr lang="es-ES" dirty="0"/>
          </a:p>
        </p:txBody>
      </p:sp>
      <p:sp>
        <p:nvSpPr>
          <p:cNvPr id="4" name="Marcador de número de diapositiva 3"/>
          <p:cNvSpPr>
            <a:spLocks noGrp="1"/>
          </p:cNvSpPr>
          <p:nvPr>
            <p:ph type="sldNum" sz="quarter" idx="5"/>
          </p:nvPr>
        </p:nvSpPr>
        <p:spPr/>
        <p:txBody>
          <a:bodyPr/>
          <a:lstStyle/>
          <a:p>
            <a:fld id="{A038700A-0B54-4C37-B929-7FBBFD13667B}" type="slidenum">
              <a:rPr lang="es-ES" smtClean="0"/>
              <a:t>8</a:t>
            </a:fld>
            <a:endParaRPr lang="es-ES"/>
          </a:p>
        </p:txBody>
      </p:sp>
    </p:spTree>
    <p:extLst>
      <p:ext uri="{BB962C8B-B14F-4D97-AF65-F5344CB8AC3E}">
        <p14:creationId xmlns:p14="http://schemas.microsoft.com/office/powerpoint/2010/main" val="3588794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733FF9-2505-4966-B2E3-A89C76E6202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8D0BE208-AA9F-424C-99DA-4E00FB66DC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032016EF-5E5B-4E7E-81F5-51FDE65EEB5B}"/>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5" name="Marcador de pie de página 4">
            <a:extLst>
              <a:ext uri="{FF2B5EF4-FFF2-40B4-BE49-F238E27FC236}">
                <a16:creationId xmlns:a16="http://schemas.microsoft.com/office/drawing/2014/main" id="{61BFE085-D492-4281-ABB0-B50FF3A35AF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B2A85C1-A6E6-490D-87F7-4E3014AD9879}"/>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4236910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B420A1-33C7-4B6B-B0BA-682A7A5DA584}"/>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6269E36-A4BF-4CC4-885F-0A0EA760F1E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2A9FD7F-3EE3-4EE5-B1F4-CAAEDEBB52E9}"/>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5" name="Marcador de pie de página 4">
            <a:extLst>
              <a:ext uri="{FF2B5EF4-FFF2-40B4-BE49-F238E27FC236}">
                <a16:creationId xmlns:a16="http://schemas.microsoft.com/office/drawing/2014/main" id="{73941952-0EF6-4A13-A992-A521F548192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41D08D5-6FE0-4AA0-8644-547DE1EAA0E1}"/>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374651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C28592-D840-4E70-A848-6844FA29739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9DFC210-60A4-4729-B414-ACB722D633B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6F3116B-C171-44EC-A0C5-871A09D351F6}"/>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5" name="Marcador de pie de página 4">
            <a:extLst>
              <a:ext uri="{FF2B5EF4-FFF2-40B4-BE49-F238E27FC236}">
                <a16:creationId xmlns:a16="http://schemas.microsoft.com/office/drawing/2014/main" id="{8C6900E5-F406-4590-8A0F-2783F9B4894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338885B-7DDE-4AE7-935D-E60EA105402B}"/>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2837617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96AC9E-F37B-44AC-B66B-359843E3171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F012247A-4A30-4599-AD19-307C48D26AE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C29FE22-5FAB-4FB6-82C2-77BD5BDEF9D1}"/>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5" name="Marcador de pie de página 4">
            <a:extLst>
              <a:ext uri="{FF2B5EF4-FFF2-40B4-BE49-F238E27FC236}">
                <a16:creationId xmlns:a16="http://schemas.microsoft.com/office/drawing/2014/main" id="{B1AE8F23-48CA-40B1-AE37-ECC24BB5468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D003FA7-B0A1-421F-8F88-8ADE3E4A8E59}"/>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2007828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527DD5-7085-46AF-8437-D5C6636342D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B50A320F-0AC5-4CDA-A40F-A9A49AA97C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4CE05D8-3419-47F8-BA2F-B27817480DC2}"/>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5" name="Marcador de pie de página 4">
            <a:extLst>
              <a:ext uri="{FF2B5EF4-FFF2-40B4-BE49-F238E27FC236}">
                <a16:creationId xmlns:a16="http://schemas.microsoft.com/office/drawing/2014/main" id="{3EECDEBF-0DAE-4476-8B86-88D7A89910B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04F5384-253B-4CB5-8C7F-675A21D28EE6}"/>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177988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108C9E-3E1B-44AA-B04C-924D81EDCBF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585FADB-3181-4906-AD32-40856999743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84DCB56-AAC8-4F96-ACD7-6A6F7A2BEC9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6E98DD13-06B5-4570-8B5E-07B3FFF4929C}"/>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6" name="Marcador de pie de página 5">
            <a:extLst>
              <a:ext uri="{FF2B5EF4-FFF2-40B4-BE49-F238E27FC236}">
                <a16:creationId xmlns:a16="http://schemas.microsoft.com/office/drawing/2014/main" id="{D46186A3-7EC8-4E6B-AA3B-2E01453F067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6004381-7CAA-49FC-9EB7-86E980D8DEE5}"/>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4067345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6F391-5922-45E1-9C53-4DDEAF6D7364}"/>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51A1CD1-341E-47F7-BA7A-F42694FF0C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D7A08C5-A669-4AC5-8D6A-5C9E72A9A8C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D89D4A42-F139-475C-94A1-304CA06098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CCB47A3-5177-4B21-9557-82FA759A9E5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9D51A82A-0F1C-4BA3-BB25-A4ADF520E4CC}"/>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8" name="Marcador de pie de página 7">
            <a:extLst>
              <a:ext uri="{FF2B5EF4-FFF2-40B4-BE49-F238E27FC236}">
                <a16:creationId xmlns:a16="http://schemas.microsoft.com/office/drawing/2014/main" id="{39DCAB4D-CCB6-4A02-A5EF-BD6B7A010AEB}"/>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D29BDA16-2BB6-4517-BCCA-FDB1A02F3E8C}"/>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143383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5CB34-B2D7-441F-83B0-2366456B987C}"/>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431377DF-8A99-4CD0-81FA-4DCFA97AC5FD}"/>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4" name="Marcador de pie de página 3">
            <a:extLst>
              <a:ext uri="{FF2B5EF4-FFF2-40B4-BE49-F238E27FC236}">
                <a16:creationId xmlns:a16="http://schemas.microsoft.com/office/drawing/2014/main" id="{4961AB60-F695-4FC8-8A74-8FBCBCACE84D}"/>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9E6C1574-73AB-4D38-AEF6-919D2743CB32}"/>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3407983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2555F0D-D928-42E1-8461-F11EBE558C1F}"/>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3" name="Marcador de pie de página 2">
            <a:extLst>
              <a:ext uri="{FF2B5EF4-FFF2-40B4-BE49-F238E27FC236}">
                <a16:creationId xmlns:a16="http://schemas.microsoft.com/office/drawing/2014/main" id="{F5002FE8-E352-44AB-ABAA-753F27CB1AF1}"/>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B56B60ED-0A23-4E23-8B14-A70FAB7D653E}"/>
              </a:ext>
            </a:extLst>
          </p:cNvPr>
          <p:cNvSpPr>
            <a:spLocks noGrp="1"/>
          </p:cNvSpPr>
          <p:nvPr>
            <p:ph type="sldNum" sz="quarter" idx="12"/>
          </p:nvPr>
        </p:nvSpPr>
        <p:spPr/>
        <p:txBody>
          <a:bodyPr/>
          <a:lstStyle/>
          <a:p>
            <a:fld id="{99930A41-22B6-411A-B559-4B9433CEC8DF}" type="slidenum">
              <a:rPr lang="es-ES" smtClean="0"/>
              <a:t>‹Nº›</a:t>
            </a:fld>
            <a:endParaRPr lang="es-ES"/>
          </a:p>
        </p:txBody>
      </p:sp>
      <p:pic>
        <p:nvPicPr>
          <p:cNvPr id="5" name="Imagen 4" descr="Logotipo&#10;&#10;Descripción generada automáticamente">
            <a:extLst>
              <a:ext uri="{FF2B5EF4-FFF2-40B4-BE49-F238E27FC236}">
                <a16:creationId xmlns:a16="http://schemas.microsoft.com/office/drawing/2014/main" id="{EB230987-AA97-49BF-8D1A-74F87CE683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5630" y="181197"/>
            <a:ext cx="1095528" cy="857370"/>
          </a:xfrm>
          <a:prstGeom prst="rect">
            <a:avLst/>
          </a:prstGeom>
        </p:spPr>
      </p:pic>
    </p:spTree>
    <p:extLst>
      <p:ext uri="{BB962C8B-B14F-4D97-AF65-F5344CB8AC3E}">
        <p14:creationId xmlns:p14="http://schemas.microsoft.com/office/powerpoint/2010/main" val="242062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3B250-99E4-41BE-A5DD-69EAF0E929E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994AA10-AF49-4725-B9E5-87E1E98457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46F43C63-A7CA-4485-9B52-7E3D62006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8EC700C-6F21-4CE8-9E5E-E9C6485A3734}"/>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6" name="Marcador de pie de página 5">
            <a:extLst>
              <a:ext uri="{FF2B5EF4-FFF2-40B4-BE49-F238E27FC236}">
                <a16:creationId xmlns:a16="http://schemas.microsoft.com/office/drawing/2014/main" id="{7C6E012D-3EC6-41BC-9418-CA8EFAA77FA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52C9840-5F10-4670-AB71-D036F5640093}"/>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4208587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57637A-A098-4698-8794-DC5C170779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4FB04E16-5409-4945-81F1-183C319CC1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FA4E2B57-022F-45D6-86F5-2D6A91E52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F8375BE-2664-4A9D-8B32-6B13582822C4}"/>
              </a:ext>
            </a:extLst>
          </p:cNvPr>
          <p:cNvSpPr>
            <a:spLocks noGrp="1"/>
          </p:cNvSpPr>
          <p:nvPr>
            <p:ph type="dt" sz="half" idx="10"/>
          </p:nvPr>
        </p:nvSpPr>
        <p:spPr/>
        <p:txBody>
          <a:bodyPr/>
          <a:lstStyle/>
          <a:p>
            <a:fld id="{29032CB4-AA9F-450A-B4CB-33699494A9DF}" type="datetimeFigureOut">
              <a:rPr lang="es-ES" smtClean="0"/>
              <a:t>04/05/2021</a:t>
            </a:fld>
            <a:endParaRPr lang="es-ES"/>
          </a:p>
        </p:txBody>
      </p:sp>
      <p:sp>
        <p:nvSpPr>
          <p:cNvPr id="6" name="Marcador de pie de página 5">
            <a:extLst>
              <a:ext uri="{FF2B5EF4-FFF2-40B4-BE49-F238E27FC236}">
                <a16:creationId xmlns:a16="http://schemas.microsoft.com/office/drawing/2014/main" id="{0BDB8857-5CC0-4632-8715-0BB26906DBE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943A862-C479-4EC2-B435-2E7307A3A768}"/>
              </a:ext>
            </a:extLst>
          </p:cNvPr>
          <p:cNvSpPr>
            <a:spLocks noGrp="1"/>
          </p:cNvSpPr>
          <p:nvPr>
            <p:ph type="sldNum" sz="quarter" idx="12"/>
          </p:nvPr>
        </p:nvSpPr>
        <p:spPr/>
        <p:txBody>
          <a:bodyPr/>
          <a:lstStyle/>
          <a:p>
            <a:fld id="{99930A41-22B6-411A-B559-4B9433CEC8DF}" type="slidenum">
              <a:rPr lang="es-ES" smtClean="0"/>
              <a:t>‹Nº›</a:t>
            </a:fld>
            <a:endParaRPr lang="es-ES"/>
          </a:p>
        </p:txBody>
      </p:sp>
    </p:spTree>
    <p:extLst>
      <p:ext uri="{BB962C8B-B14F-4D97-AF65-F5344CB8AC3E}">
        <p14:creationId xmlns:p14="http://schemas.microsoft.com/office/powerpoint/2010/main" val="1775945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0C66AB4-C53D-423F-BAA9-F0B584FC3A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D40CC24-67CE-4674-9188-4D48B0B018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BA5A7E6-0BC5-4CDD-A444-BB374FE7F9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032CB4-AA9F-450A-B4CB-33699494A9DF}" type="datetimeFigureOut">
              <a:rPr lang="es-ES" smtClean="0"/>
              <a:t>04/05/2021</a:t>
            </a:fld>
            <a:endParaRPr lang="es-ES"/>
          </a:p>
        </p:txBody>
      </p:sp>
      <p:sp>
        <p:nvSpPr>
          <p:cNvPr id="5" name="Marcador de pie de página 4">
            <a:extLst>
              <a:ext uri="{FF2B5EF4-FFF2-40B4-BE49-F238E27FC236}">
                <a16:creationId xmlns:a16="http://schemas.microsoft.com/office/drawing/2014/main" id="{F2B77620-1420-47F6-A418-8FC2A4958E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B61108FA-513B-4358-8964-9CD6F27050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30A41-22B6-411A-B559-4B9433CEC8DF}" type="slidenum">
              <a:rPr lang="es-ES" smtClean="0"/>
              <a:t>‹Nº›</a:t>
            </a:fld>
            <a:endParaRPr lang="es-ES"/>
          </a:p>
        </p:txBody>
      </p:sp>
    </p:spTree>
    <p:extLst>
      <p:ext uri="{BB962C8B-B14F-4D97-AF65-F5344CB8AC3E}">
        <p14:creationId xmlns:p14="http://schemas.microsoft.com/office/powerpoint/2010/main" val="2781053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1D4EE32D-AAE6-41DC-8251-0ABF96B6A167}"/>
              </a:ext>
            </a:extLst>
          </p:cNvPr>
          <p:cNvSpPr txBox="1">
            <a:spLocks noChangeArrowheads="1"/>
          </p:cNvSpPr>
          <p:nvPr/>
        </p:nvSpPr>
        <p:spPr bwMode="auto">
          <a:xfrm>
            <a:off x="114301" y="563032"/>
            <a:ext cx="11625942" cy="5952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400" b="1" dirty="0">
                <a:solidFill>
                  <a:srgbClr val="000000"/>
                </a:solidFill>
                <a:latin typeface="Verdana" charset="0"/>
                <a:ea typeface="Verdana" charset="0"/>
                <a:cs typeface="Verdana" charset="0"/>
              </a:rPr>
              <a:t>24 month old boy, ward round. ITFC. 4</a:t>
            </a:r>
            <a:r>
              <a:rPr lang="en-US" altLang="en-US" sz="1400" b="1" baseline="33000" dirty="0">
                <a:solidFill>
                  <a:srgbClr val="000000"/>
                </a:solidFill>
                <a:latin typeface="Verdana" charset="0"/>
                <a:ea typeface="Verdana" charset="0"/>
                <a:cs typeface="Verdana" charset="0"/>
              </a:rPr>
              <a:t>th</a:t>
            </a:r>
            <a:r>
              <a:rPr lang="en-US" altLang="en-US" sz="1400" b="1" dirty="0">
                <a:solidFill>
                  <a:srgbClr val="000000"/>
                </a:solidFill>
                <a:latin typeface="Verdana" charset="0"/>
                <a:ea typeface="Verdana" charset="0"/>
                <a:cs typeface="Verdana" charset="0"/>
              </a:rPr>
              <a:t> day in Phase 1. Oedema +</a:t>
            </a:r>
          </a:p>
          <a:p>
            <a:pPr eaLnBrk="1">
              <a:lnSpc>
                <a:spcPct val="190000"/>
              </a:lnSpc>
              <a:buClrTx/>
              <a:buFontTx/>
              <a:buNone/>
            </a:pPr>
            <a:endParaRPr lang="en-US" altLang="en-US" sz="1400" dirty="0">
              <a:solidFill>
                <a:srgbClr val="000000"/>
              </a:solidFill>
              <a:latin typeface="Verdana" charset="0"/>
              <a:ea typeface="Verdana" charset="0"/>
              <a:cs typeface="Verdana" charset="0"/>
            </a:endParaRPr>
          </a:p>
          <a:p>
            <a:pPr eaLnBrk="1">
              <a:lnSpc>
                <a:spcPct val="190000"/>
              </a:lnSpc>
              <a:buClrTx/>
              <a:buFontTx/>
              <a:buNone/>
            </a:pPr>
            <a:r>
              <a:rPr lang="en-US" altLang="en-US" sz="1400" dirty="0">
                <a:solidFill>
                  <a:srgbClr val="000000"/>
                </a:solidFill>
                <a:latin typeface="Verdana" charset="0"/>
                <a:ea typeface="Verdana" charset="0"/>
                <a:cs typeface="Verdana" charset="0"/>
              </a:rPr>
              <a:t>Child is fed through a </a:t>
            </a:r>
            <a:r>
              <a:rPr lang="en-US" altLang="en-US" sz="1400" b="1" dirty="0">
                <a:solidFill>
                  <a:srgbClr val="000000"/>
                </a:solidFill>
                <a:latin typeface="Verdana" charset="0"/>
                <a:ea typeface="Verdana" charset="0"/>
                <a:cs typeface="Verdana" charset="0"/>
              </a:rPr>
              <a:t>nasogastric tube, </a:t>
            </a:r>
            <a:r>
              <a:rPr lang="en-US" altLang="en-US" sz="1400" dirty="0">
                <a:solidFill>
                  <a:srgbClr val="000000"/>
                </a:solidFill>
                <a:latin typeface="Verdana" charset="0"/>
                <a:ea typeface="Verdana" charset="0"/>
                <a:cs typeface="Verdana" charset="0"/>
              </a:rPr>
              <a:t>has been refusing the milk, now takes a small amount of milk orally before refusing </a:t>
            </a:r>
          </a:p>
          <a:p>
            <a:pPr eaLnBrk="1">
              <a:lnSpc>
                <a:spcPct val="190000"/>
              </a:lnSpc>
              <a:buClrTx/>
              <a:buFontTx/>
              <a:buNone/>
            </a:pPr>
            <a:r>
              <a:rPr lang="en-US" altLang="en-US" sz="1400" dirty="0">
                <a:solidFill>
                  <a:srgbClr val="000000"/>
                </a:solidFill>
                <a:latin typeface="Verdana" charset="0"/>
                <a:ea typeface="Verdana" charset="0"/>
                <a:cs typeface="Verdana" charset="0"/>
              </a:rPr>
              <a:t>the rest (which is given via the NGT), but you are not sure if he is ready to take NGT out. Weight initially decreased with </a:t>
            </a:r>
          </a:p>
          <a:p>
            <a:pPr eaLnBrk="1">
              <a:lnSpc>
                <a:spcPct val="190000"/>
              </a:lnSpc>
              <a:buClrTx/>
              <a:buFontTx/>
              <a:buNone/>
            </a:pPr>
            <a:r>
              <a:rPr lang="en-US" altLang="en-US" sz="1400" dirty="0">
                <a:solidFill>
                  <a:srgbClr val="000000"/>
                </a:solidFill>
                <a:latin typeface="Verdana" charset="0"/>
                <a:ea typeface="Verdana" charset="0"/>
                <a:cs typeface="Verdana" charset="0"/>
              </a:rPr>
              <a:t>reduction in oedema. Now is stable.  </a:t>
            </a:r>
          </a:p>
          <a:p>
            <a:pPr eaLnBrk="1">
              <a:lnSpc>
                <a:spcPct val="190000"/>
              </a:lnSpc>
              <a:buClrTx/>
              <a:buSzTx/>
              <a:buFontTx/>
              <a:buNone/>
            </a:pPr>
            <a:r>
              <a:rPr lang="en-US" altLang="en-US" sz="1400" dirty="0">
                <a:solidFill>
                  <a:srgbClr val="000000"/>
                </a:solidFill>
                <a:latin typeface="Verdana" charset="0"/>
                <a:ea typeface="Verdana" charset="0"/>
                <a:cs typeface="Verdana" charset="0"/>
              </a:rPr>
              <a:t>No other clinical symptoms or signs. Oedema has significantly reduced from +++ on admission</a:t>
            </a:r>
          </a:p>
          <a:p>
            <a:pPr eaLnBrk="1">
              <a:lnSpc>
                <a:spcPct val="190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400" b="1" dirty="0">
                <a:solidFill>
                  <a:srgbClr val="000000"/>
                </a:solidFill>
                <a:latin typeface="Verdana" charset="0"/>
                <a:ea typeface="Verdana" charset="0"/>
                <a:cs typeface="Verdana" charset="0"/>
              </a:rPr>
              <a:t>Examination</a:t>
            </a:r>
            <a:r>
              <a:rPr lang="en-US" altLang="en-US" sz="1400" dirty="0">
                <a:solidFill>
                  <a:srgbClr val="000000"/>
                </a:solidFill>
                <a:latin typeface="Verdana" charset="0"/>
                <a:ea typeface="Verdana" charset="0"/>
                <a:cs typeface="Verdana" charset="0"/>
              </a:rPr>
              <a:t>: Alert. Slightly irritable </a:t>
            </a:r>
          </a:p>
          <a:p>
            <a:pPr eaLnBrk="1">
              <a:lnSpc>
                <a:spcPct val="190000"/>
              </a:lnSpc>
            </a:pPr>
            <a:r>
              <a:rPr lang="en-US" altLang="en-US" sz="1400" u="sng" dirty="0">
                <a:solidFill>
                  <a:srgbClr val="000000"/>
                </a:solidFill>
                <a:latin typeface="Verdana" charset="0"/>
                <a:ea typeface="Verdana" charset="0"/>
                <a:cs typeface="Verdana" charset="0"/>
              </a:rPr>
              <a:t>Respiratory Rate</a:t>
            </a:r>
            <a:r>
              <a:rPr lang="en-US" altLang="en-US" sz="1400" dirty="0">
                <a:solidFill>
                  <a:srgbClr val="000000"/>
                </a:solidFill>
                <a:latin typeface="Verdana" charset="0"/>
                <a:ea typeface="Verdana" charset="0"/>
                <a:cs typeface="Verdana" charset="0"/>
              </a:rPr>
              <a:t>: 30 bpm. </a:t>
            </a:r>
            <a:r>
              <a:rPr lang="en-US" altLang="en-US" sz="1400" u="sng" dirty="0">
                <a:solidFill>
                  <a:srgbClr val="000000"/>
                </a:solidFill>
                <a:latin typeface="Verdana" charset="0"/>
                <a:ea typeface="Verdana" charset="0"/>
                <a:cs typeface="Verdana" charset="0"/>
              </a:rPr>
              <a:t>Heart Rate</a:t>
            </a:r>
            <a:r>
              <a:rPr lang="en-US" altLang="en-US" sz="1400" dirty="0">
                <a:solidFill>
                  <a:srgbClr val="000000"/>
                </a:solidFill>
                <a:latin typeface="Verdana" charset="0"/>
                <a:ea typeface="Verdana" charset="0"/>
                <a:cs typeface="Verdana" charset="0"/>
              </a:rPr>
              <a:t>: 90 bpm. </a:t>
            </a:r>
            <a:r>
              <a:rPr lang="en-US" altLang="en-US" sz="1400" u="sng" dirty="0">
                <a:solidFill>
                  <a:srgbClr val="000000"/>
                </a:solidFill>
                <a:latin typeface="Verdana" charset="0"/>
                <a:ea typeface="Verdana" charset="0"/>
                <a:cs typeface="Verdana" charset="0"/>
              </a:rPr>
              <a:t>O</a:t>
            </a:r>
            <a:r>
              <a:rPr lang="en-US" altLang="en-US" sz="1400" u="sng" baseline="-33000" dirty="0">
                <a:solidFill>
                  <a:srgbClr val="000000"/>
                </a:solidFill>
                <a:latin typeface="Verdana" charset="0"/>
                <a:ea typeface="Verdana" charset="0"/>
                <a:cs typeface="Verdana" charset="0"/>
              </a:rPr>
              <a:t>2</a:t>
            </a:r>
            <a:r>
              <a:rPr lang="en-US" altLang="en-US" sz="1400" u="sng" dirty="0">
                <a:solidFill>
                  <a:srgbClr val="000000"/>
                </a:solidFill>
                <a:latin typeface="Verdana" charset="0"/>
                <a:ea typeface="Verdana" charset="0"/>
                <a:cs typeface="Verdana" charset="0"/>
              </a:rPr>
              <a:t> Sat.</a:t>
            </a:r>
            <a:r>
              <a:rPr lang="en-US" altLang="en-US" sz="1400" dirty="0">
                <a:solidFill>
                  <a:srgbClr val="000000"/>
                </a:solidFill>
                <a:latin typeface="Verdana" charset="0"/>
                <a:ea typeface="Verdana" charset="0"/>
                <a:cs typeface="Verdana" charset="0"/>
              </a:rPr>
              <a:t>: 98% on air.</a:t>
            </a: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400" dirty="0">
                <a:solidFill>
                  <a:srgbClr val="000000"/>
                </a:solidFill>
                <a:latin typeface="Verdana" charset="0"/>
                <a:ea typeface="Verdana" charset="0"/>
                <a:cs typeface="Verdana" charset="0"/>
              </a:rPr>
              <a:t>Normal breath sounds, no respiratory distress. Heart rate regular, capillary refill of &lt;2 seconds. Normal abdominal examinations.</a:t>
            </a:r>
          </a:p>
          <a:p>
            <a:pPr eaLnBrk="1">
              <a:lnSpc>
                <a:spcPct val="190000"/>
              </a:lnSpc>
              <a:buClrTx/>
              <a:buFontTx/>
              <a:buNone/>
            </a:pPr>
            <a:r>
              <a:rPr lang="en-US" altLang="en-US" sz="1400" dirty="0">
                <a:solidFill>
                  <a:srgbClr val="000000"/>
                </a:solidFill>
                <a:latin typeface="Verdana" charset="0"/>
                <a:ea typeface="Verdana" charset="0"/>
                <a:cs typeface="Verdana" charset="0"/>
              </a:rPr>
              <a:t>Warm extremities.  Mildly inflamed throat. Cutaneous lesions of kwashiorkor. No other abnormalities</a:t>
            </a:r>
          </a:p>
          <a:p>
            <a:pPr eaLnBrk="1">
              <a:lnSpc>
                <a:spcPct val="190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600" b="1" i="1" dirty="0">
                <a:solidFill>
                  <a:srgbClr val="FF0000"/>
                </a:solidFill>
                <a:latin typeface="Verdana" charset="0"/>
                <a:ea typeface="Verdana" charset="0"/>
                <a:cs typeface="Verdana" charset="0"/>
              </a:rPr>
              <a:t>COULD MOHAMED BE CHANGED FROM  PHASE 1 TO TRANSITION?</a:t>
            </a:r>
          </a:p>
        </p:txBody>
      </p:sp>
      <p:sp>
        <p:nvSpPr>
          <p:cNvPr id="3" name="Text Box 2">
            <a:extLst>
              <a:ext uri="{FF2B5EF4-FFF2-40B4-BE49-F238E27FC236}">
                <a16:creationId xmlns:a16="http://schemas.microsoft.com/office/drawing/2014/main" id="{19D48BCD-0F32-4BE4-A1D1-DC6DF78ADB4E}"/>
              </a:ext>
            </a:extLst>
          </p:cNvPr>
          <p:cNvSpPr txBox="1">
            <a:spLocks noChangeArrowheads="1"/>
          </p:cNvSpPr>
          <p:nvPr/>
        </p:nvSpPr>
        <p:spPr bwMode="auto">
          <a:xfrm>
            <a:off x="1914502" y="116632"/>
            <a:ext cx="277632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MOHAMED</a:t>
            </a:r>
          </a:p>
        </p:txBody>
      </p:sp>
    </p:spTree>
    <p:extLst>
      <p:ext uri="{BB962C8B-B14F-4D97-AF65-F5344CB8AC3E}">
        <p14:creationId xmlns:p14="http://schemas.microsoft.com/office/powerpoint/2010/main" val="203445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B0762A1B-AE49-4B28-9824-70F1CFAACDA8}"/>
              </a:ext>
            </a:extLst>
          </p:cNvPr>
          <p:cNvSpPr txBox="1">
            <a:spLocks noChangeArrowheads="1"/>
          </p:cNvSpPr>
          <p:nvPr/>
        </p:nvSpPr>
        <p:spPr bwMode="auto">
          <a:xfrm>
            <a:off x="1847528" y="908720"/>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GB" altLang="en-US" sz="1400" b="1" dirty="0">
              <a:solidFill>
                <a:srgbClr val="000000"/>
              </a:solidFill>
              <a:latin typeface="Verdana" charset="0"/>
              <a:ea typeface="Verdana" charset="0"/>
              <a:cs typeface="Verdana" charset="0"/>
            </a:endParaRPr>
          </a:p>
          <a:p>
            <a:pPr eaLnBrk="1">
              <a:lnSpc>
                <a:spcPct val="190000"/>
              </a:lnSpc>
              <a:buClrTx/>
              <a:buFontTx/>
              <a:buNone/>
            </a:pPr>
            <a:r>
              <a:rPr lang="en-GB" altLang="en-US" sz="1400" b="1" dirty="0">
                <a:solidFill>
                  <a:srgbClr val="000000"/>
                </a:solidFill>
                <a:latin typeface="Verdana" charset="0"/>
                <a:ea typeface="Verdana" charset="0"/>
                <a:cs typeface="Verdana" charset="0"/>
              </a:rPr>
              <a:t>4 year old girl. 5 weeks in ATFC. Marasmus </a:t>
            </a:r>
          </a:p>
          <a:p>
            <a:pPr eaLnBrk="1">
              <a:lnSpc>
                <a:spcPct val="190000"/>
              </a:lnSpc>
              <a:buClrTx/>
              <a:buFontTx/>
              <a:buNone/>
            </a:pPr>
            <a:endParaRPr lang="en-GB" altLang="en-US" sz="1400" dirty="0">
              <a:solidFill>
                <a:srgbClr val="000000"/>
              </a:solidFill>
              <a:latin typeface="Verdana" charset="0"/>
              <a:ea typeface="Verdana" charset="0"/>
              <a:cs typeface="Verdana" charset="0"/>
            </a:endParaRPr>
          </a:p>
          <a:p>
            <a:pPr eaLnBrk="1">
              <a:lnSpc>
                <a:spcPct val="190000"/>
              </a:lnSpc>
              <a:buClrTx/>
              <a:buFontTx/>
              <a:buNone/>
            </a:pPr>
            <a:r>
              <a:rPr lang="en-GB" altLang="en-US" sz="1400" dirty="0">
                <a:solidFill>
                  <a:srgbClr val="000000"/>
                </a:solidFill>
                <a:latin typeface="Verdana" charset="0"/>
                <a:ea typeface="Verdana" charset="0"/>
                <a:cs typeface="Verdana" charset="0"/>
              </a:rPr>
              <a:t>Mother tells the nurse that the girl is eating very well, with a very good appetite, </a:t>
            </a:r>
          </a:p>
          <a:p>
            <a:pPr eaLnBrk="1">
              <a:lnSpc>
                <a:spcPct val="190000"/>
              </a:lnSpc>
              <a:buClrTx/>
              <a:buFontTx/>
              <a:buNone/>
            </a:pPr>
            <a:r>
              <a:rPr lang="en-GB" altLang="en-US" sz="1400" dirty="0">
                <a:solidFill>
                  <a:srgbClr val="000000"/>
                </a:solidFill>
                <a:latin typeface="Verdana" charset="0"/>
                <a:ea typeface="Verdana" charset="0"/>
                <a:cs typeface="Verdana" charset="0"/>
              </a:rPr>
              <a:t>and that there are no special concerns. Has been 5 weeks in the programme, but</a:t>
            </a:r>
          </a:p>
          <a:p>
            <a:pPr eaLnBrk="1">
              <a:lnSpc>
                <a:spcPct val="190000"/>
              </a:lnSpc>
              <a:buClrTx/>
              <a:buFontTx/>
              <a:buNone/>
            </a:pPr>
            <a:r>
              <a:rPr lang="en-GB" altLang="en-US" sz="1400" dirty="0">
                <a:solidFill>
                  <a:srgbClr val="000000"/>
                </a:solidFill>
                <a:latin typeface="Verdana" charset="0"/>
                <a:ea typeface="Verdana" charset="0"/>
                <a:cs typeface="Verdana" charset="0"/>
              </a:rPr>
              <a:t>weight curve is completely flat.</a:t>
            </a:r>
          </a:p>
          <a:p>
            <a:pPr eaLnBrk="1">
              <a:lnSpc>
                <a:spcPct val="190000"/>
              </a:lnSpc>
              <a:buClrTx/>
              <a:buFontTx/>
              <a:buNone/>
            </a:pPr>
            <a:endParaRPr lang="en-GB" altLang="en-US" sz="1400" b="1" dirty="0">
              <a:solidFill>
                <a:srgbClr val="000000"/>
              </a:solidFill>
              <a:latin typeface="Verdana" charset="0"/>
              <a:ea typeface="Verdana" charset="0"/>
              <a:cs typeface="Verdana" charset="0"/>
            </a:endParaRPr>
          </a:p>
          <a:p>
            <a:pPr eaLnBrk="1">
              <a:lnSpc>
                <a:spcPct val="190000"/>
              </a:lnSpc>
              <a:buClrTx/>
              <a:buFontTx/>
              <a:buNone/>
            </a:pPr>
            <a:r>
              <a:rPr lang="en-GB" altLang="en-US" sz="1400" b="1" dirty="0">
                <a:solidFill>
                  <a:srgbClr val="000000"/>
                </a:solidFill>
                <a:latin typeface="Verdana" charset="0"/>
                <a:ea typeface="Verdana" charset="0"/>
                <a:cs typeface="Verdana" charset="0"/>
              </a:rPr>
              <a:t>Examination</a:t>
            </a:r>
            <a:r>
              <a:rPr lang="en-GB" altLang="en-US" sz="1400" dirty="0">
                <a:solidFill>
                  <a:srgbClr val="000000"/>
                </a:solidFill>
                <a:latin typeface="Verdana" charset="0"/>
                <a:ea typeface="Verdana" charset="0"/>
                <a:cs typeface="Verdana" charset="0"/>
              </a:rPr>
              <a:t>: Alert. Good general condition.</a:t>
            </a:r>
          </a:p>
          <a:p>
            <a:pPr eaLnBrk="1">
              <a:lnSpc>
                <a:spcPct val="190000"/>
              </a:lnSpc>
            </a:pPr>
            <a:r>
              <a:rPr lang="en-GB" altLang="en-US" sz="1400" u="sng" dirty="0">
                <a:solidFill>
                  <a:srgbClr val="000000"/>
                </a:solidFill>
                <a:latin typeface="Verdana" charset="0"/>
                <a:ea typeface="Verdana" charset="0"/>
                <a:cs typeface="Verdana" charset="0"/>
              </a:rPr>
              <a:t>Respiratory Rate</a:t>
            </a:r>
            <a:r>
              <a:rPr lang="en-GB" altLang="en-US" sz="1400" dirty="0">
                <a:solidFill>
                  <a:srgbClr val="000000"/>
                </a:solidFill>
                <a:latin typeface="Verdana" charset="0"/>
                <a:ea typeface="Verdana" charset="0"/>
                <a:cs typeface="Verdana" charset="0"/>
              </a:rPr>
              <a:t>: 28 rpm. </a:t>
            </a:r>
            <a:r>
              <a:rPr lang="en-GB" altLang="en-US" sz="1400" u="sng" dirty="0">
                <a:solidFill>
                  <a:srgbClr val="000000"/>
                </a:solidFill>
                <a:latin typeface="Verdana" charset="0"/>
                <a:ea typeface="Verdana" charset="0"/>
                <a:cs typeface="Verdana" charset="0"/>
              </a:rPr>
              <a:t>Heart Rate</a:t>
            </a:r>
            <a:r>
              <a:rPr lang="en-GB" altLang="en-US" sz="1400" dirty="0">
                <a:solidFill>
                  <a:srgbClr val="000000"/>
                </a:solidFill>
                <a:latin typeface="Verdana" charset="0"/>
                <a:ea typeface="Verdana" charset="0"/>
                <a:cs typeface="Verdana" charset="0"/>
              </a:rPr>
              <a:t>: 95 bpm. </a:t>
            </a:r>
            <a:r>
              <a:rPr lang="en-GB" altLang="en-US" sz="1400" u="sng" dirty="0">
                <a:solidFill>
                  <a:srgbClr val="000000"/>
                </a:solidFill>
                <a:latin typeface="Verdana" charset="0"/>
                <a:ea typeface="Verdana" charset="0"/>
                <a:cs typeface="Verdana" charset="0"/>
              </a:rPr>
              <a:t>O</a:t>
            </a:r>
            <a:r>
              <a:rPr lang="en-GB" altLang="en-US" sz="1400" u="sng" baseline="-33000" dirty="0">
                <a:solidFill>
                  <a:srgbClr val="000000"/>
                </a:solidFill>
                <a:latin typeface="Verdana" charset="0"/>
                <a:ea typeface="Verdana" charset="0"/>
                <a:cs typeface="Verdana" charset="0"/>
              </a:rPr>
              <a:t>2</a:t>
            </a:r>
            <a:r>
              <a:rPr lang="en-GB" altLang="en-US" sz="1400" u="sng" dirty="0">
                <a:solidFill>
                  <a:srgbClr val="000000"/>
                </a:solidFill>
                <a:latin typeface="Verdana" charset="0"/>
                <a:ea typeface="Verdana" charset="0"/>
                <a:cs typeface="Verdana" charset="0"/>
              </a:rPr>
              <a:t> Sat.</a:t>
            </a:r>
            <a:r>
              <a:rPr lang="en-GB" altLang="en-US" sz="1400" dirty="0">
                <a:solidFill>
                  <a:srgbClr val="000000"/>
                </a:solidFill>
                <a:latin typeface="Verdana" charset="0"/>
                <a:ea typeface="Verdana" charset="0"/>
                <a:cs typeface="Verdana" charset="0"/>
              </a:rPr>
              <a:t>:  100% on air.  </a:t>
            </a:r>
          </a:p>
          <a:p>
            <a:pPr eaLnBrk="1">
              <a:lnSpc>
                <a:spcPct val="190000"/>
              </a:lnSpc>
              <a:buClrTx/>
              <a:buFontTx/>
              <a:buNone/>
            </a:pPr>
            <a:r>
              <a:rPr lang="en-GB" altLang="en-US" sz="1400" dirty="0">
                <a:solidFill>
                  <a:srgbClr val="000000"/>
                </a:solidFill>
                <a:latin typeface="Verdana" charset="0"/>
                <a:ea typeface="Verdana" charset="0"/>
                <a:cs typeface="Verdana" charset="0"/>
              </a:rPr>
              <a:t>No signs of respiratory distress, Normal pulse, CRT and extremities. Normal skin colour</a:t>
            </a:r>
          </a:p>
          <a:p>
            <a:pPr eaLnBrk="1">
              <a:lnSpc>
                <a:spcPct val="190000"/>
              </a:lnSpc>
              <a:buClrTx/>
              <a:buFontTx/>
              <a:buNone/>
            </a:pPr>
            <a:r>
              <a:rPr lang="en-GB" altLang="en-US" sz="1400" dirty="0">
                <a:solidFill>
                  <a:srgbClr val="000000"/>
                </a:solidFill>
                <a:latin typeface="Verdana" charset="0"/>
                <a:ea typeface="Verdana" charset="0"/>
                <a:cs typeface="Verdana" charset="0"/>
              </a:rPr>
              <a:t>Presents 1 cm hepatomegaly, rest of abdominal examination normal. No other abnormalities.</a:t>
            </a:r>
          </a:p>
          <a:p>
            <a:pPr eaLnBrk="1">
              <a:lnSpc>
                <a:spcPct val="190000"/>
              </a:lnSpc>
              <a:buClrTx/>
              <a:buSzTx/>
              <a:buFontTx/>
              <a:buNone/>
            </a:pPr>
            <a:endParaRPr lang="en-GB" altLang="en-US" sz="1400" b="1" dirty="0">
              <a:solidFill>
                <a:srgbClr val="000000"/>
              </a:solidFill>
              <a:latin typeface="Verdana" charset="0"/>
              <a:ea typeface="Verdana" charset="0"/>
              <a:cs typeface="Verdana" charset="0"/>
            </a:endParaRPr>
          </a:p>
          <a:p>
            <a:pPr eaLnBrk="1">
              <a:lnSpc>
                <a:spcPct val="190000"/>
              </a:lnSpc>
              <a:buClrTx/>
              <a:buSzTx/>
              <a:buFontTx/>
              <a:buNone/>
            </a:pPr>
            <a:r>
              <a:rPr lang="en-US" altLang="en-US" sz="1600" b="1" i="1" dirty="0">
                <a:solidFill>
                  <a:srgbClr val="FF0000"/>
                </a:solidFill>
                <a:latin typeface="Verdana" charset="0"/>
                <a:ea typeface="Verdana" charset="0"/>
                <a:cs typeface="Verdana" charset="0"/>
              </a:rPr>
              <a:t>MUST </a:t>
            </a:r>
            <a:r>
              <a:rPr lang="en-GB" altLang="en-US" sz="1600" b="1" i="1" dirty="0">
                <a:solidFill>
                  <a:srgbClr val="FF0000"/>
                </a:solidFill>
                <a:latin typeface="Verdana" charset="0"/>
                <a:ea typeface="Verdana" charset="0"/>
                <a:cs typeface="Verdana" charset="0"/>
              </a:rPr>
              <a:t>MAIMOUNA </a:t>
            </a:r>
            <a:r>
              <a:rPr lang="en-US" altLang="en-US" sz="1600" b="1" i="1" dirty="0">
                <a:solidFill>
                  <a:srgbClr val="FF0000"/>
                </a:solidFill>
                <a:latin typeface="Verdana" charset="0"/>
                <a:ea typeface="Verdana" charset="0"/>
                <a:cs typeface="Verdana" charset="0"/>
              </a:rPr>
              <a:t>REMAIN IN ATFC OR BE REFERED TO ITFC? IF SO, </a:t>
            </a:r>
          </a:p>
          <a:p>
            <a:pPr eaLnBrk="1">
              <a:lnSpc>
                <a:spcPct val="190000"/>
              </a:lnSpc>
              <a:buClrTx/>
              <a:buSzTx/>
              <a:buFontTx/>
              <a:buNone/>
            </a:pPr>
            <a:r>
              <a:rPr lang="en-US" altLang="en-US" sz="1600" b="1" i="1" dirty="0">
                <a:solidFill>
                  <a:srgbClr val="FF0000"/>
                </a:solidFill>
                <a:latin typeface="Verdana" charset="0"/>
                <a:ea typeface="Verdana" charset="0"/>
                <a:cs typeface="Verdana" charset="0"/>
              </a:rPr>
              <a:t>IN WHICH PHASE ?</a:t>
            </a:r>
          </a:p>
        </p:txBody>
      </p:sp>
      <p:sp>
        <p:nvSpPr>
          <p:cNvPr id="3" name="Text Box 2">
            <a:extLst>
              <a:ext uri="{FF2B5EF4-FFF2-40B4-BE49-F238E27FC236}">
                <a16:creationId xmlns:a16="http://schemas.microsoft.com/office/drawing/2014/main" id="{5BD5B4A3-DA03-411E-B5F6-835E9C96A202}"/>
              </a:ext>
            </a:extLst>
          </p:cNvPr>
          <p:cNvSpPr txBox="1">
            <a:spLocks noChangeArrowheads="1"/>
          </p:cNvSpPr>
          <p:nvPr/>
        </p:nvSpPr>
        <p:spPr bwMode="auto">
          <a:xfrm>
            <a:off x="1857670" y="260648"/>
            <a:ext cx="277632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MAIMOUNA</a:t>
            </a:r>
          </a:p>
        </p:txBody>
      </p:sp>
    </p:spTree>
    <p:extLst>
      <p:ext uri="{BB962C8B-B14F-4D97-AF65-F5344CB8AC3E}">
        <p14:creationId xmlns:p14="http://schemas.microsoft.com/office/powerpoint/2010/main" val="127019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5CA2E65D-B32C-4A63-A66A-380A2A42548C}"/>
              </a:ext>
            </a:extLst>
          </p:cNvPr>
          <p:cNvSpPr txBox="1">
            <a:spLocks noChangeArrowheads="1"/>
          </p:cNvSpPr>
          <p:nvPr/>
        </p:nvSpPr>
        <p:spPr bwMode="auto">
          <a:xfrm>
            <a:off x="1775520" y="665684"/>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GB" altLang="en-US" sz="1400" b="1" dirty="0">
              <a:solidFill>
                <a:srgbClr val="000000"/>
              </a:solidFill>
              <a:latin typeface="Verdana" charset="0"/>
              <a:ea typeface="Verdana" charset="0"/>
              <a:cs typeface="Verdana" charset="0"/>
            </a:endParaRPr>
          </a:p>
          <a:p>
            <a:pPr eaLnBrk="1">
              <a:lnSpc>
                <a:spcPct val="200000"/>
              </a:lnSpc>
              <a:buClrTx/>
              <a:buSzTx/>
              <a:buFontTx/>
              <a:buNone/>
            </a:pPr>
            <a:r>
              <a:rPr lang="en-GB" altLang="en-US" sz="1400" b="1" dirty="0">
                <a:solidFill>
                  <a:srgbClr val="000000"/>
                </a:solidFill>
                <a:latin typeface="Verdana" charset="0"/>
                <a:ea typeface="Verdana" charset="0"/>
                <a:cs typeface="Verdana" charset="0"/>
              </a:rPr>
              <a:t>12 month old boy. Ward round. ITFC. 5</a:t>
            </a:r>
            <a:r>
              <a:rPr lang="en-GB" altLang="en-US" sz="1400" b="1" baseline="33000" dirty="0">
                <a:solidFill>
                  <a:srgbClr val="000000"/>
                </a:solidFill>
                <a:latin typeface="Verdana" charset="0"/>
                <a:ea typeface="Verdana" charset="0"/>
                <a:cs typeface="Verdana" charset="0"/>
              </a:rPr>
              <a:t>th</a:t>
            </a:r>
            <a:r>
              <a:rPr lang="en-GB" altLang="en-US" sz="1400" b="1" dirty="0">
                <a:solidFill>
                  <a:srgbClr val="000000"/>
                </a:solidFill>
                <a:latin typeface="Verdana" charset="0"/>
                <a:ea typeface="Verdana" charset="0"/>
                <a:cs typeface="Verdana" charset="0"/>
              </a:rPr>
              <a:t> day in Phase I. Marasmus</a:t>
            </a:r>
          </a:p>
          <a:p>
            <a:pPr eaLnBrk="1">
              <a:lnSpc>
                <a:spcPct val="200000"/>
              </a:lnSpc>
              <a:buClrTx/>
              <a:buFontTx/>
              <a:buNone/>
            </a:pPr>
            <a:endParaRPr lang="en-GB" altLang="en-US" sz="1400" dirty="0">
              <a:solidFill>
                <a:srgbClr val="000000"/>
              </a:solidFill>
              <a:latin typeface="Verdana" charset="0"/>
              <a:ea typeface="Verdana" charset="0"/>
              <a:cs typeface="Verdana" charset="0"/>
            </a:endParaRPr>
          </a:p>
          <a:p>
            <a:pPr eaLnBrk="1">
              <a:lnSpc>
                <a:spcPct val="200000"/>
              </a:lnSpc>
              <a:buClrTx/>
              <a:buFontTx/>
              <a:buNone/>
            </a:pPr>
            <a:r>
              <a:rPr lang="en-GB" altLang="en-US" sz="1400" dirty="0">
                <a:solidFill>
                  <a:srgbClr val="000000"/>
                </a:solidFill>
                <a:latin typeface="Verdana" charset="0"/>
                <a:ea typeface="Verdana" charset="0"/>
                <a:cs typeface="Verdana" charset="0"/>
              </a:rPr>
              <a:t>Child looks well. Vital signs completely normal. No special concerns. </a:t>
            </a:r>
          </a:p>
          <a:p>
            <a:pPr eaLnBrk="1">
              <a:lnSpc>
                <a:spcPct val="200000"/>
              </a:lnSpc>
              <a:buClrTx/>
              <a:buFontTx/>
              <a:buNone/>
            </a:pPr>
            <a:r>
              <a:rPr lang="en-GB" altLang="en-US" sz="1400" dirty="0">
                <a:solidFill>
                  <a:srgbClr val="000000"/>
                </a:solidFill>
                <a:latin typeface="Verdana" charset="0"/>
                <a:ea typeface="Verdana" charset="0"/>
                <a:cs typeface="Verdana" charset="0"/>
              </a:rPr>
              <a:t>Mother says the child has an extremely good appetite. Yesterday a nurse saw him</a:t>
            </a:r>
          </a:p>
          <a:p>
            <a:pPr eaLnBrk="1">
              <a:lnSpc>
                <a:spcPct val="200000"/>
              </a:lnSpc>
              <a:buClrTx/>
              <a:buFontTx/>
              <a:buNone/>
            </a:pPr>
            <a:r>
              <a:rPr lang="en-GB" altLang="en-US" sz="1400" dirty="0">
                <a:solidFill>
                  <a:srgbClr val="000000"/>
                </a:solidFill>
                <a:latin typeface="Verdana" charset="0"/>
                <a:ea typeface="Verdana" charset="0"/>
                <a:cs typeface="Verdana" charset="0"/>
              </a:rPr>
              <a:t>eating his brother´s local diet. </a:t>
            </a:r>
          </a:p>
          <a:p>
            <a:pPr eaLnBrk="1">
              <a:lnSpc>
                <a:spcPct val="200000"/>
              </a:lnSpc>
              <a:buClrTx/>
              <a:buSzTx/>
              <a:buFontTx/>
              <a:buNone/>
            </a:pPr>
            <a:endParaRPr lang="en-GB" altLang="en-US" sz="1400" b="1" dirty="0">
              <a:solidFill>
                <a:srgbClr val="000000"/>
              </a:solidFill>
              <a:latin typeface="Verdana" charset="0"/>
              <a:ea typeface="Verdana" charset="0"/>
              <a:cs typeface="Verdana" charset="0"/>
            </a:endParaRPr>
          </a:p>
          <a:p>
            <a:pPr eaLnBrk="1">
              <a:lnSpc>
                <a:spcPct val="200000"/>
              </a:lnSpc>
              <a:buClrTx/>
              <a:buSzTx/>
              <a:buFontTx/>
              <a:buNone/>
            </a:pPr>
            <a:r>
              <a:rPr lang="en-GB" altLang="en-US" sz="1400" b="1" dirty="0">
                <a:solidFill>
                  <a:srgbClr val="000000"/>
                </a:solidFill>
                <a:latin typeface="Verdana" charset="0"/>
                <a:ea typeface="Verdana" charset="0"/>
                <a:cs typeface="Verdana" charset="0"/>
              </a:rPr>
              <a:t>Examination:</a:t>
            </a:r>
            <a:r>
              <a:rPr lang="en-GB" altLang="en-US" sz="1400" dirty="0">
                <a:solidFill>
                  <a:srgbClr val="000000"/>
                </a:solidFill>
                <a:latin typeface="Verdana" charset="0"/>
                <a:ea typeface="Verdana" charset="0"/>
                <a:cs typeface="Verdana" charset="0"/>
              </a:rPr>
              <a:t> Alert, good general condition.</a:t>
            </a:r>
          </a:p>
          <a:p>
            <a:pPr eaLnBrk="1">
              <a:lnSpc>
                <a:spcPct val="200000"/>
              </a:lnSpc>
            </a:pPr>
            <a:r>
              <a:rPr lang="en-GB" altLang="en-US" sz="1400" u="sng" dirty="0">
                <a:solidFill>
                  <a:srgbClr val="000000"/>
                </a:solidFill>
                <a:latin typeface="Verdana" charset="0"/>
                <a:ea typeface="Verdana" charset="0"/>
                <a:cs typeface="Verdana" charset="0"/>
              </a:rPr>
              <a:t>Respiratory rate</a:t>
            </a:r>
            <a:r>
              <a:rPr lang="en-GB" altLang="en-US" sz="1400" dirty="0">
                <a:solidFill>
                  <a:srgbClr val="000000"/>
                </a:solidFill>
                <a:latin typeface="Verdana" charset="0"/>
                <a:ea typeface="Verdana" charset="0"/>
                <a:cs typeface="Verdana" charset="0"/>
              </a:rPr>
              <a:t>: 27 rpm. </a:t>
            </a:r>
            <a:r>
              <a:rPr lang="en-GB" altLang="en-US" sz="1400" u="sng" dirty="0">
                <a:solidFill>
                  <a:srgbClr val="000000"/>
                </a:solidFill>
                <a:latin typeface="Verdana" charset="0"/>
                <a:ea typeface="Verdana" charset="0"/>
                <a:cs typeface="Verdana" charset="0"/>
              </a:rPr>
              <a:t>Heart Rate</a:t>
            </a:r>
            <a:r>
              <a:rPr lang="en-GB" altLang="en-US" sz="1400" dirty="0">
                <a:solidFill>
                  <a:srgbClr val="000000"/>
                </a:solidFill>
                <a:latin typeface="Verdana" charset="0"/>
                <a:ea typeface="Verdana" charset="0"/>
                <a:cs typeface="Verdana" charset="0"/>
              </a:rPr>
              <a:t>: 90 bpm. </a:t>
            </a:r>
            <a:r>
              <a:rPr lang="en-GB" altLang="en-US" sz="1400" u="sng" dirty="0">
                <a:solidFill>
                  <a:srgbClr val="000000"/>
                </a:solidFill>
                <a:latin typeface="Verdana" charset="0"/>
                <a:ea typeface="Verdana" charset="0"/>
                <a:cs typeface="Verdana" charset="0"/>
              </a:rPr>
              <a:t>O</a:t>
            </a:r>
            <a:r>
              <a:rPr lang="en-GB" altLang="en-US" sz="1400" u="sng" baseline="-33000" dirty="0">
                <a:solidFill>
                  <a:srgbClr val="000000"/>
                </a:solidFill>
                <a:latin typeface="Verdana" charset="0"/>
                <a:ea typeface="Verdana" charset="0"/>
                <a:cs typeface="Verdana" charset="0"/>
              </a:rPr>
              <a:t>2</a:t>
            </a:r>
            <a:r>
              <a:rPr lang="en-GB" altLang="en-US" sz="1400" u="sng" dirty="0">
                <a:solidFill>
                  <a:srgbClr val="000000"/>
                </a:solidFill>
                <a:latin typeface="Verdana" charset="0"/>
                <a:ea typeface="Verdana" charset="0"/>
                <a:cs typeface="Verdana" charset="0"/>
              </a:rPr>
              <a:t> Sat.</a:t>
            </a:r>
            <a:r>
              <a:rPr lang="en-GB" altLang="en-US" sz="1400" dirty="0">
                <a:solidFill>
                  <a:srgbClr val="000000"/>
                </a:solidFill>
                <a:latin typeface="Verdana" charset="0"/>
                <a:ea typeface="Verdana" charset="0"/>
                <a:cs typeface="Verdana" charset="0"/>
              </a:rPr>
              <a:t>: 98% on air.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respiratory examination. Regular pulse, CRT &lt;2 seconds, warm extremities.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abdominal examination. Normal neurological examination.</a:t>
            </a:r>
          </a:p>
          <a:p>
            <a:pPr eaLnBrk="1">
              <a:lnSpc>
                <a:spcPct val="200000"/>
              </a:lnSpc>
              <a:buClrTx/>
              <a:buFontTx/>
              <a:buNone/>
            </a:pPr>
            <a:r>
              <a:rPr lang="en-GB" altLang="en-US" sz="1400" dirty="0" err="1">
                <a:solidFill>
                  <a:srgbClr val="000000"/>
                </a:solidFill>
                <a:latin typeface="Verdana" charset="0"/>
                <a:ea typeface="Verdana" charset="0"/>
                <a:cs typeface="Verdana" charset="0"/>
              </a:rPr>
              <a:t>Papular</a:t>
            </a:r>
            <a:r>
              <a:rPr lang="en-GB" altLang="en-US" sz="1400" dirty="0">
                <a:solidFill>
                  <a:srgbClr val="000000"/>
                </a:solidFill>
                <a:latin typeface="Verdana" charset="0"/>
                <a:ea typeface="Verdana" charset="0"/>
                <a:cs typeface="Verdana" charset="0"/>
              </a:rPr>
              <a:t> skin rash, not itchy.  </a:t>
            </a:r>
          </a:p>
          <a:p>
            <a:pPr eaLnBrk="1">
              <a:lnSpc>
                <a:spcPct val="200000"/>
              </a:lnSpc>
              <a:buClrTx/>
              <a:buSzTx/>
              <a:buFontTx/>
              <a:buNone/>
            </a:pPr>
            <a:endParaRPr lang="en-GB" altLang="en-US" sz="1400" dirty="0">
              <a:solidFill>
                <a:srgbClr val="000000"/>
              </a:solidFill>
              <a:latin typeface="Verdana" charset="0"/>
              <a:ea typeface="Verdana" charset="0"/>
              <a:cs typeface="Verdana" charset="0"/>
            </a:endParaRPr>
          </a:p>
          <a:p>
            <a:pPr eaLnBrk="1">
              <a:lnSpc>
                <a:spcPct val="200000"/>
              </a:lnSpc>
              <a:buClrTx/>
              <a:buSzTx/>
              <a:buFontTx/>
              <a:buNone/>
            </a:pPr>
            <a:r>
              <a:rPr lang="en-GB" altLang="en-US" sz="1600" b="1" i="1" dirty="0">
                <a:solidFill>
                  <a:srgbClr val="FF0000"/>
                </a:solidFill>
                <a:latin typeface="Verdana" charset="0"/>
                <a:ea typeface="Verdana" charset="0"/>
                <a:cs typeface="Verdana" charset="0"/>
              </a:rPr>
              <a:t>COULD KEVIN BE CHANGED FROM PHASE 1 TO TRANSITION?</a:t>
            </a:r>
          </a:p>
        </p:txBody>
      </p:sp>
      <p:sp>
        <p:nvSpPr>
          <p:cNvPr id="3" name="Text Box 2">
            <a:extLst>
              <a:ext uri="{FF2B5EF4-FFF2-40B4-BE49-F238E27FC236}">
                <a16:creationId xmlns:a16="http://schemas.microsoft.com/office/drawing/2014/main" id="{2AD4C868-B535-4C4A-B641-C50851E0D3C1}"/>
              </a:ext>
            </a:extLst>
          </p:cNvPr>
          <p:cNvSpPr txBox="1">
            <a:spLocks noChangeArrowheads="1"/>
          </p:cNvSpPr>
          <p:nvPr/>
        </p:nvSpPr>
        <p:spPr bwMode="auto">
          <a:xfrm>
            <a:off x="1919536" y="219284"/>
            <a:ext cx="277632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KEVIN</a:t>
            </a:r>
          </a:p>
        </p:txBody>
      </p:sp>
    </p:spTree>
    <p:extLst>
      <p:ext uri="{BB962C8B-B14F-4D97-AF65-F5344CB8AC3E}">
        <p14:creationId xmlns:p14="http://schemas.microsoft.com/office/powerpoint/2010/main" val="168246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2606F40A-9CC7-4285-B0B5-8EA8A248D6FE}"/>
              </a:ext>
            </a:extLst>
          </p:cNvPr>
          <p:cNvSpPr txBox="1">
            <a:spLocks noChangeArrowheads="1"/>
          </p:cNvSpPr>
          <p:nvPr/>
        </p:nvSpPr>
        <p:spPr bwMode="auto">
          <a:xfrm>
            <a:off x="1839006" y="751068"/>
            <a:ext cx="8490240" cy="57106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GB" altLang="en-US" sz="1400" b="1" dirty="0">
              <a:solidFill>
                <a:srgbClr val="000000"/>
              </a:solidFill>
              <a:latin typeface="Verdana" charset="0"/>
              <a:ea typeface="Verdana" charset="0"/>
              <a:cs typeface="Verdana" charset="0"/>
            </a:endParaRPr>
          </a:p>
          <a:p>
            <a:pPr eaLnBrk="1">
              <a:lnSpc>
                <a:spcPct val="190000"/>
              </a:lnSpc>
              <a:buClrTx/>
              <a:buFontTx/>
              <a:buNone/>
            </a:pPr>
            <a:r>
              <a:rPr lang="en-GB" altLang="en-US" sz="1400" b="1" dirty="0">
                <a:solidFill>
                  <a:srgbClr val="000000"/>
                </a:solidFill>
                <a:latin typeface="Verdana" charset="0"/>
                <a:ea typeface="Verdana" charset="0"/>
                <a:cs typeface="Verdana" charset="0"/>
              </a:rPr>
              <a:t>18 month old girl. Ward round. ITFC. 4</a:t>
            </a:r>
            <a:r>
              <a:rPr lang="en-GB" altLang="en-US" sz="1400" b="1" baseline="33000" dirty="0">
                <a:solidFill>
                  <a:srgbClr val="000000"/>
                </a:solidFill>
                <a:latin typeface="Verdana" charset="0"/>
                <a:ea typeface="Verdana" charset="0"/>
                <a:cs typeface="Verdana" charset="0"/>
              </a:rPr>
              <a:t>th</a:t>
            </a:r>
            <a:r>
              <a:rPr lang="en-GB" altLang="en-US" sz="1400" b="1" dirty="0">
                <a:solidFill>
                  <a:srgbClr val="000000"/>
                </a:solidFill>
                <a:latin typeface="Verdana" charset="0"/>
                <a:ea typeface="Verdana" charset="0"/>
                <a:cs typeface="Verdana" charset="0"/>
              </a:rPr>
              <a:t> day in Transition. Oedema +. </a:t>
            </a:r>
          </a:p>
          <a:p>
            <a:pPr eaLnBrk="1">
              <a:lnSpc>
                <a:spcPct val="190000"/>
              </a:lnSpc>
              <a:buClrTx/>
              <a:buFontTx/>
              <a:buNone/>
            </a:pPr>
            <a:endParaRPr lang="en-GB" altLang="en-US" sz="1400" dirty="0">
              <a:solidFill>
                <a:srgbClr val="000000"/>
              </a:solidFill>
              <a:latin typeface="Verdana" charset="0"/>
              <a:ea typeface="Verdana" charset="0"/>
              <a:cs typeface="Verdana" charset="0"/>
            </a:endParaRPr>
          </a:p>
          <a:p>
            <a:pPr eaLnBrk="1">
              <a:lnSpc>
                <a:spcPct val="190000"/>
              </a:lnSpc>
              <a:buClrTx/>
              <a:buFontTx/>
              <a:buNone/>
            </a:pPr>
            <a:r>
              <a:rPr lang="en-GB" altLang="en-US" sz="1400" dirty="0">
                <a:solidFill>
                  <a:srgbClr val="000000"/>
                </a:solidFill>
                <a:latin typeface="Verdana" charset="0"/>
                <a:ea typeface="Verdana" charset="0"/>
                <a:cs typeface="Verdana" charset="0"/>
              </a:rPr>
              <a:t>Girl is stable, no problems. She has taken RUTF paste well, without vomiting. </a:t>
            </a:r>
          </a:p>
          <a:p>
            <a:pPr eaLnBrk="1">
              <a:lnSpc>
                <a:spcPct val="190000"/>
              </a:lnSpc>
              <a:buClrTx/>
              <a:buFontTx/>
              <a:buNone/>
            </a:pPr>
            <a:r>
              <a:rPr lang="en-GB" altLang="en-US" sz="1400" dirty="0">
                <a:solidFill>
                  <a:srgbClr val="000000"/>
                </a:solidFill>
                <a:latin typeface="Verdana" charset="0"/>
                <a:ea typeface="Verdana" charset="0"/>
                <a:cs typeface="Verdana" charset="0"/>
              </a:rPr>
              <a:t>Actually, she asks for more. Oedema has significantly reduced from +++ on admission.</a:t>
            </a:r>
          </a:p>
          <a:p>
            <a:pPr eaLnBrk="1">
              <a:lnSpc>
                <a:spcPct val="190000"/>
              </a:lnSpc>
              <a:buClrTx/>
              <a:buFontTx/>
              <a:buNone/>
            </a:pPr>
            <a:r>
              <a:rPr lang="en-GB" altLang="en-US" sz="1400" dirty="0">
                <a:solidFill>
                  <a:srgbClr val="000000"/>
                </a:solidFill>
                <a:latin typeface="Verdana" charset="0"/>
                <a:ea typeface="Verdana" charset="0"/>
                <a:cs typeface="Verdana" charset="0"/>
              </a:rPr>
              <a:t>Burn on right leg has been receiving dressings every other day.</a:t>
            </a:r>
          </a:p>
          <a:p>
            <a:pPr eaLnBrk="1">
              <a:lnSpc>
                <a:spcPct val="190000"/>
              </a:lnSpc>
              <a:buClrTx/>
              <a:buFontTx/>
              <a:buNone/>
            </a:pPr>
            <a:endParaRPr lang="en-GB" altLang="en-US" sz="1400" b="1" dirty="0">
              <a:solidFill>
                <a:srgbClr val="000000"/>
              </a:solidFill>
              <a:latin typeface="Verdana" charset="0"/>
              <a:ea typeface="Verdana" charset="0"/>
              <a:cs typeface="Verdana" charset="0"/>
            </a:endParaRPr>
          </a:p>
          <a:p>
            <a:pPr eaLnBrk="1">
              <a:lnSpc>
                <a:spcPct val="190000"/>
              </a:lnSpc>
              <a:buClrTx/>
              <a:buFontTx/>
              <a:buNone/>
            </a:pPr>
            <a:r>
              <a:rPr lang="en-GB" altLang="en-US" sz="1400" b="1" dirty="0">
                <a:solidFill>
                  <a:srgbClr val="000000"/>
                </a:solidFill>
                <a:latin typeface="Verdana" charset="0"/>
                <a:ea typeface="Verdana" charset="0"/>
                <a:cs typeface="Verdana" charset="0"/>
              </a:rPr>
              <a:t>Examination</a:t>
            </a:r>
            <a:r>
              <a:rPr lang="en-GB" altLang="en-US" sz="1400" dirty="0">
                <a:solidFill>
                  <a:srgbClr val="000000"/>
                </a:solidFill>
                <a:latin typeface="Verdana" charset="0"/>
                <a:ea typeface="Verdana" charset="0"/>
                <a:cs typeface="Verdana" charset="0"/>
              </a:rPr>
              <a:t>: Alert, good general condition.</a:t>
            </a:r>
          </a:p>
          <a:p>
            <a:pPr eaLnBrk="1">
              <a:lnSpc>
                <a:spcPct val="190000"/>
              </a:lnSpc>
            </a:pPr>
            <a:r>
              <a:rPr lang="en-GB" altLang="en-US" sz="1400" u="sng" dirty="0">
                <a:solidFill>
                  <a:srgbClr val="000000"/>
                </a:solidFill>
                <a:latin typeface="Verdana" charset="0"/>
                <a:ea typeface="Verdana" charset="0"/>
                <a:cs typeface="Verdana" charset="0"/>
              </a:rPr>
              <a:t>Respiratory Rate</a:t>
            </a:r>
            <a:r>
              <a:rPr lang="en-GB" altLang="en-US" sz="1400" dirty="0">
                <a:solidFill>
                  <a:srgbClr val="000000"/>
                </a:solidFill>
                <a:latin typeface="Verdana" charset="0"/>
                <a:ea typeface="Verdana" charset="0"/>
                <a:cs typeface="Verdana" charset="0"/>
              </a:rPr>
              <a:t>: 30 rpm, </a:t>
            </a:r>
            <a:r>
              <a:rPr lang="en-GB" altLang="en-US" sz="1400" u="sng" dirty="0">
                <a:solidFill>
                  <a:srgbClr val="000000"/>
                </a:solidFill>
                <a:latin typeface="Verdana" charset="0"/>
                <a:ea typeface="Verdana" charset="0"/>
                <a:cs typeface="Verdana" charset="0"/>
              </a:rPr>
              <a:t>Heart Rate</a:t>
            </a:r>
            <a:r>
              <a:rPr lang="en-GB" altLang="en-US" sz="1400" dirty="0">
                <a:solidFill>
                  <a:srgbClr val="000000"/>
                </a:solidFill>
                <a:latin typeface="Verdana" charset="0"/>
                <a:ea typeface="Verdana" charset="0"/>
                <a:cs typeface="Verdana" charset="0"/>
              </a:rPr>
              <a:t>: 120 bpm, </a:t>
            </a:r>
            <a:r>
              <a:rPr lang="en-GB" altLang="en-US" sz="1400" u="sng" dirty="0">
                <a:solidFill>
                  <a:srgbClr val="000000"/>
                </a:solidFill>
                <a:latin typeface="Verdana" charset="0"/>
                <a:ea typeface="Verdana" charset="0"/>
                <a:cs typeface="Verdana" charset="0"/>
              </a:rPr>
              <a:t>O</a:t>
            </a:r>
            <a:r>
              <a:rPr lang="en-GB" altLang="en-US" sz="1400" u="sng" baseline="-33000" dirty="0">
                <a:solidFill>
                  <a:srgbClr val="000000"/>
                </a:solidFill>
                <a:latin typeface="Verdana" charset="0"/>
                <a:ea typeface="Verdana" charset="0"/>
                <a:cs typeface="Verdana" charset="0"/>
              </a:rPr>
              <a:t>2</a:t>
            </a:r>
            <a:r>
              <a:rPr lang="en-GB" altLang="en-US" sz="1400" u="sng" dirty="0">
                <a:solidFill>
                  <a:srgbClr val="000000"/>
                </a:solidFill>
                <a:latin typeface="Verdana" charset="0"/>
                <a:ea typeface="Verdana" charset="0"/>
                <a:cs typeface="Verdana" charset="0"/>
              </a:rPr>
              <a:t> Sat.</a:t>
            </a:r>
            <a:r>
              <a:rPr lang="en-GB" altLang="en-US" sz="1400" dirty="0">
                <a:solidFill>
                  <a:srgbClr val="000000"/>
                </a:solidFill>
                <a:latin typeface="Verdana" charset="0"/>
                <a:ea typeface="Verdana" charset="0"/>
                <a:cs typeface="Verdana" charset="0"/>
              </a:rPr>
              <a:t>:  99%. </a:t>
            </a:r>
            <a:r>
              <a:rPr lang="en-GB" altLang="en-US" sz="1400" u="sng" dirty="0">
                <a:solidFill>
                  <a:srgbClr val="000000"/>
                </a:solidFill>
                <a:latin typeface="Verdana" charset="0"/>
                <a:ea typeface="Verdana" charset="0"/>
                <a:cs typeface="Verdana" charset="0"/>
              </a:rPr>
              <a:t>Tº</a:t>
            </a:r>
            <a:r>
              <a:rPr lang="en-GB" altLang="en-US" sz="1400" dirty="0">
                <a:solidFill>
                  <a:srgbClr val="000000"/>
                </a:solidFill>
                <a:latin typeface="Verdana" charset="0"/>
                <a:ea typeface="Verdana" charset="0"/>
                <a:cs typeface="Verdana" charset="0"/>
              </a:rPr>
              <a:t>: 37.2º. </a:t>
            </a:r>
          </a:p>
          <a:p>
            <a:pPr eaLnBrk="1">
              <a:lnSpc>
                <a:spcPct val="190000"/>
              </a:lnSpc>
              <a:buClrTx/>
              <a:buFontTx/>
              <a:buNone/>
            </a:pPr>
            <a:r>
              <a:rPr lang="en-GB" altLang="en-US" sz="1400" dirty="0">
                <a:solidFill>
                  <a:srgbClr val="000000"/>
                </a:solidFill>
                <a:latin typeface="Verdana" charset="0"/>
                <a:ea typeface="Verdana" charset="0"/>
                <a:cs typeface="Verdana" charset="0"/>
              </a:rPr>
              <a:t>No respiratory or circulatory problems. Neurologically </a:t>
            </a:r>
          </a:p>
          <a:p>
            <a:pPr eaLnBrk="1">
              <a:lnSpc>
                <a:spcPct val="190000"/>
              </a:lnSpc>
              <a:buClrTx/>
              <a:buFontTx/>
              <a:buNone/>
            </a:pPr>
            <a:r>
              <a:rPr lang="en-GB" altLang="en-US" sz="1400" dirty="0">
                <a:solidFill>
                  <a:srgbClr val="000000"/>
                </a:solidFill>
                <a:latin typeface="Verdana" charset="0"/>
                <a:ea typeface="Verdana" charset="0"/>
                <a:cs typeface="Verdana" charset="0"/>
              </a:rPr>
              <a:t>absolutely normal. Burn seems healing well, no super-infection signs.</a:t>
            </a:r>
          </a:p>
          <a:p>
            <a:pPr eaLnBrk="1">
              <a:lnSpc>
                <a:spcPct val="190000"/>
              </a:lnSpc>
              <a:buClrTx/>
              <a:buFontTx/>
              <a:buNone/>
            </a:pPr>
            <a:r>
              <a:rPr lang="en-GB" altLang="en-US" sz="1400" dirty="0">
                <a:solidFill>
                  <a:srgbClr val="000000"/>
                </a:solidFill>
                <a:latin typeface="Verdana" charset="0"/>
                <a:ea typeface="Verdana" charset="0"/>
                <a:cs typeface="Verdana" charset="0"/>
              </a:rPr>
              <a:t>Bilateral oedema +. Cutaneous lesions of kwashiorkor healing well.</a:t>
            </a:r>
          </a:p>
          <a:p>
            <a:pPr eaLnBrk="1">
              <a:lnSpc>
                <a:spcPct val="190000"/>
              </a:lnSpc>
              <a:buClrTx/>
              <a:buFontTx/>
              <a:buNone/>
            </a:pPr>
            <a:endParaRPr lang="en-GB" altLang="en-US" sz="1400" dirty="0">
              <a:solidFill>
                <a:srgbClr val="000000"/>
              </a:solidFill>
              <a:latin typeface="Verdana" charset="0"/>
              <a:ea typeface="Verdana" charset="0"/>
              <a:cs typeface="Verdana" charset="0"/>
            </a:endParaRPr>
          </a:p>
          <a:p>
            <a:pPr eaLnBrk="1">
              <a:lnSpc>
                <a:spcPct val="190000"/>
              </a:lnSpc>
              <a:buClrTx/>
              <a:buFontTx/>
              <a:buNone/>
            </a:pPr>
            <a:r>
              <a:rPr lang="en-GB" altLang="en-US" sz="1600" b="1" i="1" dirty="0">
                <a:solidFill>
                  <a:srgbClr val="FF0000"/>
                </a:solidFill>
                <a:latin typeface="Verdana" charset="0"/>
                <a:ea typeface="Verdana" charset="0"/>
                <a:cs typeface="Verdana" charset="0"/>
              </a:rPr>
              <a:t>COULD FATOU BE CHANGED FROM TRANSITION TO PHASE 2 (ATFC)?</a:t>
            </a:r>
          </a:p>
        </p:txBody>
      </p:sp>
      <p:sp>
        <p:nvSpPr>
          <p:cNvPr id="3" name="Text Box 2">
            <a:extLst>
              <a:ext uri="{FF2B5EF4-FFF2-40B4-BE49-F238E27FC236}">
                <a16:creationId xmlns:a16="http://schemas.microsoft.com/office/drawing/2014/main" id="{1DAA8D78-6828-40B0-A8B2-28D44870BF11}"/>
              </a:ext>
            </a:extLst>
          </p:cNvPr>
          <p:cNvSpPr txBox="1">
            <a:spLocks noChangeArrowheads="1"/>
          </p:cNvSpPr>
          <p:nvPr/>
        </p:nvSpPr>
        <p:spPr bwMode="auto">
          <a:xfrm>
            <a:off x="1845589" y="188640"/>
            <a:ext cx="277632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FATOU</a:t>
            </a:r>
          </a:p>
        </p:txBody>
      </p:sp>
    </p:spTree>
    <p:extLst>
      <p:ext uri="{BB962C8B-B14F-4D97-AF65-F5344CB8AC3E}">
        <p14:creationId xmlns:p14="http://schemas.microsoft.com/office/powerpoint/2010/main" val="61726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a:extLst>
              <a:ext uri="{FF2B5EF4-FFF2-40B4-BE49-F238E27FC236}">
                <a16:creationId xmlns:a16="http://schemas.microsoft.com/office/drawing/2014/main" id="{C31E17C5-B07D-4AAB-AC8D-14F5EC0AE542}"/>
              </a:ext>
            </a:extLst>
          </p:cNvPr>
          <p:cNvSpPr txBox="1">
            <a:spLocks noChangeArrowheads="1"/>
          </p:cNvSpPr>
          <p:nvPr/>
        </p:nvSpPr>
        <p:spPr bwMode="auto">
          <a:xfrm>
            <a:off x="1850881" y="1106281"/>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bg1"/>
                </a:solidFill>
                <a:latin typeface="Arial" charset="0"/>
                <a:ea typeface="Microsoft YaHei" charset="-122"/>
              </a:defRPr>
            </a:lvl9pPr>
          </a:lstStyle>
          <a:p>
            <a:pPr eaLnBrk="1">
              <a:lnSpc>
                <a:spcPct val="95000"/>
              </a:lnSpc>
            </a:pPr>
            <a:r>
              <a:rPr lang="en-GB" altLang="en-US" sz="1400" b="1" dirty="0">
                <a:solidFill>
                  <a:srgbClr val="000000"/>
                </a:solidFill>
                <a:latin typeface="Verdana" charset="0"/>
                <a:ea typeface="Verdana" charset="0"/>
                <a:cs typeface="Verdana" charset="0"/>
              </a:rPr>
              <a:t>14 month old boy. Ward round. ITFC. 3</a:t>
            </a:r>
            <a:r>
              <a:rPr lang="en-GB" altLang="en-US" sz="1400" b="1" baseline="33000" dirty="0">
                <a:solidFill>
                  <a:srgbClr val="000000"/>
                </a:solidFill>
                <a:latin typeface="Verdana" charset="0"/>
                <a:ea typeface="Verdana" charset="0"/>
                <a:cs typeface="Verdana" charset="0"/>
              </a:rPr>
              <a:t>rd</a:t>
            </a:r>
            <a:r>
              <a:rPr lang="en-GB" altLang="en-US" sz="1400" b="1" dirty="0">
                <a:solidFill>
                  <a:srgbClr val="000000"/>
                </a:solidFill>
                <a:latin typeface="Verdana" charset="0"/>
                <a:ea typeface="Verdana" charset="0"/>
                <a:cs typeface="Verdana" charset="0"/>
              </a:rPr>
              <a:t> day Transition Phase. Kwashiorkor.  </a:t>
            </a:r>
          </a:p>
          <a:p>
            <a:pPr eaLnBrk="1">
              <a:lnSpc>
                <a:spcPct val="190000"/>
              </a:lnSpc>
              <a:buClrTx/>
              <a:buFontTx/>
              <a:buNone/>
            </a:pPr>
            <a:endParaRPr lang="en-GB" altLang="en-US" sz="1400" dirty="0">
              <a:solidFill>
                <a:srgbClr val="000000"/>
              </a:solidFill>
              <a:latin typeface="Verdana" charset="0"/>
              <a:ea typeface="Verdana" charset="0"/>
              <a:cs typeface="Verdana" charset="0"/>
            </a:endParaRPr>
          </a:p>
          <a:p>
            <a:pPr eaLnBrk="1">
              <a:lnSpc>
                <a:spcPct val="190000"/>
              </a:lnSpc>
              <a:buClrTx/>
              <a:buFontTx/>
              <a:buNone/>
            </a:pPr>
            <a:r>
              <a:rPr lang="en-GB" altLang="en-US" sz="1400" dirty="0">
                <a:solidFill>
                  <a:srgbClr val="000000"/>
                </a:solidFill>
                <a:latin typeface="Verdana" charset="0"/>
                <a:ea typeface="Verdana" charset="0"/>
                <a:cs typeface="Verdana" charset="0"/>
              </a:rPr>
              <a:t>Boy has a good appetite. No special complaints from the caretaker. Vital signs are normal. </a:t>
            </a:r>
          </a:p>
          <a:p>
            <a:pPr eaLnBrk="1">
              <a:lnSpc>
                <a:spcPct val="190000"/>
              </a:lnSpc>
              <a:buClrTx/>
              <a:buSzTx/>
              <a:buFontTx/>
              <a:buNone/>
            </a:pPr>
            <a:endParaRPr lang="en-GB" altLang="en-US" sz="1400" b="1" dirty="0">
              <a:solidFill>
                <a:srgbClr val="000000"/>
              </a:solidFill>
              <a:latin typeface="Verdana" charset="0"/>
              <a:ea typeface="Verdana" charset="0"/>
              <a:cs typeface="Verdana" charset="0"/>
            </a:endParaRPr>
          </a:p>
          <a:p>
            <a:pPr eaLnBrk="1">
              <a:lnSpc>
                <a:spcPct val="200000"/>
              </a:lnSpc>
              <a:buClrTx/>
              <a:buSzTx/>
              <a:buFontTx/>
              <a:buNone/>
            </a:pPr>
            <a:r>
              <a:rPr lang="en-GB" altLang="en-US" sz="1400" b="1" dirty="0">
                <a:solidFill>
                  <a:srgbClr val="000000"/>
                </a:solidFill>
                <a:latin typeface="Verdana" charset="0"/>
                <a:ea typeface="Verdana" charset="0"/>
                <a:cs typeface="Verdana" charset="0"/>
              </a:rPr>
              <a:t>Examination</a:t>
            </a:r>
            <a:r>
              <a:rPr lang="en-GB" altLang="en-US" sz="1400" dirty="0">
                <a:solidFill>
                  <a:srgbClr val="000000"/>
                </a:solidFill>
                <a:latin typeface="Verdana" charset="0"/>
                <a:ea typeface="Verdana" charset="0"/>
                <a:cs typeface="Verdana" charset="0"/>
              </a:rPr>
              <a:t>: Alert, good general condition, although slightly irritable.</a:t>
            </a:r>
          </a:p>
          <a:p>
            <a:pPr eaLnBrk="1">
              <a:lnSpc>
                <a:spcPct val="190000"/>
              </a:lnSpc>
              <a:buClrTx/>
              <a:buSzTx/>
              <a:buFontTx/>
              <a:buNone/>
            </a:pPr>
            <a:r>
              <a:rPr lang="en-GB" altLang="en-US" sz="1400" u="sng" dirty="0">
                <a:solidFill>
                  <a:srgbClr val="000000"/>
                </a:solidFill>
                <a:latin typeface="Verdana" charset="0"/>
                <a:ea typeface="Verdana" charset="0"/>
                <a:cs typeface="Verdana" charset="0"/>
              </a:rPr>
              <a:t>Respiratory Rate</a:t>
            </a:r>
            <a:r>
              <a:rPr lang="en-GB" altLang="en-US" sz="1400" dirty="0">
                <a:solidFill>
                  <a:srgbClr val="000000"/>
                </a:solidFill>
                <a:latin typeface="Verdana" charset="0"/>
                <a:ea typeface="Verdana" charset="0"/>
                <a:cs typeface="Verdana" charset="0"/>
              </a:rPr>
              <a:t>: 35 rpm, </a:t>
            </a:r>
            <a:r>
              <a:rPr lang="en-GB" altLang="en-US" sz="1400" u="sng" dirty="0">
                <a:solidFill>
                  <a:srgbClr val="000000"/>
                </a:solidFill>
                <a:latin typeface="Verdana" charset="0"/>
                <a:ea typeface="Verdana" charset="0"/>
                <a:cs typeface="Verdana" charset="0"/>
              </a:rPr>
              <a:t>Heart Rate</a:t>
            </a:r>
            <a:r>
              <a:rPr lang="en-GB" altLang="en-US" sz="1400" dirty="0">
                <a:solidFill>
                  <a:srgbClr val="000000"/>
                </a:solidFill>
                <a:latin typeface="Verdana" charset="0"/>
                <a:ea typeface="Verdana" charset="0"/>
                <a:cs typeface="Verdana" charset="0"/>
              </a:rPr>
              <a:t>: 95 bpm. </a:t>
            </a:r>
            <a:r>
              <a:rPr lang="en-GB" altLang="en-US" sz="1400" u="sng" dirty="0">
                <a:solidFill>
                  <a:srgbClr val="000000"/>
                </a:solidFill>
                <a:latin typeface="Verdana" charset="0"/>
                <a:ea typeface="Verdana" charset="0"/>
                <a:cs typeface="Verdana" charset="0"/>
              </a:rPr>
              <a:t>O</a:t>
            </a:r>
            <a:r>
              <a:rPr lang="en-GB" altLang="en-US" sz="1400" u="sng" baseline="-33000" dirty="0">
                <a:solidFill>
                  <a:srgbClr val="000000"/>
                </a:solidFill>
                <a:latin typeface="Verdana" charset="0"/>
                <a:ea typeface="Verdana" charset="0"/>
                <a:cs typeface="Verdana" charset="0"/>
              </a:rPr>
              <a:t>2</a:t>
            </a:r>
            <a:r>
              <a:rPr lang="en-GB" altLang="en-US" sz="1400" u="sng" dirty="0">
                <a:solidFill>
                  <a:srgbClr val="000000"/>
                </a:solidFill>
                <a:latin typeface="Verdana" charset="0"/>
                <a:ea typeface="Verdana" charset="0"/>
                <a:cs typeface="Verdana" charset="0"/>
              </a:rPr>
              <a:t> Sat.</a:t>
            </a:r>
            <a:r>
              <a:rPr lang="en-GB" altLang="en-US" sz="1400" dirty="0">
                <a:solidFill>
                  <a:srgbClr val="000000"/>
                </a:solidFill>
                <a:latin typeface="Verdana" charset="0"/>
                <a:ea typeface="Verdana" charset="0"/>
                <a:cs typeface="Verdana" charset="0"/>
              </a:rPr>
              <a:t>: 97% on air. </a:t>
            </a:r>
            <a:r>
              <a:rPr lang="en-GB" altLang="en-US" sz="1400" u="sng" dirty="0">
                <a:solidFill>
                  <a:srgbClr val="000000"/>
                </a:solidFill>
                <a:latin typeface="Verdana" charset="0"/>
                <a:ea typeface="Verdana" charset="0"/>
                <a:cs typeface="Verdana" charset="0"/>
              </a:rPr>
              <a:t>Tº</a:t>
            </a:r>
            <a:r>
              <a:rPr lang="en-GB" altLang="en-US" sz="1400" dirty="0">
                <a:solidFill>
                  <a:srgbClr val="000000"/>
                </a:solidFill>
                <a:latin typeface="Verdana" charset="0"/>
                <a:ea typeface="Verdana" charset="0"/>
                <a:cs typeface="Verdana" charset="0"/>
              </a:rPr>
              <a:t>: 36.5º</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respiratory examination. Regular pulse, CRT &lt;2 seconds, warm extremities.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abdominal examination. Normal neurological examination.</a:t>
            </a:r>
          </a:p>
          <a:p>
            <a:pPr eaLnBrk="1">
              <a:lnSpc>
                <a:spcPct val="190000"/>
              </a:lnSpc>
              <a:buClrTx/>
              <a:buSzTx/>
              <a:buFontTx/>
              <a:buNone/>
            </a:pPr>
            <a:r>
              <a:rPr lang="en-GB" altLang="en-US" sz="1400" dirty="0">
                <a:solidFill>
                  <a:srgbClr val="000000"/>
                </a:solidFill>
                <a:latin typeface="Verdana" charset="0"/>
                <a:ea typeface="Verdana" charset="0"/>
                <a:cs typeface="Verdana" charset="0"/>
              </a:rPr>
              <a:t>Cutaneous lesions of kwashiorkor widespread on legs and arms. Oedema has returned to </a:t>
            </a:r>
          </a:p>
          <a:p>
            <a:pPr eaLnBrk="1">
              <a:lnSpc>
                <a:spcPct val="190000"/>
              </a:lnSpc>
              <a:buClrTx/>
              <a:buSzTx/>
              <a:buFontTx/>
              <a:buNone/>
            </a:pPr>
            <a:r>
              <a:rPr lang="en-GB" altLang="en-US" sz="1400" dirty="0">
                <a:solidFill>
                  <a:srgbClr val="000000"/>
                </a:solidFill>
                <a:latin typeface="Verdana" charset="0"/>
                <a:ea typeface="Verdana" charset="0"/>
                <a:cs typeface="Verdana" charset="0"/>
              </a:rPr>
              <a:t>upper part of legs and face (puffy eyes) since starting transition phase.</a:t>
            </a:r>
          </a:p>
          <a:p>
            <a:pPr eaLnBrk="1">
              <a:lnSpc>
                <a:spcPct val="190000"/>
              </a:lnSpc>
              <a:buClrTx/>
              <a:buSzTx/>
              <a:buFontTx/>
              <a:buNone/>
            </a:pPr>
            <a:endParaRPr lang="en-GB" altLang="en-US" sz="1400" dirty="0">
              <a:solidFill>
                <a:srgbClr val="000000"/>
              </a:solidFill>
              <a:latin typeface="Verdana" charset="0"/>
              <a:ea typeface="Verdana" charset="0"/>
              <a:cs typeface="Verdana" charset="0"/>
            </a:endParaRPr>
          </a:p>
          <a:p>
            <a:pPr eaLnBrk="1">
              <a:lnSpc>
                <a:spcPct val="190000"/>
              </a:lnSpc>
              <a:buClrTx/>
              <a:buFontTx/>
              <a:buNone/>
            </a:pPr>
            <a:r>
              <a:rPr lang="en-GB" altLang="en-US" sz="1600" b="1" i="1" dirty="0">
                <a:solidFill>
                  <a:srgbClr val="FF0000"/>
                </a:solidFill>
                <a:latin typeface="Verdana" charset="0"/>
                <a:ea typeface="Verdana" charset="0"/>
                <a:cs typeface="Verdana" charset="0"/>
              </a:rPr>
              <a:t>SHOULD JAMES RETURN TO PHASE 1 OR REMAIN IN TRANSITION? </a:t>
            </a:r>
          </a:p>
        </p:txBody>
      </p:sp>
      <p:sp>
        <p:nvSpPr>
          <p:cNvPr id="3" name="Text Box 2">
            <a:extLst>
              <a:ext uri="{FF2B5EF4-FFF2-40B4-BE49-F238E27FC236}">
                <a16:creationId xmlns:a16="http://schemas.microsoft.com/office/drawing/2014/main" id="{696FB006-314E-45FD-A599-785E3799BA6D}"/>
              </a:ext>
            </a:extLst>
          </p:cNvPr>
          <p:cNvSpPr txBox="1">
            <a:spLocks noChangeArrowheads="1"/>
          </p:cNvSpPr>
          <p:nvPr/>
        </p:nvSpPr>
        <p:spPr bwMode="auto">
          <a:xfrm>
            <a:off x="1820547" y="188640"/>
            <a:ext cx="277632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JAMES</a:t>
            </a:r>
          </a:p>
        </p:txBody>
      </p:sp>
    </p:spTree>
    <p:extLst>
      <p:ext uri="{BB962C8B-B14F-4D97-AF65-F5344CB8AC3E}">
        <p14:creationId xmlns:p14="http://schemas.microsoft.com/office/powerpoint/2010/main" val="1791922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1CEBF6B0-4B06-49C7-A568-55516918D65D}"/>
              </a:ext>
            </a:extLst>
          </p:cNvPr>
          <p:cNvSpPr txBox="1">
            <a:spLocks noChangeArrowheads="1"/>
          </p:cNvSpPr>
          <p:nvPr/>
        </p:nvSpPr>
        <p:spPr bwMode="auto">
          <a:xfrm>
            <a:off x="1850881" y="620688"/>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FontTx/>
              <a:buNone/>
            </a:pPr>
            <a:r>
              <a:rPr lang="en-US" altLang="en-US" sz="1400" b="1" dirty="0">
                <a:solidFill>
                  <a:srgbClr val="000000"/>
                </a:solidFill>
                <a:latin typeface="Verdana" charset="0"/>
                <a:ea typeface="Verdana" charset="0"/>
                <a:cs typeface="Verdana" charset="0"/>
              </a:rPr>
              <a:t>3 year old girl. 2</a:t>
            </a:r>
            <a:r>
              <a:rPr lang="en-US" altLang="en-US" sz="1400" b="1" baseline="30000" dirty="0">
                <a:solidFill>
                  <a:srgbClr val="000000"/>
                </a:solidFill>
                <a:latin typeface="Verdana" charset="0"/>
                <a:ea typeface="Verdana" charset="0"/>
                <a:cs typeface="Verdana" charset="0"/>
              </a:rPr>
              <a:t>nd</a:t>
            </a:r>
            <a:r>
              <a:rPr lang="en-US" altLang="en-US" sz="1400" b="1" baseline="33000" dirty="0">
                <a:solidFill>
                  <a:srgbClr val="000000"/>
                </a:solidFill>
                <a:latin typeface="Verdana" charset="0"/>
                <a:ea typeface="Verdana" charset="0"/>
                <a:cs typeface="Verdana" charset="0"/>
              </a:rPr>
              <a:t> </a:t>
            </a:r>
            <a:r>
              <a:rPr lang="en-US" altLang="en-US" sz="1400" b="1" dirty="0">
                <a:solidFill>
                  <a:srgbClr val="000000"/>
                </a:solidFill>
                <a:latin typeface="Verdana" charset="0"/>
                <a:ea typeface="Verdana" charset="0"/>
                <a:cs typeface="Verdana" charset="0"/>
              </a:rPr>
              <a:t>ATFC scheduled visit. Kwashiorkor ++</a:t>
            </a:r>
          </a:p>
          <a:p>
            <a:pPr eaLnBrk="1">
              <a:lnSpc>
                <a:spcPct val="190000"/>
              </a:lnSpc>
              <a:buClrTx/>
              <a:buFontTx/>
              <a:buNone/>
            </a:pPr>
            <a:endParaRPr lang="en-US" altLang="en-US" sz="1400" dirty="0">
              <a:solidFill>
                <a:srgbClr val="000000"/>
              </a:solidFill>
              <a:latin typeface="Verdana" charset="0"/>
              <a:ea typeface="Verdana" charset="0"/>
              <a:cs typeface="Verdana" charset="0"/>
            </a:endParaRPr>
          </a:p>
          <a:p>
            <a:pPr eaLnBrk="1">
              <a:lnSpc>
                <a:spcPct val="190000"/>
              </a:lnSpc>
              <a:buClrTx/>
              <a:buFontTx/>
              <a:buNone/>
            </a:pPr>
            <a:r>
              <a:rPr lang="en-US" altLang="en-US" sz="1400" dirty="0">
                <a:solidFill>
                  <a:srgbClr val="000000"/>
                </a:solidFill>
                <a:latin typeface="Verdana" charset="0"/>
                <a:ea typeface="Verdana" charset="0"/>
                <a:cs typeface="Verdana" charset="0"/>
              </a:rPr>
              <a:t>Child is brought in because of tender abdominal distension that started 2 days ago. </a:t>
            </a:r>
          </a:p>
          <a:p>
            <a:pPr eaLnBrk="1">
              <a:lnSpc>
                <a:spcPct val="190000"/>
              </a:lnSpc>
              <a:buClrTx/>
              <a:buSzTx/>
              <a:buFontTx/>
              <a:buNone/>
            </a:pPr>
            <a:r>
              <a:rPr lang="en-US" altLang="en-US" sz="1400" dirty="0">
                <a:solidFill>
                  <a:srgbClr val="000000"/>
                </a:solidFill>
                <a:latin typeface="Verdana" charset="0"/>
                <a:ea typeface="Verdana" charset="0"/>
                <a:cs typeface="Verdana" charset="0"/>
              </a:rPr>
              <a:t>Urinates less. Takes RUTF paste well, she is thirsty, drinking a lot of water. </a:t>
            </a:r>
          </a:p>
          <a:p>
            <a:pPr eaLnBrk="1">
              <a:lnSpc>
                <a:spcPct val="190000"/>
              </a:lnSpc>
              <a:buClrTx/>
              <a:buSzTx/>
              <a:buFontTx/>
              <a:buNone/>
            </a:pPr>
            <a:r>
              <a:rPr lang="en-US" altLang="en-US" sz="1400" dirty="0">
                <a:solidFill>
                  <a:srgbClr val="000000"/>
                </a:solidFill>
                <a:latin typeface="Verdana" charset="0"/>
                <a:ea typeface="Verdana" charset="0"/>
                <a:cs typeface="Verdana" charset="0"/>
              </a:rPr>
              <a:t>Last Vital Signs (4 days ago): </a:t>
            </a:r>
            <a:r>
              <a:rPr lang="en-US" altLang="en-US" sz="1400" u="sng" dirty="0">
                <a:solidFill>
                  <a:srgbClr val="000000"/>
                </a:solidFill>
                <a:latin typeface="Verdana" charset="0"/>
                <a:ea typeface="Verdana" charset="0"/>
                <a:cs typeface="Verdana" charset="0"/>
              </a:rPr>
              <a:t>Respiratory Rate</a:t>
            </a:r>
            <a:r>
              <a:rPr lang="en-US" altLang="en-US" sz="1400" dirty="0">
                <a:solidFill>
                  <a:srgbClr val="000000"/>
                </a:solidFill>
                <a:latin typeface="Verdana" charset="0"/>
                <a:ea typeface="Verdana" charset="0"/>
                <a:cs typeface="Verdana" charset="0"/>
              </a:rPr>
              <a:t>: 45 rpm. </a:t>
            </a:r>
            <a:r>
              <a:rPr lang="en-US" altLang="en-US" sz="1400" u="sng" dirty="0">
                <a:solidFill>
                  <a:srgbClr val="000000"/>
                </a:solidFill>
                <a:latin typeface="Verdana" charset="0"/>
                <a:ea typeface="Verdana" charset="0"/>
                <a:cs typeface="Verdana" charset="0"/>
              </a:rPr>
              <a:t>Heart Rate</a:t>
            </a:r>
            <a:r>
              <a:rPr lang="en-US" altLang="en-US" sz="1400" dirty="0">
                <a:solidFill>
                  <a:srgbClr val="000000"/>
                </a:solidFill>
                <a:latin typeface="Verdana" charset="0"/>
                <a:ea typeface="Verdana" charset="0"/>
                <a:cs typeface="Verdana" charset="0"/>
              </a:rPr>
              <a:t>: 135 bpm. </a:t>
            </a:r>
          </a:p>
          <a:p>
            <a:pPr eaLnBrk="1">
              <a:lnSpc>
                <a:spcPct val="190000"/>
              </a:lnSpc>
              <a:buClrTx/>
              <a:buSzTx/>
              <a:buFontTx/>
              <a:buNone/>
            </a:pPr>
            <a:endParaRPr lang="en-US" altLang="en-US" sz="1400" b="1" dirty="0">
              <a:solidFill>
                <a:srgbClr val="000000"/>
              </a:solidFill>
              <a:latin typeface="Verdana" charset="0"/>
              <a:ea typeface="Verdana" charset="0"/>
              <a:cs typeface="Verdana" charset="0"/>
            </a:endParaRPr>
          </a:p>
          <a:p>
            <a:pPr eaLnBrk="1">
              <a:lnSpc>
                <a:spcPct val="190000"/>
              </a:lnSpc>
              <a:buClrTx/>
              <a:buSzTx/>
              <a:buFontTx/>
              <a:buNone/>
            </a:pPr>
            <a:r>
              <a:rPr lang="en-US" altLang="en-US" sz="1400" b="1" dirty="0">
                <a:solidFill>
                  <a:srgbClr val="000000"/>
                </a:solidFill>
                <a:latin typeface="Verdana" charset="0"/>
                <a:ea typeface="Verdana" charset="0"/>
                <a:cs typeface="Verdana" charset="0"/>
              </a:rPr>
              <a:t>Examination</a:t>
            </a:r>
            <a:r>
              <a:rPr lang="en-US" altLang="en-US" sz="1400" dirty="0">
                <a:solidFill>
                  <a:srgbClr val="000000"/>
                </a:solidFill>
                <a:latin typeface="Verdana" charset="0"/>
                <a:ea typeface="Verdana" charset="0"/>
                <a:cs typeface="Verdana" charset="0"/>
              </a:rPr>
              <a:t>: Alert, appears in discomfort, irritable.</a:t>
            </a:r>
          </a:p>
          <a:p>
            <a:pPr eaLnBrk="1">
              <a:lnSpc>
                <a:spcPct val="190000"/>
              </a:lnSpc>
            </a:pPr>
            <a:r>
              <a:rPr lang="en-US" altLang="en-US" sz="1400" u="sng" dirty="0">
                <a:solidFill>
                  <a:srgbClr val="000000"/>
                </a:solidFill>
                <a:latin typeface="Verdana" charset="0"/>
                <a:ea typeface="Verdana" charset="0"/>
                <a:cs typeface="Verdana" charset="0"/>
              </a:rPr>
              <a:t>Respiratory Rate</a:t>
            </a:r>
            <a:r>
              <a:rPr lang="en-US" altLang="en-US" sz="1400" dirty="0">
                <a:solidFill>
                  <a:srgbClr val="000000"/>
                </a:solidFill>
                <a:latin typeface="Verdana" charset="0"/>
                <a:ea typeface="Verdana" charset="0"/>
                <a:cs typeface="Verdana" charset="0"/>
              </a:rPr>
              <a:t>: 57 rpm. </a:t>
            </a:r>
            <a:r>
              <a:rPr lang="en-US" altLang="en-US" sz="1400" u="sng" dirty="0">
                <a:solidFill>
                  <a:srgbClr val="000000"/>
                </a:solidFill>
                <a:latin typeface="Verdana" charset="0"/>
                <a:ea typeface="Verdana" charset="0"/>
                <a:cs typeface="Verdana" charset="0"/>
              </a:rPr>
              <a:t>Heart Rate</a:t>
            </a:r>
            <a:r>
              <a:rPr lang="en-US" altLang="en-US" sz="1400" dirty="0">
                <a:solidFill>
                  <a:srgbClr val="000000"/>
                </a:solidFill>
                <a:latin typeface="Verdana" charset="0"/>
                <a:ea typeface="Verdana" charset="0"/>
                <a:cs typeface="Verdana" charset="0"/>
              </a:rPr>
              <a:t>: 160 bpm. </a:t>
            </a:r>
            <a:r>
              <a:rPr lang="en-US" altLang="en-US" sz="1400" u="sng" dirty="0">
                <a:solidFill>
                  <a:srgbClr val="000000"/>
                </a:solidFill>
                <a:latin typeface="Verdana" charset="0"/>
                <a:ea typeface="Verdana" charset="0"/>
                <a:cs typeface="Verdana" charset="0"/>
              </a:rPr>
              <a:t>Tº</a:t>
            </a:r>
            <a:r>
              <a:rPr lang="en-US" altLang="en-US" sz="1400" dirty="0">
                <a:solidFill>
                  <a:srgbClr val="000000"/>
                </a:solidFill>
                <a:latin typeface="Verdana" charset="0"/>
                <a:ea typeface="Verdana" charset="0"/>
                <a:cs typeface="Verdana" charset="0"/>
              </a:rPr>
              <a:t>: 36.4º</a:t>
            </a:r>
          </a:p>
          <a:p>
            <a:pPr eaLnBrk="1">
              <a:lnSpc>
                <a:spcPct val="190000"/>
              </a:lnSpc>
              <a:buClrTx/>
              <a:buSzTx/>
              <a:buFontTx/>
              <a:buNone/>
            </a:pPr>
            <a:r>
              <a:rPr lang="en-US" altLang="en-US" sz="1400" dirty="0" err="1">
                <a:solidFill>
                  <a:srgbClr val="000000"/>
                </a:solidFill>
                <a:latin typeface="Verdana" charset="0"/>
                <a:ea typeface="Verdana" charset="0"/>
                <a:cs typeface="Verdana" charset="0"/>
              </a:rPr>
              <a:t>Tachypnoeic</a:t>
            </a:r>
            <a:r>
              <a:rPr lang="en-US" altLang="en-US" sz="1400" dirty="0">
                <a:solidFill>
                  <a:srgbClr val="000000"/>
                </a:solidFill>
                <a:latin typeface="Verdana" charset="0"/>
                <a:ea typeface="Verdana" charset="0"/>
                <a:cs typeface="Verdana" charset="0"/>
              </a:rPr>
              <a:t>, milk basal crepitations bilaterally. Tachycardic but regular pulse. </a:t>
            </a:r>
          </a:p>
          <a:p>
            <a:pPr eaLnBrk="1">
              <a:lnSpc>
                <a:spcPct val="190000"/>
              </a:lnSpc>
              <a:buClrTx/>
              <a:buSzTx/>
              <a:buFontTx/>
              <a:buNone/>
            </a:pPr>
            <a:r>
              <a:rPr lang="en-US" altLang="en-US" sz="1400" dirty="0">
                <a:solidFill>
                  <a:srgbClr val="000000"/>
                </a:solidFill>
                <a:latin typeface="Verdana" charset="0"/>
                <a:ea typeface="Verdana" charset="0"/>
                <a:cs typeface="Verdana" charset="0"/>
              </a:rPr>
              <a:t>CRT &lt;2 seconds. Neurologic examination normal. </a:t>
            </a:r>
          </a:p>
          <a:p>
            <a:pPr eaLnBrk="1">
              <a:lnSpc>
                <a:spcPct val="190000"/>
              </a:lnSpc>
              <a:buClrTx/>
              <a:buFontTx/>
              <a:buNone/>
            </a:pPr>
            <a:r>
              <a:rPr lang="en-US" altLang="en-US" sz="1400" dirty="0">
                <a:solidFill>
                  <a:srgbClr val="000000"/>
                </a:solidFill>
                <a:latin typeface="Verdana" charset="0"/>
                <a:ea typeface="Verdana" charset="0"/>
                <a:cs typeface="Verdana" charset="0"/>
              </a:rPr>
              <a:t>Skin lesions in healing stage. Oedema ++. Distended abdomen, tender to palpation. No guarding or </a:t>
            </a:r>
          </a:p>
          <a:p>
            <a:pPr eaLnBrk="1">
              <a:lnSpc>
                <a:spcPct val="190000"/>
              </a:lnSpc>
              <a:buClrTx/>
              <a:buFontTx/>
              <a:buNone/>
            </a:pPr>
            <a:r>
              <a:rPr lang="en-US" altLang="en-US" sz="1400" dirty="0">
                <a:solidFill>
                  <a:srgbClr val="000000"/>
                </a:solidFill>
                <a:latin typeface="Verdana" charset="0"/>
                <a:ea typeface="Verdana" charset="0"/>
                <a:cs typeface="Verdana" charset="0"/>
              </a:rPr>
              <a:t>rebound tenderness. Liver is enlarged, 4 cm and tender to palpation.</a:t>
            </a:r>
          </a:p>
          <a:p>
            <a:pPr eaLnBrk="1">
              <a:lnSpc>
                <a:spcPct val="190000"/>
              </a:lnSpc>
              <a:buClrTx/>
              <a:buFontTx/>
              <a:buNone/>
            </a:pPr>
            <a:endParaRPr lang="en-US" altLang="en-US" sz="1400" dirty="0">
              <a:solidFill>
                <a:srgbClr val="000000"/>
              </a:solidFill>
              <a:latin typeface="Verdana" charset="0"/>
              <a:ea typeface="Verdana" charset="0"/>
              <a:cs typeface="Verdana" charset="0"/>
            </a:endParaRPr>
          </a:p>
          <a:p>
            <a:pPr eaLnBrk="1">
              <a:lnSpc>
                <a:spcPct val="190000"/>
              </a:lnSpc>
              <a:buClrTx/>
              <a:buSzTx/>
              <a:buFontTx/>
              <a:buNone/>
            </a:pPr>
            <a:r>
              <a:rPr lang="en-US" altLang="en-US" sz="1400" dirty="0">
                <a:solidFill>
                  <a:srgbClr val="000000"/>
                </a:solidFill>
                <a:latin typeface="Verdana" charset="0"/>
                <a:ea typeface="Verdana" charset="0"/>
                <a:cs typeface="Verdana" charset="0"/>
              </a:rPr>
              <a:t> </a:t>
            </a:r>
            <a:r>
              <a:rPr lang="en-US" altLang="en-US" sz="1400" b="1" i="1" dirty="0">
                <a:solidFill>
                  <a:srgbClr val="FF0000"/>
                </a:solidFill>
                <a:latin typeface="Verdana" charset="0"/>
                <a:ea typeface="Verdana" charset="0"/>
                <a:cs typeface="Verdana" charset="0"/>
              </a:rPr>
              <a:t>SHOULD SHE BE ADMITTED TO ITFC IN PHASE 1, TRANSITION OR PHASE 2?</a:t>
            </a:r>
          </a:p>
        </p:txBody>
      </p:sp>
      <p:sp>
        <p:nvSpPr>
          <p:cNvPr id="3" name="Text Box 1">
            <a:extLst>
              <a:ext uri="{FF2B5EF4-FFF2-40B4-BE49-F238E27FC236}">
                <a16:creationId xmlns:a16="http://schemas.microsoft.com/office/drawing/2014/main" id="{574DAFC0-5190-4210-B127-9626859207EE}"/>
              </a:ext>
            </a:extLst>
          </p:cNvPr>
          <p:cNvSpPr txBox="1">
            <a:spLocks noChangeArrowheads="1"/>
          </p:cNvSpPr>
          <p:nvPr/>
        </p:nvSpPr>
        <p:spPr bwMode="auto">
          <a:xfrm>
            <a:off x="1871829" y="184042"/>
            <a:ext cx="261216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AITOU</a:t>
            </a:r>
          </a:p>
        </p:txBody>
      </p:sp>
    </p:spTree>
    <p:extLst>
      <p:ext uri="{BB962C8B-B14F-4D97-AF65-F5344CB8AC3E}">
        <p14:creationId xmlns:p14="http://schemas.microsoft.com/office/powerpoint/2010/main" val="865867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FE9F9589-5D4C-4B77-BC30-FE4D6024669A}"/>
              </a:ext>
            </a:extLst>
          </p:cNvPr>
          <p:cNvSpPr txBox="1">
            <a:spLocks noChangeArrowheads="1"/>
          </p:cNvSpPr>
          <p:nvPr/>
        </p:nvSpPr>
        <p:spPr bwMode="auto">
          <a:xfrm>
            <a:off x="1847528" y="489961"/>
            <a:ext cx="8490240" cy="50990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40819"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eaLnBrk="1">
              <a:lnSpc>
                <a:spcPct val="95000"/>
              </a:lnSpc>
              <a:buClrTx/>
              <a:buFontTx/>
              <a:buNone/>
            </a:pPr>
            <a:endParaRPr lang="en-US" altLang="en-US" sz="1400" b="1" dirty="0">
              <a:solidFill>
                <a:srgbClr val="000000"/>
              </a:solidFill>
              <a:latin typeface="Verdana" charset="0"/>
              <a:ea typeface="Verdana" charset="0"/>
              <a:cs typeface="Verdana" charset="0"/>
            </a:endParaRPr>
          </a:p>
          <a:p>
            <a:pPr eaLnBrk="1">
              <a:lnSpc>
                <a:spcPct val="200000"/>
              </a:lnSpc>
              <a:buClrTx/>
              <a:buSzTx/>
              <a:buFontTx/>
              <a:buNone/>
            </a:pPr>
            <a:r>
              <a:rPr lang="en-US" altLang="en-US" sz="1400" b="1" dirty="0">
                <a:solidFill>
                  <a:srgbClr val="000000"/>
                </a:solidFill>
                <a:latin typeface="Verdana" charset="0"/>
                <a:ea typeface="Verdana" charset="0"/>
                <a:cs typeface="Verdana" charset="0"/>
              </a:rPr>
              <a:t>4 year and a half year old boy. 12</a:t>
            </a:r>
            <a:r>
              <a:rPr lang="en-US" altLang="en-US" sz="1400" b="1" baseline="33000" dirty="0">
                <a:solidFill>
                  <a:srgbClr val="000000"/>
                </a:solidFill>
                <a:latin typeface="Verdana" charset="0"/>
                <a:ea typeface="Verdana" charset="0"/>
                <a:cs typeface="Verdana" charset="0"/>
              </a:rPr>
              <a:t>th</a:t>
            </a:r>
            <a:r>
              <a:rPr lang="en-US" altLang="en-US" sz="1400" b="1" dirty="0">
                <a:solidFill>
                  <a:srgbClr val="000000"/>
                </a:solidFill>
                <a:latin typeface="Verdana" charset="0"/>
                <a:ea typeface="Verdana" charset="0"/>
                <a:cs typeface="Verdana" charset="0"/>
              </a:rPr>
              <a:t> day in ATFC. Marasmus. Unscheduled visit…</a:t>
            </a:r>
          </a:p>
          <a:p>
            <a:pPr eaLnBrk="1">
              <a:lnSpc>
                <a:spcPct val="200000"/>
              </a:lnSpc>
              <a:buClrTx/>
              <a:buFontTx/>
              <a:buNone/>
            </a:pPr>
            <a:endParaRPr lang="en-US" altLang="en-US" sz="1400" dirty="0">
              <a:solidFill>
                <a:srgbClr val="000000"/>
              </a:solidFill>
              <a:latin typeface="Verdana" charset="0"/>
              <a:ea typeface="Verdana" charset="0"/>
              <a:cs typeface="Verdana" charset="0"/>
            </a:endParaRPr>
          </a:p>
          <a:p>
            <a:pPr eaLnBrk="1">
              <a:lnSpc>
                <a:spcPct val="200000"/>
              </a:lnSpc>
              <a:buClrTx/>
              <a:buFontTx/>
              <a:buNone/>
            </a:pPr>
            <a:r>
              <a:rPr lang="en-US" altLang="en-US" sz="1400" dirty="0">
                <a:solidFill>
                  <a:srgbClr val="000000"/>
                </a:solidFill>
                <a:latin typeface="Verdana" charset="0"/>
                <a:ea typeface="Verdana" charset="0"/>
                <a:cs typeface="Verdana" charset="0"/>
              </a:rPr>
              <a:t>Mother tells the nurse that in the last three days, the boy has lost appetite.</a:t>
            </a:r>
          </a:p>
          <a:p>
            <a:pPr eaLnBrk="1">
              <a:lnSpc>
                <a:spcPct val="200000"/>
              </a:lnSpc>
              <a:buClrTx/>
              <a:buFontTx/>
              <a:buNone/>
            </a:pPr>
            <a:r>
              <a:rPr lang="en-US" altLang="en-US" sz="1400" dirty="0">
                <a:solidFill>
                  <a:srgbClr val="000000"/>
                </a:solidFill>
                <a:latin typeface="Verdana" charset="0"/>
                <a:ea typeface="Verdana" charset="0"/>
                <a:cs typeface="Verdana" charset="0"/>
              </a:rPr>
              <a:t>No fever or other complaints present, but quite tired. Not taken any RUTF paste</a:t>
            </a:r>
          </a:p>
          <a:p>
            <a:pPr eaLnBrk="1">
              <a:lnSpc>
                <a:spcPct val="200000"/>
              </a:lnSpc>
              <a:buClrTx/>
              <a:buFontTx/>
              <a:buNone/>
            </a:pPr>
            <a:r>
              <a:rPr lang="en-US" altLang="en-US" sz="1400" dirty="0">
                <a:solidFill>
                  <a:srgbClr val="000000"/>
                </a:solidFill>
                <a:latin typeface="Verdana" charset="0"/>
                <a:ea typeface="Verdana" charset="0"/>
                <a:cs typeface="Verdana" charset="0"/>
              </a:rPr>
              <a:t>in the last two days. Lost 200 grams since the last visit 5 days ago.</a:t>
            </a:r>
          </a:p>
          <a:p>
            <a:pPr eaLnBrk="1">
              <a:lnSpc>
                <a:spcPct val="200000"/>
              </a:lnSpc>
              <a:buClrTx/>
              <a:buFontTx/>
              <a:buNone/>
            </a:pPr>
            <a:endParaRPr lang="en-US" altLang="en-US" sz="1400" b="1" dirty="0">
              <a:solidFill>
                <a:srgbClr val="000000"/>
              </a:solidFill>
              <a:latin typeface="Verdana" charset="0"/>
              <a:ea typeface="Verdana" charset="0"/>
              <a:cs typeface="Verdana" charset="0"/>
            </a:endParaRPr>
          </a:p>
          <a:p>
            <a:pPr eaLnBrk="1">
              <a:lnSpc>
                <a:spcPct val="200000"/>
              </a:lnSpc>
              <a:buClrTx/>
              <a:buSzTx/>
              <a:buFontTx/>
              <a:buNone/>
            </a:pPr>
            <a:r>
              <a:rPr lang="en-US" altLang="en-US" sz="1400" b="1" dirty="0">
                <a:solidFill>
                  <a:srgbClr val="000000"/>
                </a:solidFill>
                <a:latin typeface="Verdana" charset="0"/>
                <a:ea typeface="Verdana" charset="0"/>
                <a:cs typeface="Verdana" charset="0"/>
              </a:rPr>
              <a:t>Examination</a:t>
            </a:r>
            <a:r>
              <a:rPr lang="en-US" altLang="en-US" sz="1400" dirty="0">
                <a:solidFill>
                  <a:srgbClr val="000000"/>
                </a:solidFill>
                <a:latin typeface="Verdana" charset="0"/>
                <a:ea typeface="Verdana" charset="0"/>
                <a:cs typeface="Verdana" charset="0"/>
              </a:rPr>
              <a:t>: </a:t>
            </a:r>
            <a:r>
              <a:rPr lang="en-GB" altLang="en-US" sz="1400" dirty="0">
                <a:solidFill>
                  <a:srgbClr val="000000"/>
                </a:solidFill>
                <a:latin typeface="Verdana" charset="0"/>
                <a:ea typeface="Verdana" charset="0"/>
                <a:cs typeface="Verdana" charset="0"/>
              </a:rPr>
              <a:t>Alert, good general condition.</a:t>
            </a:r>
          </a:p>
          <a:p>
            <a:pPr eaLnBrk="1">
              <a:lnSpc>
                <a:spcPct val="200000"/>
              </a:lnSpc>
              <a:buClrTx/>
              <a:buFontTx/>
              <a:buNone/>
            </a:pPr>
            <a:r>
              <a:rPr lang="en-US" altLang="en-US" sz="1400" u="sng" dirty="0">
                <a:solidFill>
                  <a:srgbClr val="000000"/>
                </a:solidFill>
                <a:latin typeface="Verdana" charset="0"/>
                <a:ea typeface="Verdana" charset="0"/>
                <a:cs typeface="Verdana" charset="0"/>
              </a:rPr>
              <a:t>Respiratory Rate</a:t>
            </a:r>
            <a:r>
              <a:rPr lang="en-US" altLang="en-US" sz="1400" dirty="0">
                <a:solidFill>
                  <a:srgbClr val="000000"/>
                </a:solidFill>
                <a:latin typeface="Verdana" charset="0"/>
                <a:ea typeface="Verdana" charset="0"/>
                <a:cs typeface="Verdana" charset="0"/>
              </a:rPr>
              <a:t>: 32 rpm. </a:t>
            </a:r>
            <a:r>
              <a:rPr lang="en-US" altLang="en-US" sz="1400" u="sng" dirty="0">
                <a:solidFill>
                  <a:srgbClr val="000000"/>
                </a:solidFill>
                <a:latin typeface="Verdana" charset="0"/>
                <a:ea typeface="Verdana" charset="0"/>
                <a:cs typeface="Verdana" charset="0"/>
              </a:rPr>
              <a:t>Heart Rate</a:t>
            </a:r>
            <a:r>
              <a:rPr lang="en-US" altLang="en-US" sz="1400" dirty="0">
                <a:solidFill>
                  <a:srgbClr val="000000"/>
                </a:solidFill>
                <a:latin typeface="Verdana" charset="0"/>
                <a:ea typeface="Verdana" charset="0"/>
                <a:cs typeface="Verdana" charset="0"/>
              </a:rPr>
              <a:t>: 108 bpm. </a:t>
            </a:r>
            <a:r>
              <a:rPr lang="en-US" altLang="en-US" sz="1400" u="sng" dirty="0">
                <a:solidFill>
                  <a:srgbClr val="000000"/>
                </a:solidFill>
                <a:latin typeface="Verdana" charset="0"/>
                <a:ea typeface="Verdana" charset="0"/>
                <a:cs typeface="Verdana" charset="0"/>
              </a:rPr>
              <a:t>O</a:t>
            </a:r>
            <a:r>
              <a:rPr lang="en-US" altLang="en-US" sz="1400" u="sng" baseline="-33000" dirty="0">
                <a:solidFill>
                  <a:srgbClr val="000000"/>
                </a:solidFill>
                <a:latin typeface="Verdana" charset="0"/>
                <a:ea typeface="Verdana" charset="0"/>
                <a:cs typeface="Verdana" charset="0"/>
              </a:rPr>
              <a:t>2</a:t>
            </a:r>
            <a:r>
              <a:rPr lang="en-US" altLang="en-US" sz="1400" u="sng" dirty="0">
                <a:solidFill>
                  <a:srgbClr val="000000"/>
                </a:solidFill>
                <a:latin typeface="Verdana" charset="0"/>
                <a:ea typeface="Verdana" charset="0"/>
                <a:cs typeface="Verdana" charset="0"/>
              </a:rPr>
              <a:t> Sat.</a:t>
            </a:r>
            <a:r>
              <a:rPr lang="en-US" altLang="en-US" sz="1400" dirty="0">
                <a:solidFill>
                  <a:srgbClr val="000000"/>
                </a:solidFill>
                <a:latin typeface="Verdana" charset="0"/>
                <a:ea typeface="Verdana" charset="0"/>
                <a:cs typeface="Verdana" charset="0"/>
              </a:rPr>
              <a:t>:  100% on air.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respiratory examination. Regular pulse, CRT &lt;2 seconds, warm extremities.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Hepatomegaly of 2cm, but otherwise normal abdominal examination.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neurological examination.</a:t>
            </a:r>
          </a:p>
          <a:p>
            <a:pPr eaLnBrk="1">
              <a:lnSpc>
                <a:spcPct val="200000"/>
              </a:lnSpc>
              <a:buClrTx/>
              <a:buFontTx/>
              <a:buNone/>
            </a:pPr>
            <a:endParaRPr lang="en-US" altLang="en-US" sz="1400" dirty="0">
              <a:solidFill>
                <a:srgbClr val="000000"/>
              </a:solidFill>
              <a:latin typeface="Verdana" charset="0"/>
              <a:ea typeface="Verdana" charset="0"/>
              <a:cs typeface="Verdana" charset="0"/>
            </a:endParaRPr>
          </a:p>
          <a:p>
            <a:pPr eaLnBrk="1">
              <a:lnSpc>
                <a:spcPct val="200000"/>
              </a:lnSpc>
              <a:buClrTx/>
              <a:buSzTx/>
              <a:buFontTx/>
              <a:buNone/>
            </a:pPr>
            <a:r>
              <a:rPr lang="en-US" altLang="en-US" sz="1600" b="1" i="1" dirty="0">
                <a:solidFill>
                  <a:srgbClr val="FF0000"/>
                </a:solidFill>
                <a:latin typeface="Verdana" charset="0"/>
                <a:ea typeface="Verdana" charset="0"/>
                <a:cs typeface="Verdana" charset="0"/>
              </a:rPr>
              <a:t>SHOULD MAMADOU BE ADMITTED IN ITFC IN PHASE 1 OR REMAIN IN ATFC? </a:t>
            </a:r>
          </a:p>
        </p:txBody>
      </p:sp>
      <p:sp>
        <p:nvSpPr>
          <p:cNvPr id="3" name="Text Box 1">
            <a:extLst>
              <a:ext uri="{FF2B5EF4-FFF2-40B4-BE49-F238E27FC236}">
                <a16:creationId xmlns:a16="http://schemas.microsoft.com/office/drawing/2014/main" id="{A384C783-A046-41EC-9DF8-03A10A513CF6}"/>
              </a:ext>
            </a:extLst>
          </p:cNvPr>
          <p:cNvSpPr txBox="1">
            <a:spLocks noChangeArrowheads="1"/>
          </p:cNvSpPr>
          <p:nvPr/>
        </p:nvSpPr>
        <p:spPr bwMode="auto">
          <a:xfrm>
            <a:off x="1847528" y="43561"/>
            <a:ext cx="3591360" cy="446400"/>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38" tIns="56820" rIns="81638" bIns="40819"/>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dirty="0">
                <a:solidFill>
                  <a:srgbClr val="FFFFFF"/>
                </a:solidFill>
                <a:latin typeface="Times New Roman" charset="0"/>
              </a:rPr>
              <a:t>MAMADOU</a:t>
            </a:r>
          </a:p>
        </p:txBody>
      </p:sp>
    </p:spTree>
    <p:extLst>
      <p:ext uri="{BB962C8B-B14F-4D97-AF65-F5344CB8AC3E}">
        <p14:creationId xmlns:p14="http://schemas.microsoft.com/office/powerpoint/2010/main" val="159247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6F47CC49-AB5F-4FEB-8F60-8FA6C329DDD6}"/>
              </a:ext>
            </a:extLst>
          </p:cNvPr>
          <p:cNvSpPr txBox="1">
            <a:spLocks noChangeArrowheads="1"/>
          </p:cNvSpPr>
          <p:nvPr/>
        </p:nvSpPr>
        <p:spPr bwMode="auto">
          <a:xfrm>
            <a:off x="1854648" y="747447"/>
            <a:ext cx="8491131" cy="5099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46" tIns="40823" rIns="81646" bIns="4082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endParaRPr lang="en-GB" altLang="en-US" sz="2177" b="1" dirty="0">
              <a:solidFill>
                <a:srgbClr val="000000"/>
              </a:solidFill>
              <a:latin typeface="Times New Roman" charset="0"/>
            </a:endParaRPr>
          </a:p>
          <a:p>
            <a:pPr eaLnBrk="1">
              <a:lnSpc>
                <a:spcPct val="200000"/>
              </a:lnSpc>
              <a:buClrTx/>
              <a:buSzTx/>
              <a:buFontTx/>
              <a:buNone/>
            </a:pPr>
            <a:r>
              <a:rPr lang="en-GB" altLang="en-US" sz="1400" b="1" dirty="0">
                <a:solidFill>
                  <a:srgbClr val="000000"/>
                </a:solidFill>
                <a:latin typeface="Verdana" charset="0"/>
                <a:ea typeface="Verdana" charset="0"/>
                <a:cs typeface="Verdana" charset="0"/>
              </a:rPr>
              <a:t>14 month old girl. Ward round. ITFC. 7</a:t>
            </a:r>
            <a:r>
              <a:rPr lang="en-GB" altLang="en-US" sz="1400" b="1" baseline="33000" dirty="0">
                <a:solidFill>
                  <a:srgbClr val="000000"/>
                </a:solidFill>
                <a:latin typeface="Verdana" charset="0"/>
                <a:ea typeface="Verdana" charset="0"/>
                <a:cs typeface="Verdana" charset="0"/>
              </a:rPr>
              <a:t>th</a:t>
            </a:r>
            <a:r>
              <a:rPr lang="en-GB" altLang="en-US" sz="1400" b="1" dirty="0">
                <a:solidFill>
                  <a:srgbClr val="000000"/>
                </a:solidFill>
                <a:latin typeface="Verdana" charset="0"/>
                <a:ea typeface="Verdana" charset="0"/>
                <a:cs typeface="Verdana" charset="0"/>
              </a:rPr>
              <a:t> day Phase 1. Kwashiorkor +</a:t>
            </a:r>
          </a:p>
          <a:p>
            <a:pPr eaLnBrk="1">
              <a:lnSpc>
                <a:spcPct val="200000"/>
              </a:lnSpc>
              <a:buClrTx/>
              <a:buFontTx/>
              <a:buNone/>
            </a:pPr>
            <a:r>
              <a:rPr lang="en-GB" altLang="en-US" sz="1400" dirty="0">
                <a:solidFill>
                  <a:srgbClr val="000000"/>
                </a:solidFill>
                <a:latin typeface="Verdana" charset="0"/>
                <a:ea typeface="Verdana" charset="0"/>
                <a:cs typeface="Verdana" charset="0"/>
              </a:rPr>
              <a:t>Girl was diagnosed with kwashiorkor plus bacterial meningitis on admission. </a:t>
            </a:r>
          </a:p>
          <a:p>
            <a:pPr eaLnBrk="1">
              <a:lnSpc>
                <a:spcPct val="200000"/>
              </a:lnSpc>
              <a:buClrTx/>
              <a:buFontTx/>
              <a:buNone/>
            </a:pPr>
            <a:r>
              <a:rPr lang="en-GB" altLang="en-US" sz="1400" dirty="0">
                <a:solidFill>
                  <a:srgbClr val="000000"/>
                </a:solidFill>
                <a:latin typeface="Verdana" charset="0"/>
                <a:ea typeface="Verdana" charset="0"/>
                <a:cs typeface="Verdana" charset="0"/>
              </a:rPr>
              <a:t>General condition is improving with IV antibiotics, vital signs are stabilising. </a:t>
            </a:r>
          </a:p>
          <a:p>
            <a:pPr eaLnBrk="1">
              <a:lnSpc>
                <a:spcPct val="200000"/>
              </a:lnSpc>
              <a:buClrTx/>
              <a:buFontTx/>
              <a:buNone/>
            </a:pPr>
            <a:r>
              <a:rPr lang="en-GB" altLang="en-US" sz="1400" dirty="0">
                <a:solidFill>
                  <a:srgbClr val="000000"/>
                </a:solidFill>
                <a:latin typeface="Verdana" charset="0"/>
                <a:ea typeface="Verdana" charset="0"/>
                <a:cs typeface="Verdana" charset="0"/>
              </a:rPr>
              <a:t>Jessica has been drinking the F-75 slowly with some vomiting episode after feeds. </a:t>
            </a:r>
          </a:p>
          <a:p>
            <a:pPr eaLnBrk="1">
              <a:lnSpc>
                <a:spcPct val="200000"/>
              </a:lnSpc>
              <a:buClrTx/>
              <a:buFontTx/>
              <a:buNone/>
            </a:pPr>
            <a:r>
              <a:rPr lang="en-GB" altLang="en-US" sz="1400" dirty="0">
                <a:solidFill>
                  <a:srgbClr val="000000"/>
                </a:solidFill>
                <a:latin typeface="Verdana" charset="0"/>
                <a:ea typeface="Verdana" charset="0"/>
                <a:cs typeface="Verdana" charset="0"/>
              </a:rPr>
              <a:t>She is also breastfeeding but the mother reports not with her usual appetite. </a:t>
            </a:r>
          </a:p>
          <a:p>
            <a:pPr eaLnBrk="1">
              <a:lnSpc>
                <a:spcPct val="200000"/>
              </a:lnSpc>
              <a:buClrTx/>
              <a:buFontTx/>
              <a:buNone/>
            </a:pPr>
            <a:endParaRPr lang="en-GB" altLang="en-US" sz="1400" b="1" dirty="0">
              <a:solidFill>
                <a:srgbClr val="000000"/>
              </a:solidFill>
              <a:latin typeface="Verdana" charset="0"/>
              <a:ea typeface="Verdana" charset="0"/>
              <a:cs typeface="Verdana" charset="0"/>
            </a:endParaRPr>
          </a:p>
          <a:p>
            <a:pPr eaLnBrk="1">
              <a:lnSpc>
                <a:spcPct val="200000"/>
              </a:lnSpc>
              <a:buClrTx/>
              <a:buFontTx/>
              <a:buNone/>
            </a:pPr>
            <a:r>
              <a:rPr lang="en-GB" altLang="en-US" sz="1400" b="1" dirty="0">
                <a:solidFill>
                  <a:srgbClr val="000000"/>
                </a:solidFill>
                <a:latin typeface="Verdana" charset="0"/>
                <a:ea typeface="Verdana" charset="0"/>
                <a:cs typeface="Verdana" charset="0"/>
              </a:rPr>
              <a:t>Examination</a:t>
            </a:r>
            <a:r>
              <a:rPr lang="en-GB" altLang="en-US" sz="1400" dirty="0">
                <a:solidFill>
                  <a:srgbClr val="000000"/>
                </a:solidFill>
                <a:latin typeface="Verdana" charset="0"/>
                <a:ea typeface="Verdana" charset="0"/>
                <a:cs typeface="Verdana" charset="0"/>
              </a:rPr>
              <a:t>: Slightly somnolent and a bit irritable still.</a:t>
            </a:r>
          </a:p>
          <a:p>
            <a:pPr eaLnBrk="1">
              <a:lnSpc>
                <a:spcPct val="200000"/>
              </a:lnSpc>
              <a:buClrTx/>
              <a:buFontTx/>
              <a:buNone/>
            </a:pPr>
            <a:r>
              <a:rPr lang="en-GB" altLang="en-US" sz="1400" u="sng" dirty="0">
                <a:solidFill>
                  <a:srgbClr val="000000"/>
                </a:solidFill>
                <a:latin typeface="Verdana" charset="0"/>
                <a:ea typeface="Verdana" charset="0"/>
                <a:cs typeface="Verdana" charset="0"/>
              </a:rPr>
              <a:t>Respiratory Rate</a:t>
            </a:r>
            <a:r>
              <a:rPr lang="en-GB" altLang="en-US" sz="1400" dirty="0">
                <a:solidFill>
                  <a:srgbClr val="000000"/>
                </a:solidFill>
                <a:latin typeface="Verdana" charset="0"/>
                <a:ea typeface="Verdana" charset="0"/>
                <a:cs typeface="Verdana" charset="0"/>
              </a:rPr>
              <a:t>: 45 rpm. </a:t>
            </a:r>
            <a:r>
              <a:rPr lang="en-GB" altLang="en-US" sz="1400" u="sng" dirty="0">
                <a:solidFill>
                  <a:srgbClr val="000000"/>
                </a:solidFill>
                <a:latin typeface="Verdana" charset="0"/>
                <a:ea typeface="Verdana" charset="0"/>
                <a:cs typeface="Verdana" charset="0"/>
              </a:rPr>
              <a:t>Heart Rate</a:t>
            </a:r>
            <a:r>
              <a:rPr lang="en-GB" altLang="en-US" sz="1400" dirty="0">
                <a:solidFill>
                  <a:srgbClr val="000000"/>
                </a:solidFill>
                <a:latin typeface="Verdana" charset="0"/>
                <a:ea typeface="Verdana" charset="0"/>
                <a:cs typeface="Verdana" charset="0"/>
              </a:rPr>
              <a:t>: 92 bpm. </a:t>
            </a:r>
            <a:r>
              <a:rPr lang="en-GB" altLang="en-US" sz="1400" u="sng" dirty="0">
                <a:solidFill>
                  <a:srgbClr val="000000"/>
                </a:solidFill>
                <a:latin typeface="Verdana" charset="0"/>
                <a:ea typeface="Verdana" charset="0"/>
                <a:cs typeface="Verdana" charset="0"/>
              </a:rPr>
              <a:t>O</a:t>
            </a:r>
            <a:r>
              <a:rPr lang="en-GB" altLang="en-US" sz="1400" u="sng" baseline="-33000" dirty="0">
                <a:solidFill>
                  <a:srgbClr val="000000"/>
                </a:solidFill>
                <a:latin typeface="Verdana" charset="0"/>
                <a:ea typeface="Verdana" charset="0"/>
                <a:cs typeface="Verdana" charset="0"/>
              </a:rPr>
              <a:t>2</a:t>
            </a:r>
            <a:r>
              <a:rPr lang="en-GB" altLang="en-US" sz="1400" u="sng" dirty="0">
                <a:solidFill>
                  <a:srgbClr val="000000"/>
                </a:solidFill>
                <a:latin typeface="Verdana" charset="0"/>
                <a:ea typeface="Verdana" charset="0"/>
                <a:cs typeface="Verdana" charset="0"/>
              </a:rPr>
              <a:t> Sat.</a:t>
            </a:r>
            <a:r>
              <a:rPr lang="en-GB" altLang="en-US" sz="1400" dirty="0">
                <a:solidFill>
                  <a:srgbClr val="000000"/>
                </a:solidFill>
                <a:latin typeface="Verdana" charset="0"/>
                <a:ea typeface="Verdana" charset="0"/>
                <a:cs typeface="Verdana" charset="0"/>
              </a:rPr>
              <a:t>:  98% on air. </a:t>
            </a:r>
            <a:r>
              <a:rPr lang="en-US" altLang="en-US" sz="1400" u="sng" dirty="0">
                <a:solidFill>
                  <a:srgbClr val="000000"/>
                </a:solidFill>
                <a:latin typeface="Verdana" charset="0"/>
                <a:ea typeface="Verdana" charset="0"/>
                <a:cs typeface="Verdana" charset="0"/>
              </a:rPr>
              <a:t>Tº</a:t>
            </a:r>
            <a:r>
              <a:rPr lang="en-US" altLang="en-US" sz="1400" dirty="0">
                <a:solidFill>
                  <a:srgbClr val="000000"/>
                </a:solidFill>
                <a:latin typeface="Verdana" charset="0"/>
                <a:ea typeface="Verdana" charset="0"/>
                <a:cs typeface="Verdana" charset="0"/>
              </a:rPr>
              <a:t>: 37.1º</a:t>
            </a:r>
            <a:endParaRPr lang="en-GB" altLang="en-US" sz="1400" dirty="0">
              <a:solidFill>
                <a:srgbClr val="000000"/>
              </a:solidFill>
              <a:latin typeface="Verdana" charset="0"/>
              <a:ea typeface="Verdana" charset="0"/>
              <a:cs typeface="Verdana" charset="0"/>
            </a:endParaRP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respiratory examination. Regular pulse, CRT &lt;2 seconds, warm extremities. </a:t>
            </a:r>
          </a:p>
          <a:p>
            <a:pPr eaLnBrk="1">
              <a:lnSpc>
                <a:spcPct val="200000"/>
              </a:lnSpc>
              <a:buClrTx/>
              <a:buSzTx/>
              <a:buFontTx/>
              <a:buNone/>
            </a:pPr>
            <a:r>
              <a:rPr lang="en-GB" altLang="en-US" sz="1400" dirty="0">
                <a:solidFill>
                  <a:srgbClr val="000000"/>
                </a:solidFill>
                <a:latin typeface="Verdana" charset="0"/>
                <a:ea typeface="Verdana" charset="0"/>
                <a:cs typeface="Verdana" charset="0"/>
              </a:rPr>
              <a:t>Normal abdominal examination. Normal neurological examination. Oedema +</a:t>
            </a:r>
          </a:p>
          <a:p>
            <a:pPr eaLnBrk="1">
              <a:lnSpc>
                <a:spcPct val="200000"/>
              </a:lnSpc>
              <a:buClrTx/>
              <a:buFontTx/>
              <a:buNone/>
            </a:pPr>
            <a:endParaRPr lang="en-GB" altLang="en-US" sz="1400" b="1" dirty="0">
              <a:solidFill>
                <a:srgbClr val="000000"/>
              </a:solidFill>
              <a:latin typeface="Verdana" charset="0"/>
              <a:ea typeface="Verdana" charset="0"/>
              <a:cs typeface="Verdana" charset="0"/>
            </a:endParaRPr>
          </a:p>
          <a:p>
            <a:pPr eaLnBrk="1">
              <a:lnSpc>
                <a:spcPct val="200000"/>
              </a:lnSpc>
              <a:buClrTx/>
              <a:buFontTx/>
              <a:buNone/>
            </a:pPr>
            <a:r>
              <a:rPr lang="en-GB" altLang="en-US" sz="1600" b="1" i="1" dirty="0">
                <a:solidFill>
                  <a:srgbClr val="FF0000"/>
                </a:solidFill>
                <a:latin typeface="Verdana" charset="0"/>
                <a:ea typeface="Verdana" charset="0"/>
                <a:cs typeface="Verdana" charset="0"/>
              </a:rPr>
              <a:t>COULD JESSICA CHANGE FROM  PHASE 1 TO TRANSITION? </a:t>
            </a:r>
          </a:p>
        </p:txBody>
      </p:sp>
      <p:sp>
        <p:nvSpPr>
          <p:cNvPr id="3" name="Text Box 1">
            <a:extLst>
              <a:ext uri="{FF2B5EF4-FFF2-40B4-BE49-F238E27FC236}">
                <a16:creationId xmlns:a16="http://schemas.microsoft.com/office/drawing/2014/main" id="{E94C8E0E-4875-4344-8653-15A8247C2E01}"/>
              </a:ext>
            </a:extLst>
          </p:cNvPr>
          <p:cNvSpPr txBox="1">
            <a:spLocks noChangeArrowheads="1"/>
          </p:cNvSpPr>
          <p:nvPr/>
        </p:nvSpPr>
        <p:spPr bwMode="auto">
          <a:xfrm>
            <a:off x="1985888" y="122414"/>
            <a:ext cx="2331470" cy="446447"/>
          </a:xfrm>
          <a:prstGeom prst="rect">
            <a:avLst/>
          </a:prstGeom>
          <a:solidFill>
            <a:srgbClr val="FF0000"/>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1646" tIns="56826" rIns="81646" bIns="40823"/>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Microsoft YaHei" charset="-122"/>
              </a:defRPr>
            </a:lvl9pPr>
          </a:lstStyle>
          <a:p>
            <a:pPr algn="ctr" eaLnBrk="1">
              <a:lnSpc>
                <a:spcPct val="95000"/>
              </a:lnSpc>
              <a:buClrTx/>
              <a:buFontTx/>
              <a:buNone/>
            </a:pPr>
            <a:r>
              <a:rPr lang="en-US" altLang="en-US" sz="2540" b="1">
                <a:solidFill>
                  <a:srgbClr val="FFFFFF"/>
                </a:solidFill>
                <a:latin typeface="Times New Roman" charset="0"/>
              </a:rPr>
              <a:t>JESSICA</a:t>
            </a:r>
            <a:endParaRPr lang="en-US" altLang="en-US" sz="2540" b="1" dirty="0">
              <a:solidFill>
                <a:srgbClr val="FFFFFF"/>
              </a:solidFill>
              <a:latin typeface="Times New Roman" charset="0"/>
            </a:endParaRPr>
          </a:p>
        </p:txBody>
      </p:sp>
    </p:spTree>
    <p:extLst>
      <p:ext uri="{BB962C8B-B14F-4D97-AF65-F5344CB8AC3E}">
        <p14:creationId xmlns:p14="http://schemas.microsoft.com/office/powerpoint/2010/main" val="26827239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1633</Words>
  <Application>Microsoft Office PowerPoint</Application>
  <PresentationFormat>Panorámica</PresentationFormat>
  <Paragraphs>145</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Times New Roman</vt:lpstr>
      <vt:lpstr>Verdana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Rafa Martín</dc:creator>
  <cp:lastModifiedBy>Rafa Martín</cp:lastModifiedBy>
  <cp:revision>3</cp:revision>
  <dcterms:created xsi:type="dcterms:W3CDTF">2021-05-04T08:48:30Z</dcterms:created>
  <dcterms:modified xsi:type="dcterms:W3CDTF">2021-05-04T08:54:11Z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330AD435-6C7F-47FA-ADF7-14F8E82AF2F8</vt:lpwstr>
  </property>
  <property fmtid="{D5CDD505-2E9C-101B-9397-08002B2CF9AE}" pid="3" name="ArticulatePath">
    <vt:lpwstr>Presentación1</vt:lpwstr>
  </property>
</Properties>
</file>