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5"/>
  </p:sldMasterIdLst>
  <p:notesMasterIdLst>
    <p:notesMasterId r:id="rId8"/>
  </p:notesMasterIdLst>
  <p:handoutMasterIdLst>
    <p:handoutMasterId r:id="rId9"/>
  </p:handoutMasterIdLst>
  <p:sldIdLst>
    <p:sldId id="275" r:id="rId6"/>
    <p:sldId id="276" r:id="rId7"/>
  </p:sldIdLst>
  <p:sldSz cx="6858000" cy="9144000" type="screen4x3"/>
  <p:notesSz cx="6669088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880">
          <p15:clr>
            <a:srgbClr val="A4A3A4"/>
          </p15:clr>
        </p15:guide>
        <p15:guide id="4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OELIA GARCIA" initials="NG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B0C521-6C3F-46D0-BD47-0D36DAB403D8}" v="7" dt="2021-03-23T13:55:48.4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93143" autoAdjust="0"/>
  </p:normalViewPr>
  <p:slideViewPr>
    <p:cSldViewPr>
      <p:cViewPr varScale="1">
        <p:scale>
          <a:sx n="80" d="100"/>
          <a:sy n="80" d="100"/>
        </p:scale>
        <p:origin x="2220" y="102"/>
      </p:cViewPr>
      <p:guideLst>
        <p:guide orient="horz" pos="2160"/>
        <p:guide pos="2880"/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rrily de Polnay" userId="c9a990e2-707a-4be5-8dbe-e6c8a4b6671c" providerId="ADAL" clId="{12B0C521-6C3F-46D0-BD47-0D36DAB403D8}"/>
    <pc:docChg chg="custSel addSld modSld">
      <pc:chgData name="Kirrily de Polnay" userId="c9a990e2-707a-4be5-8dbe-e6c8a4b6671c" providerId="ADAL" clId="{12B0C521-6C3F-46D0-BD47-0D36DAB403D8}" dt="2021-03-23T13:56:02.991" v="31" actId="1076"/>
      <pc:docMkLst>
        <pc:docMk/>
      </pc:docMkLst>
      <pc:sldChg chg="addSp delSp modSp">
        <pc:chgData name="Kirrily de Polnay" userId="c9a990e2-707a-4be5-8dbe-e6c8a4b6671c" providerId="ADAL" clId="{12B0C521-6C3F-46D0-BD47-0D36DAB403D8}" dt="2021-03-23T13:56:02.991" v="31" actId="1076"/>
        <pc:sldMkLst>
          <pc:docMk/>
          <pc:sldMk cId="2088751" sldId="275"/>
        </pc:sldMkLst>
        <pc:spChg chg="add del mod">
          <ac:chgData name="Kirrily de Polnay" userId="c9a990e2-707a-4be5-8dbe-e6c8a4b6671c" providerId="ADAL" clId="{12B0C521-6C3F-46D0-BD47-0D36DAB403D8}" dt="2021-03-23T13:54:05.542" v="4"/>
          <ac:spMkLst>
            <pc:docMk/>
            <pc:sldMk cId="2088751" sldId="275"/>
            <ac:spMk id="3" creationId="{A74071EA-D006-4513-A874-B43ACFFD9416}"/>
          </ac:spMkLst>
        </pc:spChg>
        <pc:spChg chg="mod">
          <ac:chgData name="Kirrily de Polnay" userId="c9a990e2-707a-4be5-8dbe-e6c8a4b6671c" providerId="ADAL" clId="{12B0C521-6C3F-46D0-BD47-0D36DAB403D8}" dt="2021-03-23T13:54:12.550" v="6"/>
          <ac:spMkLst>
            <pc:docMk/>
            <pc:sldMk cId="2088751" sldId="275"/>
            <ac:spMk id="4" creationId="{00000000-0000-0000-0000-000000000000}"/>
          </ac:spMkLst>
        </pc:spChg>
        <pc:graphicFrameChg chg="add mod modGraphic">
          <ac:chgData name="Kirrily de Polnay" userId="c9a990e2-707a-4be5-8dbe-e6c8a4b6671c" providerId="ADAL" clId="{12B0C521-6C3F-46D0-BD47-0D36DAB403D8}" dt="2021-03-23T13:55:10.318" v="18" actId="207"/>
          <ac:graphicFrameMkLst>
            <pc:docMk/>
            <pc:sldMk cId="2088751" sldId="275"/>
            <ac:graphicFrameMk id="5" creationId="{4100A960-E36B-4EA0-AA94-4B69CC2BCF44}"/>
          </ac:graphicFrameMkLst>
        </pc:graphicFrameChg>
        <pc:graphicFrameChg chg="del">
          <ac:chgData name="Kirrily de Polnay" userId="c9a990e2-707a-4be5-8dbe-e6c8a4b6671c" providerId="ADAL" clId="{12B0C521-6C3F-46D0-BD47-0D36DAB403D8}" dt="2021-03-23T13:54:02.436" v="3" actId="478"/>
          <ac:graphicFrameMkLst>
            <pc:docMk/>
            <pc:sldMk cId="2088751" sldId="275"/>
            <ac:graphicFrameMk id="12" creationId="{00000000-0000-0000-0000-000000000000}"/>
          </ac:graphicFrameMkLst>
        </pc:graphicFrameChg>
        <pc:picChg chg="add mod">
          <ac:chgData name="Kirrily de Polnay" userId="c9a990e2-707a-4be5-8dbe-e6c8a4b6671c" providerId="ADAL" clId="{12B0C521-6C3F-46D0-BD47-0D36DAB403D8}" dt="2021-03-23T13:55:31.733" v="24" actId="1076"/>
          <ac:picMkLst>
            <pc:docMk/>
            <pc:sldMk cId="2088751" sldId="275"/>
            <ac:picMk id="7" creationId="{9B8C37EA-1C91-4099-A019-5BBB170B18CE}"/>
          </ac:picMkLst>
        </pc:picChg>
        <pc:picChg chg="add mod">
          <ac:chgData name="Kirrily de Polnay" userId="c9a990e2-707a-4be5-8dbe-e6c8a4b6671c" providerId="ADAL" clId="{12B0C521-6C3F-46D0-BD47-0D36DAB403D8}" dt="2021-03-23T13:56:02.991" v="31" actId="1076"/>
          <ac:picMkLst>
            <pc:docMk/>
            <pc:sldMk cId="2088751" sldId="275"/>
            <ac:picMk id="8" creationId="{65F6F830-A76B-40AA-AD3C-5AE6651B46E1}"/>
          </ac:picMkLst>
        </pc:picChg>
      </pc:sldChg>
      <pc:sldChg chg="addSp delSp add">
        <pc:chgData name="Kirrily de Polnay" userId="c9a990e2-707a-4be5-8dbe-e6c8a4b6671c" providerId="ADAL" clId="{12B0C521-6C3F-46D0-BD47-0D36DAB403D8}" dt="2021-03-23T13:53:45.840" v="2" actId="478"/>
        <pc:sldMkLst>
          <pc:docMk/>
          <pc:sldMk cId="823623201" sldId="276"/>
        </pc:sldMkLst>
        <pc:spChg chg="del">
          <ac:chgData name="Kirrily de Polnay" userId="c9a990e2-707a-4be5-8dbe-e6c8a4b6671c" providerId="ADAL" clId="{12B0C521-6C3F-46D0-BD47-0D36DAB403D8}" dt="2021-03-23T13:53:45.840" v="2" actId="478"/>
          <ac:spMkLst>
            <pc:docMk/>
            <pc:sldMk cId="823623201" sldId="276"/>
            <ac:spMk id="3" creationId="{8A71EEC9-409D-4D61-B19E-6339E2C041D1}"/>
          </ac:spMkLst>
        </pc:spChg>
        <pc:spChg chg="add">
          <ac:chgData name="Kirrily de Polnay" userId="c9a990e2-707a-4be5-8dbe-e6c8a4b6671c" providerId="ADAL" clId="{12B0C521-6C3F-46D0-BD47-0D36DAB403D8}" dt="2021-03-23T13:53:40.219" v="1"/>
          <ac:spMkLst>
            <pc:docMk/>
            <pc:sldMk cId="823623201" sldId="276"/>
            <ac:spMk id="5" creationId="{33B8BE46-CDE9-4EF1-BD71-FF8D12112D3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890665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56" tIns="45528" rIns="91056" bIns="4552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 alt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6867" y="1"/>
            <a:ext cx="2890665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56" tIns="45528" rIns="91056" bIns="4552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FR" altLang="en-US" dirty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8711"/>
            <a:ext cx="2890665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56" tIns="45528" rIns="91056" bIns="4552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 altLang="en-US" dirty="0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6867" y="9428711"/>
            <a:ext cx="2890665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56" tIns="45528" rIns="91056" bIns="4552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2766D0F-7598-4FB6-BA81-15D54F851E38}" type="slidenum">
              <a:rPr lang="fr-FR" altLang="en-US"/>
              <a:pPr>
                <a:defRPr/>
              </a:pPr>
              <a:t>‹#›</a:t>
            </a:fld>
            <a:endParaRPr lang="fr-FR" altLang="en-US" dirty="0"/>
          </a:p>
        </p:txBody>
      </p:sp>
    </p:spTree>
    <p:extLst>
      <p:ext uri="{BB962C8B-B14F-4D97-AF65-F5344CB8AC3E}">
        <p14:creationId xmlns:p14="http://schemas.microsoft.com/office/powerpoint/2010/main" val="21574306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90665" cy="496332"/>
          </a:xfrm>
          <a:prstGeom prst="rect">
            <a:avLst/>
          </a:prstGeom>
        </p:spPr>
        <p:txBody>
          <a:bodyPr vert="horz" lIns="91056" tIns="45528" rIns="91056" bIns="45528" rtlCol="0"/>
          <a:lstStyle>
            <a:lvl1pPr algn="l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776867" y="1"/>
            <a:ext cx="2890665" cy="496332"/>
          </a:xfrm>
          <a:prstGeom prst="rect">
            <a:avLst/>
          </a:prstGeom>
        </p:spPr>
        <p:txBody>
          <a:bodyPr vert="horz" lIns="91056" tIns="45528" rIns="91056" bIns="45528" rtlCol="0"/>
          <a:lstStyle>
            <a:lvl1pPr algn="r">
              <a:defRPr sz="1200"/>
            </a:lvl1pPr>
          </a:lstStyle>
          <a:p>
            <a:pPr>
              <a:defRPr/>
            </a:pPr>
            <a:fld id="{732A532D-BE86-4EF3-949D-A5E1F6C17B53}" type="datetimeFigureOut">
              <a:rPr lang="en-GB"/>
              <a:pPr>
                <a:defRPr/>
              </a:pPr>
              <a:t>23/03/2021</a:t>
            </a:fld>
            <a:endParaRPr lang="en-GB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938338" y="746125"/>
            <a:ext cx="2792412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56" tIns="45528" rIns="91056" bIns="45528" rtlCol="0" anchor="ctr"/>
          <a:lstStyle/>
          <a:p>
            <a:pPr lvl="0"/>
            <a:endParaRPr lang="en-GB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66597" y="4715951"/>
            <a:ext cx="5335894" cy="4466986"/>
          </a:xfrm>
          <a:prstGeom prst="rect">
            <a:avLst/>
          </a:prstGeom>
        </p:spPr>
        <p:txBody>
          <a:bodyPr vert="horz" lIns="91056" tIns="45528" rIns="91056" bIns="45528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n-GB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9428711"/>
            <a:ext cx="2890665" cy="496332"/>
          </a:xfrm>
          <a:prstGeom prst="rect">
            <a:avLst/>
          </a:prstGeom>
        </p:spPr>
        <p:txBody>
          <a:bodyPr vert="horz" lIns="91056" tIns="45528" rIns="91056" bIns="45528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776867" y="9428711"/>
            <a:ext cx="2890665" cy="496332"/>
          </a:xfrm>
          <a:prstGeom prst="rect">
            <a:avLst/>
          </a:prstGeom>
        </p:spPr>
        <p:txBody>
          <a:bodyPr vert="horz" lIns="91056" tIns="45528" rIns="91056" bIns="45528" rtlCol="0" anchor="b"/>
          <a:lstStyle>
            <a:lvl1pPr algn="r">
              <a:defRPr sz="1200"/>
            </a:lvl1pPr>
          </a:lstStyle>
          <a:p>
            <a:pPr>
              <a:defRPr/>
            </a:pPr>
            <a:fld id="{F4AF3DB9-2449-4BCA-88F5-E8F64861DAF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58953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38338" y="746125"/>
            <a:ext cx="2792412" cy="372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Give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10% sugar water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every SAM child in the waiting area</a:t>
            </a:r>
            <a:endParaRPr lang="en-GB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prevent hypoglycaemia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Often a SAM child will not have been fed for several hours before arriving at a feeding centre for assessment, and there may be a period of time before the admission procedures are finished and the first feed is offered. </a:t>
            </a:r>
            <a:endParaRPr lang="en-GB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Give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50ml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children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&lt; 10kg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100ml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children between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 and 20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kilos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200ml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&gt; 20 kilos.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weight is unknown, children can be sent to the anthropometric measurement area to be measured the weight. </a:t>
            </a:r>
            <a:endParaRPr lang="en-GB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However, note that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feeding should start as soon as possible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upon admission to ITFC</a:t>
            </a:r>
            <a:endParaRPr lang="en-GB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Sugar water is only given to children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that can drink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do not have respiratory distress as this can increase risk of gastric aspiration</a:t>
            </a:r>
            <a:endParaRPr lang="en-GB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sugar water 10% is prepared with the following proportion of water and sugar: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 ml of drinking water + 10 g of sugar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(1 tea spoon = 5g); 1 litre of water + 100 g of sugar</a:t>
            </a:r>
            <a:endParaRPr lang="en-GB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AF3DB9-2449-4BCA-88F5-E8F64861DAF3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5899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6750844" y="6462184"/>
            <a:ext cx="107156" cy="26818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9"/>
          <p:cNvSpPr/>
          <p:nvPr/>
        </p:nvSpPr>
        <p:spPr>
          <a:xfrm>
            <a:off x="6750844" y="0"/>
            <a:ext cx="107156" cy="646218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304806"/>
            <a:ext cx="5829300" cy="6095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6400800"/>
            <a:ext cx="5143500" cy="12192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en-US"/>
              <a:t>MSFOCBA_2015</a:t>
            </a:r>
            <a:endParaRPr lang="fr-FR" alt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AB9DDD4-4953-4BF2-AD3F-A00F0C57A7C7}" type="slidenum">
              <a:rPr lang="fr-FR" altLang="en-US"/>
              <a:pPr>
                <a:defRPr/>
              </a:pPr>
              <a:t>‹#›</a:t>
            </a:fld>
            <a:endParaRPr lang="fr-F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en-US"/>
              <a:t>MSFOCBA_2015</a:t>
            </a:r>
            <a:endParaRPr lang="fr-F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E6213-69F8-4EF9-A28C-74290D1A7233}" type="slidenum">
              <a:rPr lang="fr-FR" altLang="en-US"/>
              <a:pPr>
                <a:defRPr/>
              </a:pPr>
              <a:t>‹#›</a:t>
            </a:fld>
            <a:endParaRPr lang="fr-F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90"/>
            <a:ext cx="1543050" cy="780203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90"/>
            <a:ext cx="4514850" cy="7802033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en-US"/>
              <a:t>MSFOCBA_2015</a:t>
            </a:r>
            <a:endParaRPr lang="fr-F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707B1-6B97-4272-B48B-0E6E91932251}" type="slidenum">
              <a:rPr lang="fr-FR" altLang="en-US"/>
              <a:pPr>
                <a:defRPr/>
              </a:pPr>
              <a:t>‹#›</a:t>
            </a:fld>
            <a:endParaRPr lang="fr-F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en-US"/>
              <a:t>MSFOCBA_2015</a:t>
            </a:r>
            <a:endParaRPr lang="fr-F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492B0-E841-4B8C-A0A5-DD126039508A}" type="slidenum">
              <a:rPr lang="fr-FR" altLang="en-US"/>
              <a:pPr>
                <a:defRPr/>
              </a:pPr>
              <a:t>‹#›</a:t>
            </a:fld>
            <a:endParaRPr lang="fr-F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930406"/>
            <a:ext cx="5829300" cy="5761567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304801"/>
            <a:ext cx="5829300" cy="14224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en-US"/>
              <a:t>MSFOCBA_2015</a:t>
            </a:r>
            <a:endParaRPr lang="fr-F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3E0E0-B057-4563-A51F-69C51FEE3C61}" type="slidenum">
              <a:rPr lang="fr-FR" altLang="en-US"/>
              <a:pPr>
                <a:defRPr/>
              </a:pPr>
              <a:t>‹#›</a:t>
            </a:fld>
            <a:endParaRPr lang="fr-F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3010" y="2099740"/>
            <a:ext cx="246888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620" y="2099740"/>
            <a:ext cx="246888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en-US"/>
              <a:t>MSFOCBA_2015</a:t>
            </a:r>
            <a:endParaRPr lang="fr-FR" alt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9E5CF-8761-4860-B335-8811C97783CB}" type="slidenum">
              <a:rPr lang="fr-FR" altLang="en-US"/>
              <a:pPr>
                <a:defRPr/>
              </a:pPr>
              <a:t>‹#›</a:t>
            </a:fld>
            <a:endParaRPr lang="fr-F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0724" y="2097024"/>
            <a:ext cx="2468880" cy="853016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0724" y="3012488"/>
            <a:ext cx="2468880" cy="51206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9906" y="2097024"/>
            <a:ext cx="2468880" cy="853016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9906" y="3012488"/>
            <a:ext cx="2468880" cy="51206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en-US"/>
              <a:t>MSFOCBA_2015</a:t>
            </a:r>
            <a:endParaRPr lang="fr-FR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A11E6-D89E-4472-8CFB-864B379A1483}" type="slidenum">
              <a:rPr lang="fr-FR" altLang="en-US"/>
              <a:pPr>
                <a:defRPr/>
              </a:pPr>
              <a:t>‹#›</a:t>
            </a:fld>
            <a:endParaRPr lang="fr-F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en-US"/>
              <a:t>MSFOCBA_2015</a:t>
            </a:r>
            <a:endParaRPr lang="fr-FR" alt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7DEC0-3748-41E0-85AC-A4405AE38D05}" type="slidenum">
              <a:rPr lang="fr-FR" altLang="en-US"/>
              <a:pPr>
                <a:defRPr/>
              </a:pPr>
              <a:t>‹#›</a:t>
            </a:fld>
            <a:endParaRPr lang="fr-F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en-US"/>
              <a:t>MSFOCBA_2015</a:t>
            </a:r>
            <a:endParaRPr lang="fr-FR" alt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32F69-7962-4F6F-A227-02ADAD727A05}" type="slidenum">
              <a:rPr lang="fr-FR" altLang="en-US"/>
              <a:pPr>
                <a:defRPr/>
              </a:pPr>
              <a:t>‹#›</a:t>
            </a:fld>
            <a:endParaRPr lang="fr-F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91" y="2133600"/>
            <a:ext cx="3833813" cy="59740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4" y="2133600"/>
            <a:ext cx="2256235" cy="597408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en-US"/>
              <a:t>MSFOCBA_2015</a:t>
            </a:r>
            <a:endParaRPr lang="fr-FR" alt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ECB7EE-1C3C-4A81-861D-DAC4D9A58B1F}" type="slidenum">
              <a:rPr lang="fr-FR" altLang="en-US"/>
              <a:pPr>
                <a:defRPr/>
              </a:pPr>
              <a:t>‹#›</a:t>
            </a:fld>
            <a:endParaRPr lang="fr-F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6750844" y="6462184"/>
            <a:ext cx="107156" cy="26818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9"/>
          <p:cNvSpPr/>
          <p:nvPr/>
        </p:nvSpPr>
        <p:spPr>
          <a:xfrm>
            <a:off x="6750844" y="0"/>
            <a:ext cx="107156" cy="646218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6750658" cy="646176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dirty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7620000"/>
            <a:ext cx="6115050" cy="609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42900" y="6604000"/>
            <a:ext cx="6115050" cy="1016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en-US"/>
              <a:t>MSFOCBA_2015</a:t>
            </a:r>
            <a:endParaRPr lang="fr-FR" alt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DEE1E70-3C19-40E2-BBEE-156DC9CBA77B}" type="slidenum">
              <a:rPr lang="fr-FR" altLang="en-US"/>
              <a:pPr>
                <a:defRPr/>
              </a:pPr>
              <a:t>‹#›</a:t>
            </a:fld>
            <a:endParaRPr lang="fr-F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203200"/>
            <a:ext cx="4343400" cy="1828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36806"/>
            <a:ext cx="5715000" cy="5831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modificar el estilo de texto del patrón</a:t>
            </a:r>
          </a:p>
          <a:p>
            <a:pPr lvl="1"/>
            <a:r>
              <a:rPr lang="es-ES" altLang="en-US"/>
              <a:t>Segundo nivel</a:t>
            </a:r>
          </a:p>
          <a:p>
            <a:pPr lvl="2"/>
            <a:r>
              <a:rPr lang="es-ES" altLang="en-US"/>
              <a:t>Tercer nivel</a:t>
            </a:r>
          </a:p>
          <a:p>
            <a:pPr lvl="3"/>
            <a:r>
              <a:rPr lang="es-ES" altLang="en-US"/>
              <a:t>Cuarto nivel</a:t>
            </a:r>
          </a:p>
          <a:p>
            <a:pPr lvl="4"/>
            <a:r>
              <a:rPr lang="es-ES" altLang="en-US"/>
              <a:t>Quinto nivel</a:t>
            </a:r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229600"/>
            <a:ext cx="2571750" cy="4064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" y="8657167"/>
            <a:ext cx="2571750" cy="37888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 altLang="en-US"/>
              <a:t>MSFOCBA_2015</a:t>
            </a:r>
            <a:endParaRPr lang="fr-F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5786572" y="7954039"/>
            <a:ext cx="175471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D2F3441-146A-4413-9A6E-4331B414F8C1}" type="slidenum">
              <a:rPr lang="fr-FR" altLang="en-US"/>
              <a:pPr>
                <a:defRPr/>
              </a:pPr>
              <a:t>‹#›</a:t>
            </a:fld>
            <a:endParaRPr lang="fr-FR" altLang="en-US" dirty="0"/>
          </a:p>
        </p:txBody>
      </p:sp>
      <p:sp>
        <p:nvSpPr>
          <p:cNvPr id="7" name="Rectangle 6"/>
          <p:cNvSpPr/>
          <p:nvPr/>
        </p:nvSpPr>
        <p:spPr>
          <a:xfrm>
            <a:off x="6750844" y="0"/>
            <a:ext cx="107156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750844" y="1828800"/>
            <a:ext cx="107156" cy="7315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6" r:id="rId9"/>
    <p:sldLayoutId id="2147483733" r:id="rId10"/>
    <p:sldLayoutId id="2147483734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 spc="-6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ts val="600"/>
        </a:spcAft>
        <a:buFont typeface="Arial" charset="0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GB" b="1" dirty="0"/>
              <a:t>SUGAR WATER 10%</a:t>
            </a:r>
            <a:br>
              <a:rPr lang="en-GB" dirty="0"/>
            </a:b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100A960-E36B-4EA0-AA94-4B69CC2BCF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3846626"/>
              </p:ext>
            </p:extLst>
          </p:nvPr>
        </p:nvGraphicFramePr>
        <p:xfrm>
          <a:off x="311316" y="2339752"/>
          <a:ext cx="6214028" cy="39602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96592">
                  <a:extLst>
                    <a:ext uri="{9D8B030D-6E8A-4147-A177-3AD203B41FA5}">
                      <a16:colId xmlns:a16="http://schemas.microsoft.com/office/drawing/2014/main" val="3459368174"/>
                    </a:ext>
                  </a:extLst>
                </a:gridCol>
                <a:gridCol w="3317436">
                  <a:extLst>
                    <a:ext uri="{9D8B030D-6E8A-4147-A177-3AD203B41FA5}">
                      <a16:colId xmlns:a16="http://schemas.microsoft.com/office/drawing/2014/main" val="628228544"/>
                    </a:ext>
                  </a:extLst>
                </a:gridCol>
              </a:tblGrid>
              <a:tr h="5347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AMOUNT OF WATER</a:t>
                      </a:r>
                      <a:endParaRPr lang="fr-BE" sz="20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AMOUNT OF SUGAR</a:t>
                      </a:r>
                      <a:endParaRPr lang="fr-BE" sz="20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796585"/>
                  </a:ext>
                </a:extLst>
              </a:tr>
              <a:tr h="5347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bg1"/>
                          </a:solidFill>
                          <a:effectLst/>
                        </a:rPr>
                        <a:t>100ml</a:t>
                      </a:r>
                      <a:endParaRPr lang="fr-BE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bg1"/>
                          </a:solidFill>
                          <a:effectLst/>
                        </a:rPr>
                        <a:t>10g or 2 heaped teaspoons</a:t>
                      </a:r>
                      <a:endParaRPr lang="fr-BE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452693"/>
                  </a:ext>
                </a:extLst>
              </a:tr>
              <a:tr h="11061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bg1"/>
                          </a:solidFill>
                          <a:effectLst/>
                        </a:rPr>
                        <a:t>200ml (average cup size)</a:t>
                      </a:r>
                      <a:endParaRPr lang="fr-BE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bg1"/>
                          </a:solidFill>
                          <a:effectLst/>
                        </a:rPr>
                        <a:t>20g or 4 heaped teaspoons</a:t>
                      </a:r>
                      <a:endParaRPr lang="fr-BE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2334608"/>
                  </a:ext>
                </a:extLst>
              </a:tr>
              <a:tr h="5347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bg1"/>
                          </a:solidFill>
                          <a:effectLst/>
                        </a:rPr>
                        <a:t>500ml</a:t>
                      </a:r>
                      <a:endParaRPr lang="fr-BE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bg1"/>
                          </a:solidFill>
                          <a:effectLst/>
                        </a:rPr>
                        <a:t>50g or 10 heaped teaspoons</a:t>
                      </a:r>
                      <a:endParaRPr lang="fr-BE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5668433"/>
                  </a:ext>
                </a:extLst>
              </a:tr>
              <a:tr h="11061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bg1"/>
                          </a:solidFill>
                          <a:effectLst/>
                        </a:rPr>
                        <a:t>1 litre</a:t>
                      </a:r>
                      <a:endParaRPr lang="fr-BE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bg1"/>
                          </a:solidFill>
                          <a:effectLst/>
                        </a:rPr>
                        <a:t>100g or 20 heaped teaspoons</a:t>
                      </a:r>
                      <a:endParaRPr lang="fr-BE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125744"/>
                  </a:ext>
                </a:extLst>
              </a:tr>
            </a:tbl>
          </a:graphicData>
        </a:graphic>
      </p:graphicFrame>
      <p:pic>
        <p:nvPicPr>
          <p:cNvPr id="7" name="Graphic 147" descr="Lightbulb and gear">
            <a:extLst>
              <a:ext uri="{FF2B5EF4-FFF2-40B4-BE49-F238E27FC236}">
                <a16:creationId xmlns:a16="http://schemas.microsoft.com/office/drawing/2014/main" id="{9B8C37EA-1C91-4099-A019-5BBB170B18C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301208" y="203200"/>
            <a:ext cx="1224136" cy="1137514"/>
          </a:xfrm>
          <a:prstGeom prst="rect">
            <a:avLst/>
          </a:prstGeom>
        </p:spPr>
      </p:pic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65F6F830-A76B-40AA-AD3C-5AE6651B46E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864" y="8244408"/>
            <a:ext cx="1052736" cy="824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677FE-35B7-484A-8F85-BAAE29281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E9EF69-D7FA-4248-BCEF-7C8DAEB72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en-US"/>
              <a:t>MSFOCBA_2015</a:t>
            </a:r>
            <a:endParaRPr lang="fr-FR" alt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B8BE46-CDE9-4EF1-BD71-FF8D12112D33}"/>
              </a:ext>
            </a:extLst>
          </p:cNvPr>
          <p:cNvSpPr/>
          <p:nvPr/>
        </p:nvSpPr>
        <p:spPr>
          <a:xfrm>
            <a:off x="3302202" y="4325939"/>
            <a:ext cx="253596" cy="4921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 </a:t>
            </a:r>
            <a:endParaRPr lang="fr-BE" sz="40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6232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encial">
  <a:themeElements>
    <a:clrScheme name="Esenc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enc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enc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5aab738-2f7d-4cde-8d2b-eeae14c19eed">DOCID-497702069-6610</_dlc_DocId>
    <_dlc_DocIdUrl xmlns="b5aab738-2f7d-4cde-8d2b-eeae14c19eed">
      <Url>https://msfintl.sharepoint.com/sites/msfintlcommunities/nwg/_layouts/15/DocIdRedir.aspx?ID=DOCID-497702069-6610</Url>
      <Description>DOCID-497702069-6610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AC9FA251BCA643A41D5B3A7221CA66" ma:contentTypeVersion="268" ma:contentTypeDescription="Create a new document." ma:contentTypeScope="" ma:versionID="c2c679b1e5e6ba247d4dcaf366142fee">
  <xsd:schema xmlns:xsd="http://www.w3.org/2001/XMLSchema" xmlns:xs="http://www.w3.org/2001/XMLSchema" xmlns:p="http://schemas.microsoft.com/office/2006/metadata/properties" xmlns:ns2="7106a1f7-aa68-4e54-8229-61ee4fb8762f" xmlns:ns3="b5aab738-2f7d-4cde-8d2b-eeae14c19eed" targetNamespace="http://schemas.microsoft.com/office/2006/metadata/properties" ma:root="true" ma:fieldsID="58f8fb2cde64811c9e846e51b0ab56e7" ns2:_="" ns3:_="">
    <xsd:import namespace="7106a1f7-aa68-4e54-8229-61ee4fb8762f"/>
    <xsd:import namespace="b5aab738-2f7d-4cde-8d2b-eeae14c19ee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_dlc_DocId" minOccurs="0"/>
                <xsd:element ref="ns3:_dlc_DocIdUrl" minOccurs="0"/>
                <xsd:element ref="ns3:_dlc_DocIdPersistId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06a1f7-aa68-4e54-8229-61ee4fb876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aab738-2f7d-4cde-8d2b-eeae14c19eed" elementFormDefault="qualified">
    <xsd:import namespace="http://schemas.microsoft.com/office/2006/documentManagement/types"/>
    <xsd:import namespace="http://schemas.microsoft.com/office/infopath/2007/PartnerControls"/>
    <xsd:element name="_dlc_DocId" ma:index="11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BBABF27-D701-463F-81E8-989314763C60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FD463820-1760-427A-A740-4D5392F6CC1F}">
  <ds:schemaRefs>
    <ds:schemaRef ds:uri="http://schemas.microsoft.com/office/2006/metadata/properties"/>
    <ds:schemaRef ds:uri="http://schemas.microsoft.com/office/infopath/2007/PartnerControls"/>
    <ds:schemaRef ds:uri="b5aab738-2f7d-4cde-8d2b-eeae14c19eed"/>
  </ds:schemaRefs>
</ds:datastoreItem>
</file>

<file path=customXml/itemProps3.xml><?xml version="1.0" encoding="utf-8"?>
<ds:datastoreItem xmlns:ds="http://schemas.openxmlformats.org/officeDocument/2006/customXml" ds:itemID="{A7AF92C1-CA95-4B37-9485-E6E5ACE249EB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DF24AF68-56C2-4063-870E-B2819EF63A89}"/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4340</TotalTime>
  <Words>228</Words>
  <Application>Microsoft Office PowerPoint</Application>
  <PresentationFormat>On-screen Show (4:3)</PresentationFormat>
  <Paragraphs>20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Times New Roman</vt:lpstr>
      <vt:lpstr>Esencial</vt:lpstr>
      <vt:lpstr>SUGAR WATER 10%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Clara</dc:creator>
  <cp:lastModifiedBy>Kirrily de Polnay</cp:lastModifiedBy>
  <cp:revision>285</cp:revision>
  <cp:lastPrinted>2015-12-07T15:49:17Z</cp:lastPrinted>
  <dcterms:created xsi:type="dcterms:W3CDTF">1601-01-01T00:00:00Z</dcterms:created>
  <dcterms:modified xsi:type="dcterms:W3CDTF">2021-03-23T13:56:05Z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0x0101001FAC9FA251BCA643A41D5B3A7221CA66</vt:lpwstr>
  </property>
  <property fmtid="{D5CDD505-2E9C-101B-9397-08002B2CF9AE}" pid="3" name="_dlc_DocIdItemGuid">
    <vt:lpwstr>0d8ed57d-8de1-4166-b8c3-2af6465e55c5</vt:lpwstr>
  </property>
</Properties>
</file>