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5"/>
  </p:sldMasterIdLst>
  <p:notesMasterIdLst>
    <p:notesMasterId r:id="rId21"/>
  </p:notesMasterIdLst>
  <p:handoutMasterIdLst>
    <p:handoutMasterId r:id="rId22"/>
  </p:handoutMasterIdLst>
  <p:sldIdLst>
    <p:sldId id="271" r:id="rId6"/>
    <p:sldId id="272" r:id="rId7"/>
    <p:sldId id="273" r:id="rId8"/>
    <p:sldId id="294" r:id="rId9"/>
    <p:sldId id="274" r:id="rId10"/>
    <p:sldId id="282" r:id="rId11"/>
    <p:sldId id="275" r:id="rId12"/>
    <p:sldId id="278" r:id="rId13"/>
    <p:sldId id="277" r:id="rId14"/>
    <p:sldId id="279" r:id="rId15"/>
    <p:sldId id="280" r:id="rId16"/>
    <p:sldId id="295" r:id="rId17"/>
    <p:sldId id="283" r:id="rId18"/>
    <p:sldId id="296" r:id="rId19"/>
    <p:sldId id="297" r:id="rId20"/>
  </p:sldIdLst>
  <p:sldSz cx="6858000" cy="9144000" type="screen4x3"/>
  <p:notesSz cx="6669088" cy="9926638"/>
  <p:custDataLst>
    <p:tags r:id="rId23"/>
  </p:custDataLst>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880">
          <p15:clr>
            <a:srgbClr val="A4A3A4"/>
          </p15:clr>
        </p15:guide>
        <p15:guide id="4"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OELIA GARCIA" initials="NG"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ED54FB-0738-45CC-91D0-DE2BA8369831}" v="45" dt="2021-03-23T14:08:41.885"/>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497" autoAdjust="0"/>
    <p:restoredTop sz="96959" autoAdjust="0"/>
  </p:normalViewPr>
  <p:slideViewPr>
    <p:cSldViewPr>
      <p:cViewPr varScale="1">
        <p:scale>
          <a:sx n="80" d="100"/>
          <a:sy n="80" d="100"/>
        </p:scale>
        <p:origin x="2874" y="102"/>
      </p:cViewPr>
      <p:guideLst>
        <p:guide orient="horz" pos="2160"/>
        <p:guide pos="2880"/>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rrily de Polnay" userId="c9a990e2-707a-4be5-8dbe-e6c8a4b6671c" providerId="ADAL" clId="{6AED54FB-0738-45CC-91D0-DE2BA8369831}"/>
    <pc:docChg chg="undo custSel addSld delSld modSld delMainMaster">
      <pc:chgData name="Kirrily de Polnay" userId="c9a990e2-707a-4be5-8dbe-e6c8a4b6671c" providerId="ADAL" clId="{6AED54FB-0738-45CC-91D0-DE2BA8369831}" dt="2021-03-23T14:08:46.080" v="194" actId="1076"/>
      <pc:docMkLst>
        <pc:docMk/>
      </pc:docMkLst>
      <pc:sldChg chg="addSp modSp">
        <pc:chgData name="Kirrily de Polnay" userId="c9a990e2-707a-4be5-8dbe-e6c8a4b6671c" providerId="ADAL" clId="{6AED54FB-0738-45CC-91D0-DE2BA8369831}" dt="2021-03-23T13:59:41.489" v="140" actId="1076"/>
        <pc:sldMkLst>
          <pc:docMk/>
          <pc:sldMk cId="2100549071" sldId="274"/>
        </pc:sldMkLst>
        <pc:spChg chg="mod">
          <ac:chgData name="Kirrily de Polnay" userId="c9a990e2-707a-4be5-8dbe-e6c8a4b6671c" providerId="ADAL" clId="{6AED54FB-0738-45CC-91D0-DE2BA8369831}" dt="2021-03-23T13:31:59.980" v="73" actId="20577"/>
          <ac:spMkLst>
            <pc:docMk/>
            <pc:sldMk cId="2100549071" sldId="274"/>
            <ac:spMk id="7" creationId="{00000000-0000-0000-0000-000000000000}"/>
          </ac:spMkLst>
        </pc:spChg>
        <pc:picChg chg="add mod">
          <ac:chgData name="Kirrily de Polnay" userId="c9a990e2-707a-4be5-8dbe-e6c8a4b6671c" providerId="ADAL" clId="{6AED54FB-0738-45CC-91D0-DE2BA8369831}" dt="2021-03-23T13:59:41.489" v="140" actId="1076"/>
          <ac:picMkLst>
            <pc:docMk/>
            <pc:sldMk cId="2100549071" sldId="274"/>
            <ac:picMk id="4" creationId="{85A7A160-DCA5-4DE5-B7BB-D36D44464A64}"/>
          </ac:picMkLst>
        </pc:picChg>
      </pc:sldChg>
      <pc:sldChg chg="modSp">
        <pc:chgData name="Kirrily de Polnay" userId="c9a990e2-707a-4be5-8dbe-e6c8a4b6671c" providerId="ADAL" clId="{6AED54FB-0738-45CC-91D0-DE2BA8369831}" dt="2021-03-23T13:34:28.926" v="76"/>
        <pc:sldMkLst>
          <pc:docMk/>
          <pc:sldMk cId="2088751" sldId="275"/>
        </pc:sldMkLst>
        <pc:spChg chg="mod">
          <ac:chgData name="Kirrily de Polnay" userId="c9a990e2-707a-4be5-8dbe-e6c8a4b6671c" providerId="ADAL" clId="{6AED54FB-0738-45CC-91D0-DE2BA8369831}" dt="2021-03-23T13:34:28.926" v="76"/>
          <ac:spMkLst>
            <pc:docMk/>
            <pc:sldMk cId="2088751" sldId="275"/>
            <ac:spMk id="4" creationId="{00000000-0000-0000-0000-000000000000}"/>
          </ac:spMkLst>
        </pc:spChg>
      </pc:sldChg>
      <pc:sldChg chg="addSp modSp">
        <pc:chgData name="Kirrily de Polnay" userId="c9a990e2-707a-4be5-8dbe-e6c8a4b6671c" providerId="ADAL" clId="{6AED54FB-0738-45CC-91D0-DE2BA8369831}" dt="2021-03-23T14:01:11.432" v="185" actId="1076"/>
        <pc:sldMkLst>
          <pc:docMk/>
          <pc:sldMk cId="171303393" sldId="277"/>
        </pc:sldMkLst>
        <pc:spChg chg="mod">
          <ac:chgData name="Kirrily de Polnay" userId="c9a990e2-707a-4be5-8dbe-e6c8a4b6671c" providerId="ADAL" clId="{6AED54FB-0738-45CC-91D0-DE2BA8369831}" dt="2021-03-23T14:00:55.313" v="180" actId="1076"/>
          <ac:spMkLst>
            <pc:docMk/>
            <pc:sldMk cId="171303393" sldId="277"/>
            <ac:spMk id="4" creationId="{00000000-0000-0000-0000-000000000000}"/>
          </ac:spMkLst>
        </pc:spChg>
        <pc:picChg chg="add mod">
          <ac:chgData name="Kirrily de Polnay" userId="c9a990e2-707a-4be5-8dbe-e6c8a4b6671c" providerId="ADAL" clId="{6AED54FB-0738-45CC-91D0-DE2BA8369831}" dt="2021-03-23T14:01:11.432" v="185" actId="1076"/>
          <ac:picMkLst>
            <pc:docMk/>
            <pc:sldMk cId="171303393" sldId="277"/>
            <ac:picMk id="3" creationId="{FACB561D-4FEA-447C-B407-A072489A8051}"/>
          </ac:picMkLst>
        </pc:picChg>
        <pc:picChg chg="mod">
          <ac:chgData name="Kirrily de Polnay" userId="c9a990e2-707a-4be5-8dbe-e6c8a4b6671c" providerId="ADAL" clId="{6AED54FB-0738-45CC-91D0-DE2BA8369831}" dt="2021-03-23T14:00:52.175" v="179" actId="1076"/>
          <ac:picMkLst>
            <pc:docMk/>
            <pc:sldMk cId="171303393" sldId="277"/>
            <ac:picMk id="7" creationId="{00000000-0000-0000-0000-000000000000}"/>
          </ac:picMkLst>
        </pc:picChg>
      </pc:sldChg>
      <pc:sldChg chg="addSp modSp">
        <pc:chgData name="Kirrily de Polnay" userId="c9a990e2-707a-4be5-8dbe-e6c8a4b6671c" providerId="ADAL" clId="{6AED54FB-0738-45CC-91D0-DE2BA8369831}" dt="2021-03-23T14:00:42.281" v="178" actId="1076"/>
        <pc:sldMkLst>
          <pc:docMk/>
          <pc:sldMk cId="745931614" sldId="278"/>
        </pc:sldMkLst>
        <pc:spChg chg="mod">
          <ac:chgData name="Kirrily de Polnay" userId="c9a990e2-707a-4be5-8dbe-e6c8a4b6671c" providerId="ADAL" clId="{6AED54FB-0738-45CC-91D0-DE2BA8369831}" dt="2021-03-23T14:00:24.064" v="171" actId="1076"/>
          <ac:spMkLst>
            <pc:docMk/>
            <pc:sldMk cId="745931614" sldId="278"/>
            <ac:spMk id="2" creationId="{00000000-0000-0000-0000-000000000000}"/>
          </ac:spMkLst>
        </pc:spChg>
        <pc:picChg chg="add mod">
          <ac:chgData name="Kirrily de Polnay" userId="c9a990e2-707a-4be5-8dbe-e6c8a4b6671c" providerId="ADAL" clId="{6AED54FB-0738-45CC-91D0-DE2BA8369831}" dt="2021-03-23T14:00:42.281" v="178" actId="1076"/>
          <ac:picMkLst>
            <pc:docMk/>
            <pc:sldMk cId="745931614" sldId="278"/>
            <ac:picMk id="4" creationId="{89187F5F-2D31-4966-AE3F-288BF2DF4B72}"/>
          </ac:picMkLst>
        </pc:picChg>
        <pc:picChg chg="mod">
          <ac:chgData name="Kirrily de Polnay" userId="c9a990e2-707a-4be5-8dbe-e6c8a4b6671c" providerId="ADAL" clId="{6AED54FB-0738-45CC-91D0-DE2BA8369831}" dt="2021-03-23T14:00:20.086" v="170" actId="1036"/>
          <ac:picMkLst>
            <pc:docMk/>
            <pc:sldMk cId="745931614" sldId="278"/>
            <ac:picMk id="12" creationId="{00000000-0000-0000-0000-000000000000}"/>
          </ac:picMkLst>
        </pc:picChg>
        <pc:picChg chg="mod">
          <ac:chgData name="Kirrily de Polnay" userId="c9a990e2-707a-4be5-8dbe-e6c8a4b6671c" providerId="ADAL" clId="{6AED54FB-0738-45CC-91D0-DE2BA8369831}" dt="2021-03-23T14:00:20.086" v="170" actId="1036"/>
          <ac:picMkLst>
            <pc:docMk/>
            <pc:sldMk cId="745931614" sldId="278"/>
            <ac:picMk id="2053" creationId="{00000000-0000-0000-0000-000000000000}"/>
          </ac:picMkLst>
        </pc:picChg>
      </pc:sldChg>
      <pc:sldChg chg="addSp modSp">
        <pc:chgData name="Kirrily de Polnay" userId="c9a990e2-707a-4be5-8dbe-e6c8a4b6671c" providerId="ADAL" clId="{6AED54FB-0738-45CC-91D0-DE2BA8369831}" dt="2021-03-23T14:01:32.433" v="192" actId="1076"/>
        <pc:sldMkLst>
          <pc:docMk/>
          <pc:sldMk cId="2137516068" sldId="279"/>
        </pc:sldMkLst>
        <pc:picChg chg="add mod">
          <ac:chgData name="Kirrily de Polnay" userId="c9a990e2-707a-4be5-8dbe-e6c8a4b6671c" providerId="ADAL" clId="{6AED54FB-0738-45CC-91D0-DE2BA8369831}" dt="2021-03-23T14:01:32.433" v="192" actId="1076"/>
          <ac:picMkLst>
            <pc:docMk/>
            <pc:sldMk cId="2137516068" sldId="279"/>
            <ac:picMk id="4" creationId="{25D1F29B-CF31-47D6-B2E9-C32BF919A07F}"/>
          </ac:picMkLst>
        </pc:picChg>
      </pc:sldChg>
      <pc:sldChg chg="addSp modSp">
        <pc:chgData name="Kirrily de Polnay" userId="c9a990e2-707a-4be5-8dbe-e6c8a4b6671c" providerId="ADAL" clId="{6AED54FB-0738-45CC-91D0-DE2BA8369831}" dt="2021-03-23T14:08:46.080" v="194" actId="1076"/>
        <pc:sldMkLst>
          <pc:docMk/>
          <pc:sldMk cId="1220199838" sldId="280"/>
        </pc:sldMkLst>
        <pc:picChg chg="add mod">
          <ac:chgData name="Kirrily de Polnay" userId="c9a990e2-707a-4be5-8dbe-e6c8a4b6671c" providerId="ADAL" clId="{6AED54FB-0738-45CC-91D0-DE2BA8369831}" dt="2021-03-23T14:08:46.080" v="194" actId="1076"/>
          <ac:picMkLst>
            <pc:docMk/>
            <pc:sldMk cId="1220199838" sldId="280"/>
            <ac:picMk id="4" creationId="{80C6F230-6FCE-491E-92CC-952C36A6DABA}"/>
          </ac:picMkLst>
        </pc:picChg>
      </pc:sldChg>
      <pc:sldChg chg="modSp del">
        <pc:chgData name="Kirrily de Polnay" userId="c9a990e2-707a-4be5-8dbe-e6c8a4b6671c" providerId="ADAL" clId="{6AED54FB-0738-45CC-91D0-DE2BA8369831}" dt="2021-03-23T13:39:32.769" v="111" actId="2696"/>
        <pc:sldMkLst>
          <pc:docMk/>
          <pc:sldMk cId="428824154" sldId="281"/>
        </pc:sldMkLst>
        <pc:graphicFrameChg chg="modGraphic">
          <ac:chgData name="Kirrily de Polnay" userId="c9a990e2-707a-4be5-8dbe-e6c8a4b6671c" providerId="ADAL" clId="{6AED54FB-0738-45CC-91D0-DE2BA8369831}" dt="2021-03-23T13:37:03.246" v="82" actId="6549"/>
          <ac:graphicFrameMkLst>
            <pc:docMk/>
            <pc:sldMk cId="428824154" sldId="281"/>
            <ac:graphicFrameMk id="13" creationId="{00000000-0000-0000-0000-000000000000}"/>
          </ac:graphicFrameMkLst>
        </pc:graphicFrameChg>
      </pc:sldChg>
      <pc:sldChg chg="addSp modSp">
        <pc:chgData name="Kirrily de Polnay" userId="c9a990e2-707a-4be5-8dbe-e6c8a4b6671c" providerId="ADAL" clId="{6AED54FB-0738-45CC-91D0-DE2BA8369831}" dt="2021-03-23T14:00:06.634" v="147" actId="1076"/>
        <pc:sldMkLst>
          <pc:docMk/>
          <pc:sldMk cId="1980076852" sldId="282"/>
        </pc:sldMkLst>
        <pc:spChg chg="mod">
          <ac:chgData name="Kirrily de Polnay" userId="c9a990e2-707a-4be5-8dbe-e6c8a4b6671c" providerId="ADAL" clId="{6AED54FB-0738-45CC-91D0-DE2BA8369831}" dt="2021-03-23T13:59:51.385" v="142" actId="1076"/>
          <ac:spMkLst>
            <pc:docMk/>
            <pc:sldMk cId="1980076852" sldId="282"/>
            <ac:spMk id="2" creationId="{00000000-0000-0000-0000-000000000000}"/>
          </ac:spMkLst>
        </pc:spChg>
        <pc:picChg chg="add mod">
          <ac:chgData name="Kirrily de Polnay" userId="c9a990e2-707a-4be5-8dbe-e6c8a4b6671c" providerId="ADAL" clId="{6AED54FB-0738-45CC-91D0-DE2BA8369831}" dt="2021-03-23T14:00:06.634" v="147" actId="1076"/>
          <ac:picMkLst>
            <pc:docMk/>
            <pc:sldMk cId="1980076852" sldId="282"/>
            <ac:picMk id="4" creationId="{C4C8D825-D9A9-4B7F-9071-54E9EC79A248}"/>
          </ac:picMkLst>
        </pc:picChg>
        <pc:picChg chg="mod">
          <ac:chgData name="Kirrily de Polnay" userId="c9a990e2-707a-4be5-8dbe-e6c8a4b6671c" providerId="ADAL" clId="{6AED54FB-0738-45CC-91D0-DE2BA8369831}" dt="2021-03-23T13:59:47.548" v="141" actId="1076"/>
          <ac:picMkLst>
            <pc:docMk/>
            <pc:sldMk cId="1980076852" sldId="282"/>
            <ac:picMk id="5" creationId="{00000000-0000-0000-0000-000000000000}"/>
          </ac:picMkLst>
        </pc:picChg>
      </pc:sldChg>
      <pc:sldChg chg="del">
        <pc:chgData name="Kirrily de Polnay" userId="c9a990e2-707a-4be5-8dbe-e6c8a4b6671c" providerId="ADAL" clId="{6AED54FB-0738-45CC-91D0-DE2BA8369831}" dt="2021-03-23T13:30:49.527" v="6" actId="2696"/>
        <pc:sldMkLst>
          <pc:docMk/>
          <pc:sldMk cId="3366969930" sldId="290"/>
        </pc:sldMkLst>
      </pc:sldChg>
      <pc:sldChg chg="del">
        <pc:chgData name="Kirrily de Polnay" userId="c9a990e2-707a-4be5-8dbe-e6c8a4b6671c" providerId="ADAL" clId="{6AED54FB-0738-45CC-91D0-DE2BA8369831}" dt="2021-03-23T13:39:37.694" v="112" actId="2696"/>
        <pc:sldMkLst>
          <pc:docMk/>
          <pc:sldMk cId="1235188535" sldId="291"/>
        </pc:sldMkLst>
      </pc:sldChg>
      <pc:sldChg chg="del">
        <pc:chgData name="Kirrily de Polnay" userId="c9a990e2-707a-4be5-8dbe-e6c8a4b6671c" providerId="ADAL" clId="{6AED54FB-0738-45CC-91D0-DE2BA8369831}" dt="2021-03-23T13:39:40.565" v="113" actId="2696"/>
        <pc:sldMkLst>
          <pc:docMk/>
          <pc:sldMk cId="223481834" sldId="292"/>
        </pc:sldMkLst>
      </pc:sldChg>
      <pc:sldChg chg="del">
        <pc:chgData name="Kirrily de Polnay" userId="c9a990e2-707a-4be5-8dbe-e6c8a4b6671c" providerId="ADAL" clId="{6AED54FB-0738-45CC-91D0-DE2BA8369831}" dt="2021-03-23T13:39:42.327" v="114" actId="2696"/>
        <pc:sldMkLst>
          <pc:docMk/>
          <pc:sldMk cId="3894850993" sldId="293"/>
        </pc:sldMkLst>
      </pc:sldChg>
      <pc:sldChg chg="addSp delSp modSp add">
        <pc:chgData name="Kirrily de Polnay" userId="c9a990e2-707a-4be5-8dbe-e6c8a4b6671c" providerId="ADAL" clId="{6AED54FB-0738-45CC-91D0-DE2BA8369831}" dt="2021-03-23T13:30:45.491" v="5" actId="478"/>
        <pc:sldMkLst>
          <pc:docMk/>
          <pc:sldMk cId="2938252298" sldId="294"/>
        </pc:sldMkLst>
        <pc:spChg chg="del">
          <ac:chgData name="Kirrily de Polnay" userId="c9a990e2-707a-4be5-8dbe-e6c8a4b6671c" providerId="ADAL" clId="{6AED54FB-0738-45CC-91D0-DE2BA8369831}" dt="2021-03-23T13:30:45.491" v="5" actId="478"/>
          <ac:spMkLst>
            <pc:docMk/>
            <pc:sldMk cId="2938252298" sldId="294"/>
            <ac:spMk id="2" creationId="{4D91BDD8-F2B8-43DE-BF1A-97B426DF1787}"/>
          </ac:spMkLst>
        </pc:spChg>
        <pc:spChg chg="del">
          <ac:chgData name="Kirrily de Polnay" userId="c9a990e2-707a-4be5-8dbe-e6c8a4b6671c" providerId="ADAL" clId="{6AED54FB-0738-45CC-91D0-DE2BA8369831}" dt="2021-03-23T13:30:24.251" v="1" actId="931"/>
          <ac:spMkLst>
            <pc:docMk/>
            <pc:sldMk cId="2938252298" sldId="294"/>
            <ac:spMk id="3" creationId="{DA34B19E-9B0B-48E3-968A-E17706F01E56}"/>
          </ac:spMkLst>
        </pc:spChg>
        <pc:spChg chg="del">
          <ac:chgData name="Kirrily de Polnay" userId="c9a990e2-707a-4be5-8dbe-e6c8a4b6671c" providerId="ADAL" clId="{6AED54FB-0738-45CC-91D0-DE2BA8369831}" dt="2021-03-23T13:30:32.403" v="2" actId="478"/>
          <ac:spMkLst>
            <pc:docMk/>
            <pc:sldMk cId="2938252298" sldId="294"/>
            <ac:spMk id="4" creationId="{792EFDAF-CFF6-4728-8C1B-BCA164B032D7}"/>
          </ac:spMkLst>
        </pc:spChg>
        <pc:picChg chg="add mod">
          <ac:chgData name="Kirrily de Polnay" userId="c9a990e2-707a-4be5-8dbe-e6c8a4b6671c" providerId="ADAL" clId="{6AED54FB-0738-45CC-91D0-DE2BA8369831}" dt="2021-03-23T13:30:42.935" v="4" actId="1076"/>
          <ac:picMkLst>
            <pc:docMk/>
            <pc:sldMk cId="2938252298" sldId="294"/>
            <ac:picMk id="6" creationId="{6841B853-3B97-4CD7-8634-163A8A54B400}"/>
          </ac:picMkLst>
        </pc:picChg>
      </pc:sldChg>
      <pc:sldChg chg="addSp delSp modSp add">
        <pc:chgData name="Kirrily de Polnay" userId="c9a990e2-707a-4be5-8dbe-e6c8a4b6671c" providerId="ADAL" clId="{6AED54FB-0738-45CC-91D0-DE2BA8369831}" dt="2021-03-23T13:39:29.150" v="110" actId="207"/>
        <pc:sldMkLst>
          <pc:docMk/>
          <pc:sldMk cId="1699003705" sldId="295"/>
        </pc:sldMkLst>
        <pc:spChg chg="add del">
          <ac:chgData name="Kirrily de Polnay" userId="c9a990e2-707a-4be5-8dbe-e6c8a4b6671c" providerId="ADAL" clId="{6AED54FB-0738-45CC-91D0-DE2BA8369831}" dt="2021-03-23T13:38:01.841" v="92"/>
          <ac:spMkLst>
            <pc:docMk/>
            <pc:sldMk cId="1699003705" sldId="295"/>
            <ac:spMk id="4" creationId="{B3AED185-B0C2-40AB-B8C7-52F79D90E393}"/>
          </ac:spMkLst>
        </pc:spChg>
        <pc:graphicFrameChg chg="add del mod">
          <ac:chgData name="Kirrily de Polnay" userId="c9a990e2-707a-4be5-8dbe-e6c8a4b6671c" providerId="ADAL" clId="{6AED54FB-0738-45CC-91D0-DE2BA8369831}" dt="2021-03-23T13:37:26.354" v="85"/>
          <ac:graphicFrameMkLst>
            <pc:docMk/>
            <pc:sldMk cId="1699003705" sldId="295"/>
            <ac:graphicFrameMk id="8" creationId="{F8AFC1DE-2D34-4874-9EAF-F04674DDE839}"/>
          </ac:graphicFrameMkLst>
        </pc:graphicFrameChg>
        <pc:graphicFrameChg chg="add del mod modGraphic">
          <ac:chgData name="Kirrily de Polnay" userId="c9a990e2-707a-4be5-8dbe-e6c8a4b6671c" providerId="ADAL" clId="{6AED54FB-0738-45CC-91D0-DE2BA8369831}" dt="2021-03-23T13:37:56.335" v="91"/>
          <ac:graphicFrameMkLst>
            <pc:docMk/>
            <pc:sldMk cId="1699003705" sldId="295"/>
            <ac:graphicFrameMk id="9" creationId="{091225AE-6E53-4D32-AE24-541A0CD57D3B}"/>
          </ac:graphicFrameMkLst>
        </pc:graphicFrameChg>
        <pc:graphicFrameChg chg="add mod modGraphic">
          <ac:chgData name="Kirrily de Polnay" userId="c9a990e2-707a-4be5-8dbe-e6c8a4b6671c" providerId="ADAL" clId="{6AED54FB-0738-45CC-91D0-DE2BA8369831}" dt="2021-03-23T13:39:29.150" v="110" actId="207"/>
          <ac:graphicFrameMkLst>
            <pc:docMk/>
            <pc:sldMk cId="1699003705" sldId="295"/>
            <ac:graphicFrameMk id="10" creationId="{3A3A547B-E13C-4891-BF6D-22D85A01BAF3}"/>
          </ac:graphicFrameMkLst>
        </pc:graphicFrameChg>
      </pc:sldChg>
      <pc:sldChg chg="add">
        <pc:chgData name="Kirrily de Polnay" userId="c9a990e2-707a-4be5-8dbe-e6c8a4b6671c" providerId="ADAL" clId="{6AED54FB-0738-45CC-91D0-DE2BA8369831}" dt="2021-03-23T13:39:52.468" v="127"/>
        <pc:sldMkLst>
          <pc:docMk/>
          <pc:sldMk cId="1544387956" sldId="296"/>
        </pc:sldMkLst>
      </pc:sldChg>
      <pc:sldChg chg="addSp delSp modSp add">
        <pc:chgData name="Kirrily de Polnay" userId="c9a990e2-707a-4be5-8dbe-e6c8a4b6671c" providerId="ADAL" clId="{6AED54FB-0738-45CC-91D0-DE2BA8369831}" dt="2021-03-23T13:40:39.038" v="135" actId="1076"/>
        <pc:sldMkLst>
          <pc:docMk/>
          <pc:sldMk cId="924722844" sldId="297"/>
        </pc:sldMkLst>
        <pc:spChg chg="del">
          <ac:chgData name="Kirrily de Polnay" userId="c9a990e2-707a-4be5-8dbe-e6c8a4b6671c" providerId="ADAL" clId="{6AED54FB-0738-45CC-91D0-DE2BA8369831}" dt="2021-03-23T13:40:33.820" v="133" actId="478"/>
          <ac:spMkLst>
            <pc:docMk/>
            <pc:sldMk cId="924722844" sldId="297"/>
            <ac:spMk id="2" creationId="{A55261EF-FC6D-465E-B9BE-CC37F51D756C}"/>
          </ac:spMkLst>
        </pc:spChg>
        <pc:spChg chg="del">
          <ac:chgData name="Kirrily de Polnay" userId="c9a990e2-707a-4be5-8dbe-e6c8a4b6671c" providerId="ADAL" clId="{6AED54FB-0738-45CC-91D0-DE2BA8369831}" dt="2021-03-23T13:40:26.270" v="129" actId="931"/>
          <ac:spMkLst>
            <pc:docMk/>
            <pc:sldMk cId="924722844" sldId="297"/>
            <ac:spMk id="3" creationId="{68BCAE65-B9D9-47BE-9FB3-906BFC1BC218}"/>
          </ac:spMkLst>
        </pc:spChg>
        <pc:spChg chg="del">
          <ac:chgData name="Kirrily de Polnay" userId="c9a990e2-707a-4be5-8dbe-e6c8a4b6671c" providerId="ADAL" clId="{6AED54FB-0738-45CC-91D0-DE2BA8369831}" dt="2021-03-23T13:40:36.982" v="134" actId="478"/>
          <ac:spMkLst>
            <pc:docMk/>
            <pc:sldMk cId="924722844" sldId="297"/>
            <ac:spMk id="4" creationId="{EEA36923-E5C0-415F-AB86-F3B0CA89C9FE}"/>
          </ac:spMkLst>
        </pc:spChg>
        <pc:picChg chg="add mod">
          <ac:chgData name="Kirrily de Polnay" userId="c9a990e2-707a-4be5-8dbe-e6c8a4b6671c" providerId="ADAL" clId="{6AED54FB-0738-45CC-91D0-DE2BA8369831}" dt="2021-03-23T13:40:39.038" v="135" actId="1076"/>
          <ac:picMkLst>
            <pc:docMk/>
            <pc:sldMk cId="924722844" sldId="297"/>
            <ac:picMk id="6" creationId="{04AA7760-77B9-45D2-B92E-AD1422AB735F}"/>
          </ac:picMkLst>
        </pc:picChg>
      </pc:sldChg>
      <pc:sldMasterChg chg="del delSldLayout">
        <pc:chgData name="Kirrily de Polnay" userId="c9a990e2-707a-4be5-8dbe-e6c8a4b6671c" providerId="ADAL" clId="{6AED54FB-0738-45CC-91D0-DE2BA8369831}" dt="2021-03-23T13:39:42.355" v="126" actId="2696"/>
        <pc:sldMasterMkLst>
          <pc:docMk/>
          <pc:sldMasterMk cId="3969965793" sldId="2147483737"/>
        </pc:sldMasterMkLst>
        <pc:sldLayoutChg chg="del">
          <pc:chgData name="Kirrily de Polnay" userId="c9a990e2-707a-4be5-8dbe-e6c8a4b6671c" providerId="ADAL" clId="{6AED54FB-0738-45CC-91D0-DE2BA8369831}" dt="2021-03-23T13:39:42.330" v="115" actId="2696"/>
          <pc:sldLayoutMkLst>
            <pc:docMk/>
            <pc:sldMasterMk cId="3969965793" sldId="2147483737"/>
            <pc:sldLayoutMk cId="1991158831" sldId="2147483738"/>
          </pc:sldLayoutMkLst>
        </pc:sldLayoutChg>
        <pc:sldLayoutChg chg="del">
          <pc:chgData name="Kirrily de Polnay" userId="c9a990e2-707a-4be5-8dbe-e6c8a4b6671c" providerId="ADAL" clId="{6AED54FB-0738-45CC-91D0-DE2BA8369831}" dt="2021-03-23T13:39:42.332" v="116" actId="2696"/>
          <pc:sldLayoutMkLst>
            <pc:docMk/>
            <pc:sldMasterMk cId="3969965793" sldId="2147483737"/>
            <pc:sldLayoutMk cId="1340555502" sldId="2147483739"/>
          </pc:sldLayoutMkLst>
        </pc:sldLayoutChg>
        <pc:sldLayoutChg chg="del">
          <pc:chgData name="Kirrily de Polnay" userId="c9a990e2-707a-4be5-8dbe-e6c8a4b6671c" providerId="ADAL" clId="{6AED54FB-0738-45CC-91D0-DE2BA8369831}" dt="2021-03-23T13:39:42.337" v="117" actId="2696"/>
          <pc:sldLayoutMkLst>
            <pc:docMk/>
            <pc:sldMasterMk cId="3969965793" sldId="2147483737"/>
            <pc:sldLayoutMk cId="3077640031" sldId="2147483740"/>
          </pc:sldLayoutMkLst>
        </pc:sldLayoutChg>
        <pc:sldLayoutChg chg="del">
          <pc:chgData name="Kirrily de Polnay" userId="c9a990e2-707a-4be5-8dbe-e6c8a4b6671c" providerId="ADAL" clId="{6AED54FB-0738-45CC-91D0-DE2BA8369831}" dt="2021-03-23T13:39:42.339" v="118" actId="2696"/>
          <pc:sldLayoutMkLst>
            <pc:docMk/>
            <pc:sldMasterMk cId="3969965793" sldId="2147483737"/>
            <pc:sldLayoutMk cId="387437213" sldId="2147483741"/>
          </pc:sldLayoutMkLst>
        </pc:sldLayoutChg>
        <pc:sldLayoutChg chg="del">
          <pc:chgData name="Kirrily de Polnay" userId="c9a990e2-707a-4be5-8dbe-e6c8a4b6671c" providerId="ADAL" clId="{6AED54FB-0738-45CC-91D0-DE2BA8369831}" dt="2021-03-23T13:39:42.341" v="119" actId="2696"/>
          <pc:sldLayoutMkLst>
            <pc:docMk/>
            <pc:sldMasterMk cId="3969965793" sldId="2147483737"/>
            <pc:sldLayoutMk cId="72950823" sldId="2147483742"/>
          </pc:sldLayoutMkLst>
        </pc:sldLayoutChg>
        <pc:sldLayoutChg chg="del">
          <pc:chgData name="Kirrily de Polnay" userId="c9a990e2-707a-4be5-8dbe-e6c8a4b6671c" providerId="ADAL" clId="{6AED54FB-0738-45CC-91D0-DE2BA8369831}" dt="2021-03-23T13:39:42.342" v="120" actId="2696"/>
          <pc:sldLayoutMkLst>
            <pc:docMk/>
            <pc:sldMasterMk cId="3969965793" sldId="2147483737"/>
            <pc:sldLayoutMk cId="1224551791" sldId="2147483743"/>
          </pc:sldLayoutMkLst>
        </pc:sldLayoutChg>
        <pc:sldLayoutChg chg="del">
          <pc:chgData name="Kirrily de Polnay" userId="c9a990e2-707a-4be5-8dbe-e6c8a4b6671c" providerId="ADAL" clId="{6AED54FB-0738-45CC-91D0-DE2BA8369831}" dt="2021-03-23T13:39:42.343" v="121" actId="2696"/>
          <pc:sldLayoutMkLst>
            <pc:docMk/>
            <pc:sldMasterMk cId="3969965793" sldId="2147483737"/>
            <pc:sldLayoutMk cId="2093245158" sldId="2147483744"/>
          </pc:sldLayoutMkLst>
        </pc:sldLayoutChg>
        <pc:sldLayoutChg chg="del">
          <pc:chgData name="Kirrily de Polnay" userId="c9a990e2-707a-4be5-8dbe-e6c8a4b6671c" providerId="ADAL" clId="{6AED54FB-0738-45CC-91D0-DE2BA8369831}" dt="2021-03-23T13:39:42.346" v="122" actId="2696"/>
          <pc:sldLayoutMkLst>
            <pc:docMk/>
            <pc:sldMasterMk cId="3969965793" sldId="2147483737"/>
            <pc:sldLayoutMk cId="443374054" sldId="2147483745"/>
          </pc:sldLayoutMkLst>
        </pc:sldLayoutChg>
        <pc:sldLayoutChg chg="del">
          <pc:chgData name="Kirrily de Polnay" userId="c9a990e2-707a-4be5-8dbe-e6c8a4b6671c" providerId="ADAL" clId="{6AED54FB-0738-45CC-91D0-DE2BA8369831}" dt="2021-03-23T13:39:42.349" v="123" actId="2696"/>
          <pc:sldLayoutMkLst>
            <pc:docMk/>
            <pc:sldMasterMk cId="3969965793" sldId="2147483737"/>
            <pc:sldLayoutMk cId="2547474946" sldId="2147483746"/>
          </pc:sldLayoutMkLst>
        </pc:sldLayoutChg>
        <pc:sldLayoutChg chg="del">
          <pc:chgData name="Kirrily de Polnay" userId="c9a990e2-707a-4be5-8dbe-e6c8a4b6671c" providerId="ADAL" clId="{6AED54FB-0738-45CC-91D0-DE2BA8369831}" dt="2021-03-23T13:39:42.351" v="124" actId="2696"/>
          <pc:sldLayoutMkLst>
            <pc:docMk/>
            <pc:sldMasterMk cId="3969965793" sldId="2147483737"/>
            <pc:sldLayoutMk cId="734671476" sldId="2147483747"/>
          </pc:sldLayoutMkLst>
        </pc:sldLayoutChg>
        <pc:sldLayoutChg chg="del">
          <pc:chgData name="Kirrily de Polnay" userId="c9a990e2-707a-4be5-8dbe-e6c8a4b6671c" providerId="ADAL" clId="{6AED54FB-0738-45CC-91D0-DE2BA8369831}" dt="2021-03-23T13:39:42.353" v="125" actId="2696"/>
          <pc:sldLayoutMkLst>
            <pc:docMk/>
            <pc:sldMasterMk cId="3969965793" sldId="2147483737"/>
            <pc:sldLayoutMk cId="2691586492" sldId="2147483748"/>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1" y="1"/>
            <a:ext cx="2890665"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56" tIns="45528" rIns="91056" bIns="45528" numCol="1" anchor="t" anchorCtr="0" compatLnSpc="1">
            <a:prstTxWarp prst="textNoShape">
              <a:avLst/>
            </a:prstTxWarp>
          </a:bodyPr>
          <a:lstStyle>
            <a:lvl1pPr>
              <a:defRPr sz="1200"/>
            </a:lvl1pPr>
          </a:lstStyle>
          <a:p>
            <a:pPr>
              <a:defRPr/>
            </a:pPr>
            <a:endParaRPr lang="fr-FR" altLang="en-US" dirty="0"/>
          </a:p>
        </p:txBody>
      </p:sp>
      <p:sp>
        <p:nvSpPr>
          <p:cNvPr id="7171" name="Rectangle 3"/>
          <p:cNvSpPr>
            <a:spLocks noGrp="1" noChangeArrowheads="1"/>
          </p:cNvSpPr>
          <p:nvPr>
            <p:ph type="dt" sz="quarter" idx="1"/>
          </p:nvPr>
        </p:nvSpPr>
        <p:spPr bwMode="auto">
          <a:xfrm>
            <a:off x="3776867" y="1"/>
            <a:ext cx="2890665"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56" tIns="45528" rIns="91056" bIns="45528" numCol="1" anchor="t" anchorCtr="0" compatLnSpc="1">
            <a:prstTxWarp prst="textNoShape">
              <a:avLst/>
            </a:prstTxWarp>
          </a:bodyPr>
          <a:lstStyle>
            <a:lvl1pPr algn="r">
              <a:defRPr sz="1200"/>
            </a:lvl1pPr>
          </a:lstStyle>
          <a:p>
            <a:pPr>
              <a:defRPr/>
            </a:pPr>
            <a:endParaRPr lang="fr-FR" altLang="en-US" dirty="0"/>
          </a:p>
        </p:txBody>
      </p:sp>
      <p:sp>
        <p:nvSpPr>
          <p:cNvPr id="7172" name="Rectangle 4"/>
          <p:cNvSpPr>
            <a:spLocks noGrp="1" noChangeArrowheads="1"/>
          </p:cNvSpPr>
          <p:nvPr>
            <p:ph type="ftr" sz="quarter" idx="2"/>
          </p:nvPr>
        </p:nvSpPr>
        <p:spPr bwMode="auto">
          <a:xfrm>
            <a:off x="1" y="9428711"/>
            <a:ext cx="2890665"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56" tIns="45528" rIns="91056" bIns="45528" numCol="1" anchor="b" anchorCtr="0" compatLnSpc="1">
            <a:prstTxWarp prst="textNoShape">
              <a:avLst/>
            </a:prstTxWarp>
          </a:bodyPr>
          <a:lstStyle>
            <a:lvl1pPr>
              <a:defRPr sz="1200"/>
            </a:lvl1pPr>
          </a:lstStyle>
          <a:p>
            <a:pPr>
              <a:defRPr/>
            </a:pPr>
            <a:endParaRPr lang="fr-FR" altLang="en-US" dirty="0"/>
          </a:p>
        </p:txBody>
      </p:sp>
      <p:sp>
        <p:nvSpPr>
          <p:cNvPr id="7173" name="Rectangle 5"/>
          <p:cNvSpPr>
            <a:spLocks noGrp="1" noChangeArrowheads="1"/>
          </p:cNvSpPr>
          <p:nvPr>
            <p:ph type="sldNum" sz="quarter" idx="3"/>
          </p:nvPr>
        </p:nvSpPr>
        <p:spPr bwMode="auto">
          <a:xfrm>
            <a:off x="3776867" y="9428711"/>
            <a:ext cx="2890665"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56" tIns="45528" rIns="91056" bIns="45528" numCol="1" anchor="b" anchorCtr="0" compatLnSpc="1">
            <a:prstTxWarp prst="textNoShape">
              <a:avLst/>
            </a:prstTxWarp>
          </a:bodyPr>
          <a:lstStyle>
            <a:lvl1pPr algn="r">
              <a:defRPr sz="1200"/>
            </a:lvl1pPr>
          </a:lstStyle>
          <a:p>
            <a:pPr>
              <a:defRPr/>
            </a:pPr>
            <a:fld id="{F2766D0F-7598-4FB6-BA81-15D54F851E38}" type="slidenum">
              <a:rPr lang="fr-FR" altLang="en-US"/>
              <a:pPr>
                <a:defRPr/>
              </a:pPr>
              <a:t>‹Nº›</a:t>
            </a:fld>
            <a:endParaRPr lang="fr-FR" altLang="en-US" dirty="0"/>
          </a:p>
        </p:txBody>
      </p:sp>
    </p:spTree>
    <p:extLst>
      <p:ext uri="{BB962C8B-B14F-4D97-AF65-F5344CB8AC3E}">
        <p14:creationId xmlns:p14="http://schemas.microsoft.com/office/powerpoint/2010/main" val="21574306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1"/>
            <a:ext cx="2890665" cy="496332"/>
          </a:xfrm>
          <a:prstGeom prst="rect">
            <a:avLst/>
          </a:prstGeom>
        </p:spPr>
        <p:txBody>
          <a:bodyPr vert="horz" lIns="91056" tIns="45528" rIns="91056" bIns="45528" rtlCol="0"/>
          <a:lstStyle>
            <a:lvl1pPr algn="l">
              <a:defRPr sz="1200"/>
            </a:lvl1pPr>
          </a:lstStyle>
          <a:p>
            <a:pPr>
              <a:defRPr/>
            </a:pPr>
            <a:endParaRPr lang="en-GB" dirty="0"/>
          </a:p>
        </p:txBody>
      </p:sp>
      <p:sp>
        <p:nvSpPr>
          <p:cNvPr id="3" name="2 Marcador de fecha"/>
          <p:cNvSpPr>
            <a:spLocks noGrp="1"/>
          </p:cNvSpPr>
          <p:nvPr>
            <p:ph type="dt" idx="1"/>
          </p:nvPr>
        </p:nvSpPr>
        <p:spPr>
          <a:xfrm>
            <a:off x="3776867" y="1"/>
            <a:ext cx="2890665" cy="496332"/>
          </a:xfrm>
          <a:prstGeom prst="rect">
            <a:avLst/>
          </a:prstGeom>
        </p:spPr>
        <p:txBody>
          <a:bodyPr vert="horz" lIns="91056" tIns="45528" rIns="91056" bIns="45528" rtlCol="0"/>
          <a:lstStyle>
            <a:lvl1pPr algn="r">
              <a:defRPr sz="1200"/>
            </a:lvl1pPr>
          </a:lstStyle>
          <a:p>
            <a:pPr>
              <a:defRPr/>
            </a:pPr>
            <a:fld id="{732A532D-BE86-4EF3-949D-A5E1F6C17B53}" type="datetimeFigureOut">
              <a:rPr lang="en-GB"/>
              <a:pPr>
                <a:defRPr/>
              </a:pPr>
              <a:t>03/05/2021</a:t>
            </a:fld>
            <a:endParaRPr lang="en-GB" dirty="0"/>
          </a:p>
        </p:txBody>
      </p:sp>
      <p:sp>
        <p:nvSpPr>
          <p:cNvPr id="4" name="3 Marcador de imagen de diapositiva"/>
          <p:cNvSpPr>
            <a:spLocks noGrp="1" noRot="1" noChangeAspect="1"/>
          </p:cNvSpPr>
          <p:nvPr>
            <p:ph type="sldImg" idx="2"/>
          </p:nvPr>
        </p:nvSpPr>
        <p:spPr>
          <a:xfrm>
            <a:off x="1938338" y="746125"/>
            <a:ext cx="2792412" cy="3721100"/>
          </a:xfrm>
          <a:prstGeom prst="rect">
            <a:avLst/>
          </a:prstGeom>
          <a:noFill/>
          <a:ln w="12700">
            <a:solidFill>
              <a:prstClr val="black"/>
            </a:solidFill>
          </a:ln>
        </p:spPr>
        <p:txBody>
          <a:bodyPr vert="horz" lIns="91056" tIns="45528" rIns="91056" bIns="45528" rtlCol="0" anchor="ctr"/>
          <a:lstStyle/>
          <a:p>
            <a:pPr lvl="0"/>
            <a:endParaRPr lang="en-GB" noProof="0" dirty="0"/>
          </a:p>
        </p:txBody>
      </p:sp>
      <p:sp>
        <p:nvSpPr>
          <p:cNvPr id="5" name="4 Marcador de notas"/>
          <p:cNvSpPr>
            <a:spLocks noGrp="1"/>
          </p:cNvSpPr>
          <p:nvPr>
            <p:ph type="body" sz="quarter" idx="3"/>
          </p:nvPr>
        </p:nvSpPr>
        <p:spPr>
          <a:xfrm>
            <a:off x="666597" y="4715951"/>
            <a:ext cx="5335894" cy="4466986"/>
          </a:xfrm>
          <a:prstGeom prst="rect">
            <a:avLst/>
          </a:prstGeom>
        </p:spPr>
        <p:txBody>
          <a:bodyPr vert="horz" lIns="91056" tIns="45528" rIns="91056" bIns="45528" rtlCol="0"/>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n-GB" noProof="0"/>
          </a:p>
        </p:txBody>
      </p:sp>
      <p:sp>
        <p:nvSpPr>
          <p:cNvPr id="6" name="5 Marcador de pie de página"/>
          <p:cNvSpPr>
            <a:spLocks noGrp="1"/>
          </p:cNvSpPr>
          <p:nvPr>
            <p:ph type="ftr" sz="quarter" idx="4"/>
          </p:nvPr>
        </p:nvSpPr>
        <p:spPr>
          <a:xfrm>
            <a:off x="1" y="9428711"/>
            <a:ext cx="2890665" cy="496332"/>
          </a:xfrm>
          <a:prstGeom prst="rect">
            <a:avLst/>
          </a:prstGeom>
        </p:spPr>
        <p:txBody>
          <a:bodyPr vert="horz" lIns="91056" tIns="45528" rIns="91056" bIns="45528" rtlCol="0" anchor="b"/>
          <a:lstStyle>
            <a:lvl1pPr algn="l">
              <a:defRPr sz="1200"/>
            </a:lvl1pPr>
          </a:lstStyle>
          <a:p>
            <a:pPr>
              <a:defRPr/>
            </a:pPr>
            <a:endParaRPr lang="en-GB" dirty="0"/>
          </a:p>
        </p:txBody>
      </p:sp>
      <p:sp>
        <p:nvSpPr>
          <p:cNvPr id="7" name="6 Marcador de número de diapositiva"/>
          <p:cNvSpPr>
            <a:spLocks noGrp="1"/>
          </p:cNvSpPr>
          <p:nvPr>
            <p:ph type="sldNum" sz="quarter" idx="5"/>
          </p:nvPr>
        </p:nvSpPr>
        <p:spPr>
          <a:xfrm>
            <a:off x="3776867" y="9428711"/>
            <a:ext cx="2890665" cy="496332"/>
          </a:xfrm>
          <a:prstGeom prst="rect">
            <a:avLst/>
          </a:prstGeom>
        </p:spPr>
        <p:txBody>
          <a:bodyPr vert="horz" lIns="91056" tIns="45528" rIns="91056" bIns="45528" rtlCol="0" anchor="b"/>
          <a:lstStyle>
            <a:lvl1pPr algn="r">
              <a:defRPr sz="1200"/>
            </a:lvl1pPr>
          </a:lstStyle>
          <a:p>
            <a:pPr>
              <a:defRPr/>
            </a:pPr>
            <a:fld id="{F4AF3DB9-2449-4BCA-88F5-E8F64861DAF3}" type="slidenum">
              <a:rPr lang="en-GB"/>
              <a:pPr>
                <a:defRPr/>
              </a:pPr>
              <a:t>‹Nº›</a:t>
            </a:fld>
            <a:endParaRPr lang="en-GB" dirty="0"/>
          </a:p>
        </p:txBody>
      </p:sp>
    </p:spTree>
    <p:extLst>
      <p:ext uri="{BB962C8B-B14F-4D97-AF65-F5344CB8AC3E}">
        <p14:creationId xmlns:p14="http://schemas.microsoft.com/office/powerpoint/2010/main" val="42458953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938338" y="746125"/>
            <a:ext cx="2792412" cy="3721100"/>
          </a:xfrm>
        </p:spPr>
      </p:sp>
      <p:sp>
        <p:nvSpPr>
          <p:cNvPr id="3" name="2 Marcador de notas"/>
          <p:cNvSpPr>
            <a:spLocks noGrp="1"/>
          </p:cNvSpPr>
          <p:nvPr>
            <p:ph type="body" idx="1"/>
          </p:nvPr>
        </p:nvSpPr>
        <p:spPr/>
        <p:txBody>
          <a:bodyPr/>
          <a:lstStyle/>
          <a:p>
            <a:endParaRPr lang="en-GB" dirty="0"/>
          </a:p>
        </p:txBody>
      </p:sp>
      <p:sp>
        <p:nvSpPr>
          <p:cNvPr id="4" name="3 Marcador de número de diapositiva"/>
          <p:cNvSpPr>
            <a:spLocks noGrp="1"/>
          </p:cNvSpPr>
          <p:nvPr>
            <p:ph type="sldNum" sz="quarter" idx="10"/>
          </p:nvPr>
        </p:nvSpPr>
        <p:spPr/>
        <p:txBody>
          <a:bodyPr/>
          <a:lstStyle/>
          <a:p>
            <a:pPr algn="l" rtl="0">
              <a:defRPr/>
            </a:pPr>
            <a:fld id="{F4AF3DB9-2449-4BCA-88F5-E8F64861DAF3}" type="slidenum">
              <a:rPr/>
              <a:pPr>
                <a:defRPr/>
              </a:pPr>
              <a:t>1</a:t>
            </a:fld>
            <a:endParaRPr lang="en-GB" dirty="0"/>
          </a:p>
        </p:txBody>
      </p:sp>
    </p:spTree>
    <p:extLst>
      <p:ext uri="{BB962C8B-B14F-4D97-AF65-F5344CB8AC3E}">
        <p14:creationId xmlns:p14="http://schemas.microsoft.com/office/powerpoint/2010/main" val="3032069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38338" y="746125"/>
            <a:ext cx="2792412" cy="3721100"/>
          </a:xfrm>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 </a:t>
            </a:r>
            <a:endParaRPr lang="en-GB" sz="16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Registration</a:t>
            </a:r>
            <a:endParaRPr lang="en-GB" sz="16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6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The patient will be </a:t>
            </a:r>
            <a:r>
              <a:rPr lang="en-GB" sz="1200" b="1" kern="1200" dirty="0">
                <a:solidFill>
                  <a:schemeClr val="tx1"/>
                </a:solidFill>
                <a:effectLst/>
                <a:latin typeface="+mn-lt"/>
                <a:ea typeface="+mn-ea"/>
                <a:cs typeface="+mn-cs"/>
              </a:rPr>
              <a:t>only registered once it is known to which service they will be admitted into (ATFC or ITFC).</a:t>
            </a:r>
            <a:r>
              <a:rPr lang="en-GB" sz="1200" kern="1200" dirty="0">
                <a:solidFill>
                  <a:schemeClr val="tx1"/>
                </a:solidFill>
                <a:effectLst/>
                <a:latin typeface="+mn-lt"/>
                <a:ea typeface="+mn-ea"/>
                <a:cs typeface="+mn-cs"/>
              </a:rPr>
              <a:t> This is to avoid registering a patient twice having a double registering (in the ATFC and in the ITFC). The patient may be entered into the emergency department/admission unit register so that they can keep track and monitor their activities. </a:t>
            </a:r>
            <a:endParaRPr lang="en-GB" sz="16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Therefore, the register is usually located in a separated room but in some settings with limited space, the registration might be set up in the waiting room (next to the anthropometric measurements).</a:t>
            </a:r>
            <a:endParaRPr lang="en-GB" sz="1600" kern="1200" dirty="0">
              <a:solidFill>
                <a:schemeClr val="tx1"/>
              </a:solidFill>
              <a:effectLst/>
              <a:latin typeface="+mn-lt"/>
              <a:ea typeface="+mn-ea"/>
              <a:cs typeface="+mn-cs"/>
            </a:endParaRPr>
          </a:p>
          <a:p>
            <a:pPr lvl="1"/>
            <a:r>
              <a:rPr lang="en-GB" sz="1200" kern="1200">
                <a:solidFill>
                  <a:schemeClr val="tx1"/>
                </a:solidFill>
                <a:effectLst/>
                <a:latin typeface="+mn-lt"/>
                <a:ea typeface="+mn-ea"/>
                <a:cs typeface="+mn-cs"/>
              </a:rPr>
              <a:t>For referrals from one centre to the another or cases not being admitted yet, a list of referrals will be done for double checking.</a:t>
            </a:r>
            <a:endParaRPr lang="en-GB" sz="16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F4AF3DB9-2449-4BCA-88F5-E8F64861DAF3}" type="slidenum">
              <a:rPr lang="en-GB" smtClean="0"/>
              <a:pPr>
                <a:defRPr/>
              </a:pPr>
              <a:t>11</a:t>
            </a:fld>
            <a:endParaRPr lang="en-GB" dirty="0"/>
          </a:p>
        </p:txBody>
      </p:sp>
    </p:spTree>
    <p:extLst>
      <p:ext uri="{BB962C8B-B14F-4D97-AF65-F5344CB8AC3E}">
        <p14:creationId xmlns:p14="http://schemas.microsoft.com/office/powerpoint/2010/main" val="784041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38338" y="746125"/>
            <a:ext cx="2792412" cy="37211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5962EDF-7A51-49EB-8685-21CC651E7E39}" type="slidenum">
              <a:rPr lang="fr-FR" smtClean="0"/>
              <a:pPr/>
              <a:t>2</a:t>
            </a:fld>
            <a:endParaRPr lang="fr-FR"/>
          </a:p>
        </p:txBody>
      </p:sp>
    </p:spTree>
    <p:extLst>
      <p:ext uri="{BB962C8B-B14F-4D97-AF65-F5344CB8AC3E}">
        <p14:creationId xmlns:p14="http://schemas.microsoft.com/office/powerpoint/2010/main" val="1728735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38338" y="746125"/>
            <a:ext cx="2792412" cy="3721100"/>
          </a:xfrm>
        </p:spPr>
      </p:sp>
      <p:sp>
        <p:nvSpPr>
          <p:cNvPr id="3" name="Notes Placeholder 2"/>
          <p:cNvSpPr>
            <a:spLocks noGrp="1"/>
          </p:cNvSpPr>
          <p:nvPr>
            <p:ph type="body" idx="1"/>
          </p:nvPr>
        </p:nvSpPr>
        <p:spPr/>
        <p:txBody>
          <a:bodyPr/>
          <a:lstStyle/>
          <a:p>
            <a:r>
              <a:rPr lang="en-CA" dirty="0"/>
              <a:t>Brainstorming</a:t>
            </a:r>
            <a:r>
              <a:rPr lang="en-CA" baseline="0" dirty="0"/>
              <a:t> in plenary</a:t>
            </a:r>
            <a:endParaRPr lang="en-CA" dirty="0"/>
          </a:p>
        </p:txBody>
      </p:sp>
      <p:sp>
        <p:nvSpPr>
          <p:cNvPr id="4" name="Slide Number Placeholder 3"/>
          <p:cNvSpPr>
            <a:spLocks noGrp="1"/>
          </p:cNvSpPr>
          <p:nvPr>
            <p:ph type="sldNum" sz="quarter" idx="10"/>
          </p:nvPr>
        </p:nvSpPr>
        <p:spPr/>
        <p:txBody>
          <a:bodyPr/>
          <a:lstStyle/>
          <a:p>
            <a:fld id="{75962EDF-7A51-49EB-8685-21CC651E7E39}" type="slidenum">
              <a:rPr lang="fr-FR" smtClean="0"/>
              <a:pPr/>
              <a:t>3</a:t>
            </a:fld>
            <a:endParaRPr lang="fr-FR"/>
          </a:p>
        </p:txBody>
      </p:sp>
    </p:spTree>
    <p:extLst>
      <p:ext uri="{BB962C8B-B14F-4D97-AF65-F5344CB8AC3E}">
        <p14:creationId xmlns:p14="http://schemas.microsoft.com/office/powerpoint/2010/main" val="597243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38338" y="746125"/>
            <a:ext cx="2792412" cy="3721100"/>
          </a:xfrm>
        </p:spPr>
      </p:sp>
      <p:sp>
        <p:nvSpPr>
          <p:cNvPr id="3" name="Notes Placeholder 2"/>
          <p:cNvSpPr>
            <a:spLocks noGrp="1"/>
          </p:cNvSpPr>
          <p:nvPr>
            <p:ph type="body" idx="1"/>
          </p:nvPr>
        </p:nvSpPr>
        <p:spPr/>
        <p:txBody>
          <a:bodyPr/>
          <a:lstStyle/>
          <a:p>
            <a:pPr lvl="0"/>
            <a:r>
              <a:rPr lang="en-GB" sz="1200" b="1" kern="1200" dirty="0">
                <a:solidFill>
                  <a:schemeClr val="tx1"/>
                </a:solidFill>
                <a:effectLst/>
                <a:latin typeface="+mn-lt"/>
                <a:ea typeface="+mn-ea"/>
                <a:cs typeface="+mn-cs"/>
              </a:rPr>
              <a:t>Waiting area- Triage </a:t>
            </a:r>
            <a:r>
              <a:rPr lang="en-GB" sz="1200" kern="1200" dirty="0">
                <a:solidFill>
                  <a:schemeClr val="tx1"/>
                </a:solidFill>
                <a:effectLst/>
                <a:latin typeface="+mn-lt"/>
                <a:ea typeface="+mn-ea"/>
                <a:cs typeface="+mn-cs"/>
              </a:rPr>
              <a:t>(how this is done may vary from project to project, e.g. some may use Emergency Treatment Assessment Triage (ETAT), other the South African Triage System (SATS) or one from the </a:t>
            </a:r>
            <a:r>
              <a:rPr lang="en-GB" sz="1200" kern="1200" dirty="0" err="1">
                <a:solidFill>
                  <a:schemeClr val="tx1"/>
                </a:solidFill>
                <a:effectLst/>
                <a:latin typeface="+mn-lt"/>
                <a:ea typeface="+mn-ea"/>
                <a:cs typeface="+mn-cs"/>
              </a:rPr>
              <a:t>MoH</a:t>
            </a:r>
            <a:r>
              <a:rPr lang="en-GB" sz="1200" kern="1200" dirty="0">
                <a:solidFill>
                  <a:schemeClr val="tx1"/>
                </a:solidFill>
                <a:effectLst/>
                <a:latin typeface="+mn-lt"/>
                <a:ea typeface="+mn-ea"/>
                <a:cs typeface="+mn-cs"/>
              </a:rPr>
              <a:t>)</a:t>
            </a:r>
            <a:r>
              <a:rPr lang="en-GB" sz="1200" b="1" kern="1200" dirty="0">
                <a:solidFill>
                  <a:schemeClr val="tx1"/>
                </a:solidFill>
                <a:effectLst/>
                <a:latin typeface="+mn-lt"/>
                <a:ea typeface="+mn-ea"/>
                <a:cs typeface="+mn-cs"/>
              </a:rPr>
              <a:t>: </a:t>
            </a:r>
            <a:endParaRPr lang="en-GB" sz="16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6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Some of the below will vary according to whether it is a vertical nutrition project (i.e. only nutrition activities) or if the nutrition programme is integrated into a health centre or hospital/inpatient facility as one of many services provided</a:t>
            </a:r>
            <a:endParaRPr lang="en-GB" sz="16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Triage is </a:t>
            </a:r>
            <a:r>
              <a:rPr lang="en-GB" sz="1200" b="1" kern="1200" dirty="0">
                <a:solidFill>
                  <a:schemeClr val="tx1"/>
                </a:solidFill>
                <a:effectLst/>
                <a:latin typeface="+mn-lt"/>
                <a:ea typeface="+mn-ea"/>
                <a:cs typeface="+mn-cs"/>
              </a:rPr>
              <a:t>the first activity</a:t>
            </a:r>
            <a:r>
              <a:rPr lang="en-GB" sz="1200" kern="1200" dirty="0">
                <a:solidFill>
                  <a:schemeClr val="tx1"/>
                </a:solidFill>
                <a:effectLst/>
                <a:latin typeface="+mn-lt"/>
                <a:ea typeface="+mn-ea"/>
                <a:cs typeface="+mn-cs"/>
              </a:rPr>
              <a:t> which must be performed on a patient’s arrival to the health facility (normally in the waiting area). This allows staff to rapidly organize the waiting area and </a:t>
            </a:r>
            <a:r>
              <a:rPr lang="en-GB" sz="1200" b="1" kern="1200" dirty="0">
                <a:solidFill>
                  <a:schemeClr val="tx1"/>
                </a:solidFill>
                <a:effectLst/>
                <a:latin typeface="+mn-lt"/>
                <a:ea typeface="+mn-ea"/>
                <a:cs typeface="+mn-cs"/>
              </a:rPr>
              <a:t>identify life threatening conditions</a:t>
            </a:r>
            <a:r>
              <a:rPr lang="en-GB" sz="1200" kern="1200" dirty="0">
                <a:solidFill>
                  <a:schemeClr val="tx1"/>
                </a:solidFill>
                <a:effectLst/>
                <a:latin typeface="+mn-lt"/>
                <a:ea typeface="+mn-ea"/>
                <a:cs typeface="+mn-cs"/>
              </a:rPr>
              <a:t> (emergency signs) in patients that must be treated immediately (priority 1-red card), those with serious conditions that should be treated rapidly (priority 2-yellow card) and those who should be treated in turn (priority 3-green card).</a:t>
            </a:r>
            <a:endParaRPr lang="en-GB" sz="16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In most contexts prone to malnutrition, </a:t>
            </a:r>
            <a:r>
              <a:rPr lang="en-GB" sz="1200" b="1" kern="1200" dirty="0">
                <a:solidFill>
                  <a:schemeClr val="tx1"/>
                </a:solidFill>
                <a:effectLst/>
                <a:latin typeface="+mn-lt"/>
                <a:ea typeface="+mn-ea"/>
                <a:cs typeface="+mn-cs"/>
              </a:rPr>
              <a:t>MUAC and oedema are compulsory as part of the triage.</a:t>
            </a:r>
            <a:endParaRPr lang="en-GB" sz="16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On arrival, the patients are directed to the triage area where they will be assessed for the presence of emergency signs and if there are none needing immediate medical action (red), then they will carry out the </a:t>
            </a:r>
            <a:r>
              <a:rPr lang="en-GB" sz="1200" b="1" kern="1200" dirty="0">
                <a:solidFill>
                  <a:schemeClr val="tx1"/>
                </a:solidFill>
                <a:effectLst/>
                <a:latin typeface="+mn-lt"/>
                <a:ea typeface="+mn-ea"/>
                <a:cs typeface="+mn-cs"/>
              </a:rPr>
              <a:t>nutritional screening</a:t>
            </a:r>
            <a:r>
              <a:rPr lang="en-GB" sz="1200" kern="1200" dirty="0">
                <a:solidFill>
                  <a:schemeClr val="tx1"/>
                </a:solidFill>
                <a:effectLst/>
                <a:latin typeface="+mn-lt"/>
                <a:ea typeface="+mn-ea"/>
                <a:cs typeface="+mn-cs"/>
              </a:rPr>
              <a:t>. The criteria used for this screening will depend on the age of the patient and the </a:t>
            </a:r>
            <a:r>
              <a:rPr lang="en-GB" sz="1200" kern="1200" dirty="0" err="1">
                <a:solidFill>
                  <a:schemeClr val="tx1"/>
                </a:solidFill>
                <a:effectLst/>
                <a:latin typeface="+mn-lt"/>
                <a:ea typeface="+mn-ea"/>
                <a:cs typeface="+mn-cs"/>
              </a:rPr>
              <a:t>projects’s</a:t>
            </a:r>
            <a:r>
              <a:rPr lang="en-GB" sz="1200" kern="1200" dirty="0">
                <a:solidFill>
                  <a:schemeClr val="tx1"/>
                </a:solidFill>
                <a:effectLst/>
                <a:latin typeface="+mn-lt"/>
                <a:ea typeface="+mn-ea"/>
                <a:cs typeface="+mn-cs"/>
              </a:rPr>
              <a:t> strategy (e.g. some projects may only use MUAC and oedema). These measures and criteria include: oedema, MUAC, WHZ, WAZ or other nutritional complications (a criteria most often used for the 1-6 month age group).  </a:t>
            </a:r>
            <a:endParaRPr lang="en-GB" sz="16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Patients found to have </a:t>
            </a:r>
            <a:r>
              <a:rPr lang="en-GB" sz="1200" b="1" kern="1200" dirty="0">
                <a:solidFill>
                  <a:schemeClr val="tx1"/>
                </a:solidFill>
                <a:effectLst/>
                <a:latin typeface="+mn-lt"/>
                <a:ea typeface="+mn-ea"/>
                <a:cs typeface="+mn-cs"/>
              </a:rPr>
              <a:t>no acute malnutrition</a:t>
            </a:r>
            <a:r>
              <a:rPr lang="en-GB" sz="1200" kern="1200" dirty="0">
                <a:solidFill>
                  <a:schemeClr val="tx1"/>
                </a:solidFill>
                <a:effectLst/>
                <a:latin typeface="+mn-lt"/>
                <a:ea typeface="+mn-ea"/>
                <a:cs typeface="+mn-cs"/>
              </a:rPr>
              <a:t> or nutritional complications </a:t>
            </a:r>
            <a:r>
              <a:rPr lang="en-GB" sz="1200" b="1" kern="1200" dirty="0">
                <a:solidFill>
                  <a:schemeClr val="tx1"/>
                </a:solidFill>
                <a:effectLst/>
                <a:latin typeface="+mn-lt"/>
                <a:ea typeface="+mn-ea"/>
                <a:cs typeface="+mn-cs"/>
              </a:rPr>
              <a:t>will not be referred to the nutrition programme</a:t>
            </a:r>
            <a:r>
              <a:rPr lang="en-GB" sz="1200" kern="1200" dirty="0">
                <a:solidFill>
                  <a:schemeClr val="tx1"/>
                </a:solidFill>
                <a:effectLst/>
                <a:latin typeface="+mn-lt"/>
                <a:ea typeface="+mn-ea"/>
                <a:cs typeface="+mn-cs"/>
              </a:rPr>
              <a:t> (ITFC or ATFC). Emergency/priority signs will be evaluated, and the patient will be referred to the OPD/PHC or paediatric IPD according to his/her condition. </a:t>
            </a:r>
            <a:endParaRPr lang="en-GB" sz="16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If the patient is an infant 1-6 months they will either be admitted directly to the ITFC or to the ATFC if the project is set up to treat these infants on an outpatient basis. </a:t>
            </a:r>
            <a:endParaRPr lang="en-GB" sz="1600" kern="1200" dirty="0">
              <a:solidFill>
                <a:schemeClr val="tx1"/>
              </a:solidFill>
              <a:effectLst/>
              <a:latin typeface="+mn-lt"/>
              <a:ea typeface="+mn-ea"/>
              <a:cs typeface="+mn-cs"/>
            </a:endParaRPr>
          </a:p>
          <a:p>
            <a:pPr lvl="1"/>
            <a:r>
              <a:rPr lang="en-GB" sz="1200" u="sng" kern="1200" dirty="0">
                <a:solidFill>
                  <a:schemeClr val="tx1"/>
                </a:solidFill>
                <a:effectLst/>
                <a:latin typeface="+mn-lt"/>
                <a:ea typeface="+mn-ea"/>
                <a:cs typeface="+mn-cs"/>
              </a:rPr>
              <a:t>Three points to consider for any triage system: </a:t>
            </a:r>
            <a:endParaRPr lang="en-GB" sz="1600" kern="1200" dirty="0">
              <a:solidFill>
                <a:schemeClr val="tx1"/>
              </a:solidFill>
              <a:effectLst/>
              <a:latin typeface="+mn-lt"/>
              <a:ea typeface="+mn-ea"/>
              <a:cs typeface="+mn-cs"/>
            </a:endParaRPr>
          </a:p>
          <a:p>
            <a:pPr lvl="2"/>
            <a:r>
              <a:rPr lang="en-GB" sz="1200" b="1" kern="1200" dirty="0">
                <a:solidFill>
                  <a:schemeClr val="tx1"/>
                </a:solidFill>
                <a:effectLst/>
                <a:latin typeface="+mn-lt"/>
                <a:ea typeface="+mn-ea"/>
                <a:cs typeface="+mn-cs"/>
              </a:rPr>
              <a:t>Regularly revaluate the child in the waiting area </a:t>
            </a:r>
            <a:r>
              <a:rPr lang="en-GB" sz="1200" kern="1200" dirty="0">
                <a:solidFill>
                  <a:schemeClr val="tx1"/>
                </a:solidFill>
                <a:effectLst/>
                <a:latin typeface="+mn-lt"/>
                <a:ea typeface="+mn-ea"/>
                <a:cs typeface="+mn-cs"/>
              </a:rPr>
              <a:t>to quickly identify sick or weak children who need medical assistance – clinical condition can change/deteriorate quickly in children.</a:t>
            </a:r>
            <a:endParaRPr lang="en-GB" sz="1600" kern="1200" dirty="0">
              <a:solidFill>
                <a:schemeClr val="tx1"/>
              </a:solidFill>
              <a:effectLst/>
              <a:latin typeface="+mn-lt"/>
              <a:ea typeface="+mn-ea"/>
              <a:cs typeface="+mn-cs"/>
            </a:endParaRPr>
          </a:p>
          <a:p>
            <a:pPr lvl="2"/>
            <a:r>
              <a:rPr lang="en-GB" sz="1200" kern="1200" dirty="0">
                <a:solidFill>
                  <a:schemeClr val="tx1"/>
                </a:solidFill>
                <a:effectLst/>
                <a:latin typeface="+mn-lt"/>
                <a:ea typeface="+mn-ea"/>
                <a:cs typeface="+mn-cs"/>
              </a:rPr>
              <a:t>The triage system must be efficient to</a:t>
            </a:r>
            <a:r>
              <a:rPr lang="en-GB" sz="1200" b="1" kern="1200" dirty="0">
                <a:solidFill>
                  <a:schemeClr val="tx1"/>
                </a:solidFill>
                <a:effectLst/>
                <a:latin typeface="+mn-lt"/>
                <a:ea typeface="+mn-ea"/>
                <a:cs typeface="+mn-cs"/>
              </a:rPr>
              <a:t> avoid children having to wait too long</a:t>
            </a:r>
            <a:r>
              <a:rPr lang="en-GB" sz="1200" kern="1200" dirty="0">
                <a:solidFill>
                  <a:schemeClr val="tx1"/>
                </a:solidFill>
                <a:effectLst/>
                <a:latin typeface="+mn-lt"/>
                <a:ea typeface="+mn-ea"/>
                <a:cs typeface="+mn-cs"/>
              </a:rPr>
              <a:t> to receive medical attention.</a:t>
            </a:r>
            <a:endParaRPr lang="en-GB" sz="1600" kern="1200" dirty="0">
              <a:solidFill>
                <a:schemeClr val="tx1"/>
              </a:solidFill>
              <a:effectLst/>
              <a:latin typeface="+mn-lt"/>
              <a:ea typeface="+mn-ea"/>
              <a:cs typeface="+mn-cs"/>
            </a:endParaRPr>
          </a:p>
          <a:p>
            <a:pPr lvl="2"/>
            <a:r>
              <a:rPr lang="en-GB" sz="1200" kern="1200" dirty="0">
                <a:solidFill>
                  <a:schemeClr val="tx1"/>
                </a:solidFill>
                <a:effectLst/>
                <a:latin typeface="+mn-lt"/>
                <a:ea typeface="+mn-ea"/>
                <a:cs typeface="+mn-cs"/>
              </a:rPr>
              <a:t>The person in charge of the triage should be </a:t>
            </a:r>
            <a:r>
              <a:rPr lang="en-GB" sz="1200" b="1" kern="1200" dirty="0">
                <a:solidFill>
                  <a:schemeClr val="tx1"/>
                </a:solidFill>
                <a:effectLst/>
                <a:latin typeface="+mn-lt"/>
                <a:ea typeface="+mn-ea"/>
                <a:cs typeface="+mn-cs"/>
              </a:rPr>
              <a:t>someone properly trained </a:t>
            </a:r>
            <a:r>
              <a:rPr lang="en-GB" sz="1200" kern="1200" dirty="0">
                <a:solidFill>
                  <a:schemeClr val="tx1"/>
                </a:solidFill>
                <a:effectLst/>
                <a:latin typeface="+mn-lt"/>
                <a:ea typeface="+mn-ea"/>
                <a:cs typeface="+mn-cs"/>
              </a:rPr>
              <a:t>who feels confident managing this busy and important service.</a:t>
            </a:r>
            <a:endParaRPr lang="en-GB" sz="1600" kern="1200" dirty="0">
              <a:solidFill>
                <a:schemeClr val="tx1"/>
              </a:solidFill>
              <a:effectLst/>
              <a:latin typeface="+mn-lt"/>
              <a:ea typeface="+mn-ea"/>
              <a:cs typeface="+mn-cs"/>
            </a:endParaRPr>
          </a:p>
          <a:p>
            <a:pPr lvl="1"/>
            <a:r>
              <a:rPr lang="en-GB" sz="1200" b="1" kern="1200" dirty="0">
                <a:solidFill>
                  <a:schemeClr val="tx1"/>
                </a:solidFill>
                <a:effectLst/>
                <a:latin typeface="+mn-lt"/>
                <a:ea typeface="+mn-ea"/>
                <a:cs typeface="+mn-cs"/>
              </a:rPr>
              <a:t>For a waiting area of an ATFC</a:t>
            </a:r>
            <a:r>
              <a:rPr lang="en-GB" sz="1200" kern="1200" dirty="0">
                <a:solidFill>
                  <a:schemeClr val="tx1"/>
                </a:solidFill>
                <a:effectLst/>
                <a:latin typeface="+mn-lt"/>
                <a:ea typeface="+mn-ea"/>
                <a:cs typeface="+mn-cs"/>
              </a:rPr>
              <a:t>, the triage procedure is the same. </a:t>
            </a:r>
            <a:endParaRPr lang="en-GB" sz="1600" kern="1200" dirty="0">
              <a:solidFill>
                <a:schemeClr val="tx1"/>
              </a:solidFill>
              <a:effectLst/>
              <a:latin typeface="+mn-lt"/>
              <a:ea typeface="+mn-ea"/>
              <a:cs typeface="+mn-cs"/>
            </a:endParaRPr>
          </a:p>
          <a:p>
            <a:pPr lvl="2"/>
            <a:r>
              <a:rPr lang="en-GB" sz="1200" kern="1200" dirty="0">
                <a:solidFill>
                  <a:schemeClr val="tx1"/>
                </a:solidFill>
                <a:effectLst/>
                <a:latin typeface="+mn-lt"/>
                <a:ea typeface="+mn-ea"/>
                <a:cs typeface="+mn-cs"/>
              </a:rPr>
              <a:t>It is important if the child needs referral to the ITFC:</a:t>
            </a:r>
            <a:endParaRPr lang="en-GB" sz="1600" kern="1200" dirty="0">
              <a:solidFill>
                <a:schemeClr val="tx1"/>
              </a:solidFill>
              <a:effectLst/>
              <a:latin typeface="+mn-lt"/>
              <a:ea typeface="+mn-ea"/>
              <a:cs typeface="+mn-cs"/>
            </a:endParaRPr>
          </a:p>
          <a:p>
            <a:pPr lvl="3"/>
            <a:r>
              <a:rPr lang="en-GB" sz="1200" kern="1200" dirty="0">
                <a:solidFill>
                  <a:schemeClr val="tx1"/>
                </a:solidFill>
                <a:effectLst/>
                <a:latin typeface="+mn-lt"/>
                <a:ea typeface="+mn-ea"/>
                <a:cs typeface="+mn-cs"/>
              </a:rPr>
              <a:t>To organise the referral </a:t>
            </a:r>
            <a:r>
              <a:rPr lang="en-GB" sz="1200" b="1" kern="1200" dirty="0">
                <a:solidFill>
                  <a:schemeClr val="tx1"/>
                </a:solidFill>
                <a:effectLst/>
                <a:latin typeface="+mn-lt"/>
                <a:ea typeface="+mn-ea"/>
                <a:cs typeface="+mn-cs"/>
              </a:rPr>
              <a:t>as soon as possible</a:t>
            </a:r>
            <a:endParaRPr lang="en-GB" sz="1600" kern="1200" dirty="0">
              <a:solidFill>
                <a:schemeClr val="tx1"/>
              </a:solidFill>
              <a:effectLst/>
              <a:latin typeface="+mn-lt"/>
              <a:ea typeface="+mn-ea"/>
              <a:cs typeface="+mn-cs"/>
            </a:endParaRPr>
          </a:p>
          <a:p>
            <a:pPr lvl="3"/>
            <a:r>
              <a:rPr lang="en-GB" sz="1200" kern="1200" dirty="0">
                <a:solidFill>
                  <a:schemeClr val="tx1"/>
                </a:solidFill>
                <a:effectLst/>
                <a:latin typeface="+mn-lt"/>
                <a:ea typeface="+mn-ea"/>
                <a:cs typeface="+mn-cs"/>
              </a:rPr>
              <a:t>The patient should be kept in the </a:t>
            </a:r>
            <a:r>
              <a:rPr lang="en-GB" sz="1200" b="1" kern="1200" dirty="0">
                <a:solidFill>
                  <a:schemeClr val="tx1"/>
                </a:solidFill>
                <a:effectLst/>
                <a:latin typeface="+mn-lt"/>
                <a:ea typeface="+mn-ea"/>
                <a:cs typeface="+mn-cs"/>
              </a:rPr>
              <a:t>observation room</a:t>
            </a:r>
            <a:r>
              <a:rPr lang="en-GB" sz="1200" kern="1200" dirty="0">
                <a:solidFill>
                  <a:schemeClr val="tx1"/>
                </a:solidFill>
                <a:effectLst/>
                <a:latin typeface="+mn-lt"/>
                <a:ea typeface="+mn-ea"/>
                <a:cs typeface="+mn-cs"/>
              </a:rPr>
              <a:t> waiting for the referral (do not let them wander outside in case their condition deteriorates)</a:t>
            </a:r>
            <a:endParaRPr lang="en-GB" sz="1600" kern="1200" dirty="0">
              <a:solidFill>
                <a:schemeClr val="tx1"/>
              </a:solidFill>
              <a:effectLst/>
              <a:latin typeface="+mn-lt"/>
              <a:ea typeface="+mn-ea"/>
              <a:cs typeface="+mn-cs"/>
            </a:endParaRPr>
          </a:p>
          <a:p>
            <a:pPr lvl="3"/>
            <a:r>
              <a:rPr lang="en-GB" sz="1200" kern="1200" dirty="0">
                <a:solidFill>
                  <a:schemeClr val="tx1"/>
                </a:solidFill>
                <a:effectLst/>
                <a:latin typeface="+mn-lt"/>
                <a:ea typeface="+mn-ea"/>
                <a:cs typeface="+mn-cs"/>
              </a:rPr>
              <a:t>The </a:t>
            </a:r>
            <a:r>
              <a:rPr lang="en-GB" sz="1200" b="1" kern="1200" dirty="0">
                <a:solidFill>
                  <a:schemeClr val="tx1"/>
                </a:solidFill>
                <a:effectLst/>
                <a:latin typeface="+mn-lt"/>
                <a:ea typeface="+mn-ea"/>
                <a:cs typeface="+mn-cs"/>
              </a:rPr>
              <a:t>caretakers must be informed</a:t>
            </a:r>
            <a:r>
              <a:rPr lang="en-GB" sz="1200" kern="1200" dirty="0">
                <a:solidFill>
                  <a:schemeClr val="tx1"/>
                </a:solidFill>
                <a:effectLst/>
                <a:latin typeface="+mn-lt"/>
                <a:ea typeface="+mn-ea"/>
                <a:cs typeface="+mn-cs"/>
              </a:rPr>
              <a:t> of the importance of the referral to the ITFC and that it is likely that their child will need to be hospitalised for several days. Having a staff such as a </a:t>
            </a:r>
            <a:r>
              <a:rPr lang="en-GB" sz="1200" b="1" kern="1200" dirty="0">
                <a:solidFill>
                  <a:schemeClr val="tx1"/>
                </a:solidFill>
                <a:effectLst/>
                <a:latin typeface="+mn-lt"/>
                <a:ea typeface="+mn-ea"/>
                <a:cs typeface="+mn-cs"/>
              </a:rPr>
              <a:t>health promoter</a:t>
            </a:r>
            <a:r>
              <a:rPr lang="en-GB" sz="1200" kern="1200" dirty="0">
                <a:solidFill>
                  <a:schemeClr val="tx1"/>
                </a:solidFill>
                <a:effectLst/>
                <a:latin typeface="+mn-lt"/>
                <a:ea typeface="+mn-ea"/>
                <a:cs typeface="+mn-cs"/>
              </a:rPr>
              <a:t> assigned to this activity can be very useful. </a:t>
            </a:r>
            <a:endParaRPr lang="en-GB" sz="16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Note</a:t>
            </a:r>
            <a:r>
              <a:rPr lang="en-GB" sz="1200" kern="1200" dirty="0">
                <a:solidFill>
                  <a:schemeClr val="tx1"/>
                </a:solidFill>
                <a:effectLst/>
                <a:latin typeface="+mn-lt"/>
                <a:ea typeface="+mn-ea"/>
                <a:cs typeface="+mn-cs"/>
              </a:rPr>
              <a:t>: </a:t>
            </a:r>
            <a:endParaRPr lang="en-GB" sz="16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If a patient has been referred directly to the Emergency Department of a hospital, before the MUAC and oedema was taken, then, the measurements will be taken there to determine if the patient is SAM or MAM. If so, the patient should be managed according to the nutrition and medical protocols for complicated acute malnutrition and </a:t>
            </a:r>
            <a:r>
              <a:rPr lang="en-GB" sz="1200" b="1" kern="1200" dirty="0">
                <a:solidFill>
                  <a:schemeClr val="tx1"/>
                </a:solidFill>
                <a:effectLst/>
                <a:latin typeface="+mn-lt"/>
                <a:ea typeface="+mn-ea"/>
                <a:cs typeface="+mn-cs"/>
              </a:rPr>
              <a:t>be quickly referred to the ITFC ward</a:t>
            </a:r>
            <a:r>
              <a:rPr lang="en-GB" sz="1200" kern="1200" dirty="0">
                <a:solidFill>
                  <a:schemeClr val="tx1"/>
                </a:solidFill>
                <a:effectLst/>
                <a:latin typeface="+mn-lt"/>
                <a:ea typeface="+mn-ea"/>
                <a:cs typeface="+mn-cs"/>
              </a:rPr>
              <a:t> (or ICU ITFC).</a:t>
            </a:r>
            <a:endParaRPr lang="en-GB" sz="16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This training does not have the objective to explain the triage (ETAT) activity in detail.</a:t>
            </a:r>
            <a:endParaRPr lang="en-GB" sz="16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F4AF3DB9-2449-4BCA-88F5-E8F64861DAF3}" type="slidenum">
              <a:rPr lang="en-GB" smtClean="0"/>
              <a:pPr>
                <a:defRPr/>
              </a:pPr>
              <a:t>5</a:t>
            </a:fld>
            <a:endParaRPr lang="en-GB" dirty="0"/>
          </a:p>
        </p:txBody>
      </p:sp>
    </p:spTree>
    <p:extLst>
      <p:ext uri="{BB962C8B-B14F-4D97-AF65-F5344CB8AC3E}">
        <p14:creationId xmlns:p14="http://schemas.microsoft.com/office/powerpoint/2010/main" val="1642923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38338" y="746125"/>
            <a:ext cx="2792412" cy="3721100"/>
          </a:xfrm>
        </p:spPr>
      </p:sp>
      <p:sp>
        <p:nvSpPr>
          <p:cNvPr id="3" name="Notes Placeholder 2"/>
          <p:cNvSpPr>
            <a:spLocks noGrp="1"/>
          </p:cNvSpPr>
          <p:nvPr>
            <p:ph type="body" idx="1"/>
          </p:nvPr>
        </p:nvSpPr>
        <p:spPr/>
        <p:txBody>
          <a:bodyPr/>
          <a:lstStyle/>
          <a:p>
            <a:pPr lvl="0"/>
            <a:r>
              <a:rPr lang="en-GB" sz="1200" b="1" kern="1200" dirty="0">
                <a:solidFill>
                  <a:schemeClr val="tx1"/>
                </a:solidFill>
                <a:effectLst/>
                <a:latin typeface="+mn-lt"/>
                <a:ea typeface="+mn-ea"/>
                <a:cs typeface="+mn-cs"/>
              </a:rPr>
              <a:t>Waiting area- Health promotion</a:t>
            </a:r>
            <a:endParaRPr lang="en-GB" sz="16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6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While patients and caretakers are waiting for the medical consultation, </a:t>
            </a:r>
            <a:r>
              <a:rPr lang="en-GB" sz="1200" b="1" kern="1200" dirty="0">
                <a:solidFill>
                  <a:schemeClr val="tx1"/>
                </a:solidFill>
                <a:effectLst/>
                <a:latin typeface="+mn-lt"/>
                <a:ea typeface="+mn-ea"/>
                <a:cs typeface="+mn-cs"/>
              </a:rPr>
              <a:t>basic health messages</a:t>
            </a:r>
            <a:r>
              <a:rPr lang="en-GB" sz="1200" kern="1200" dirty="0">
                <a:solidFill>
                  <a:schemeClr val="tx1"/>
                </a:solidFill>
                <a:effectLst/>
                <a:latin typeface="+mn-lt"/>
                <a:ea typeface="+mn-ea"/>
                <a:cs typeface="+mn-cs"/>
              </a:rPr>
              <a:t> can be communicated, including information on what patients can expect from the nutrition programme – this should also be a time that caretakers can ask questions</a:t>
            </a:r>
            <a:endParaRPr lang="en-GB" sz="11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All efforts should be made to make the caretakers feel welcome and minimise the stress they are experiencing secondary to having a sick child and being in this environment.</a:t>
            </a:r>
            <a:endParaRPr lang="en-GB" sz="11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The messages to be given are explained in Module 8</a:t>
            </a:r>
            <a:endParaRPr lang="en-GB" sz="11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GB" sz="18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6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Waiting area- General aspects to consider:</a:t>
            </a:r>
            <a:endParaRPr lang="en-GB" sz="16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6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Minimum well-being conditions for children and caretakers should be ensured at the reception and in the waiting room </a:t>
            </a:r>
            <a:endParaRPr lang="en-GB" sz="11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Should have a shadow net to protect patients and their carers from sun and some form of shelter to protect them from rain.</a:t>
            </a:r>
            <a:endParaRPr lang="en-GB" sz="11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The maximum waiting time should be 2 hours for green cases</a:t>
            </a:r>
            <a:endParaRPr lang="en-GB" sz="11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It should be divided in different areas:  </a:t>
            </a:r>
            <a:endParaRPr lang="en-GB" sz="11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Area with benches to sit down for the new arrivals and a separate area for the patients that are in the programme and are coming for follow-up</a:t>
            </a:r>
            <a:endParaRPr lang="en-GB" sz="11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Area with benches for the patients classified as P2: orange</a:t>
            </a:r>
            <a:endParaRPr lang="en-GB" sz="11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Areas with benches for the patients classified as P1: green</a:t>
            </a:r>
            <a:endParaRPr lang="en-GB" sz="11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Water point with cups for drinking and sugar water freely available. Also, area at water point to wash hands with soap always present. </a:t>
            </a:r>
            <a:endParaRPr lang="en-GB" sz="11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Area of the person doing triage should have a table and basic triage equipment (see resources on setting up a triage and triage kits)</a:t>
            </a:r>
            <a:endParaRPr lang="en-GB" sz="11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Privacy should try to be maintained for patients in triage. If there is only one person doing triage there has to be a balance of privacy (e.g. using a screen/small wall) versus being able to see all the patients and keep an eye if anyone deteriorates. Ideally triage should be done by more than one person. </a:t>
            </a:r>
            <a:endParaRPr lang="en-GB" sz="11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A latrine should be close to the waiting area and set up for adults AND children</a:t>
            </a:r>
            <a:endParaRPr lang="en-GB" sz="11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GB" sz="16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GB" sz="16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F4AF3DB9-2449-4BCA-88F5-E8F64861DAF3}" type="slidenum">
              <a:rPr lang="en-GB" smtClean="0"/>
              <a:pPr>
                <a:defRPr/>
              </a:pPr>
              <a:t>6</a:t>
            </a:fld>
            <a:endParaRPr lang="en-GB" dirty="0"/>
          </a:p>
        </p:txBody>
      </p:sp>
    </p:spTree>
    <p:extLst>
      <p:ext uri="{BB962C8B-B14F-4D97-AF65-F5344CB8AC3E}">
        <p14:creationId xmlns:p14="http://schemas.microsoft.com/office/powerpoint/2010/main" val="743003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38338" y="746125"/>
            <a:ext cx="2792412" cy="3721100"/>
          </a:xfrm>
        </p:spPr>
      </p:sp>
      <p:sp>
        <p:nvSpPr>
          <p:cNvPr id="3" name="Notes Placeholder 2"/>
          <p:cNvSpPr>
            <a:spLocks noGrp="1"/>
          </p:cNvSpPr>
          <p:nvPr>
            <p:ph type="body" idx="1"/>
          </p:nvPr>
        </p:nvSpPr>
        <p:spPr/>
        <p:txBody>
          <a:bodyPr/>
          <a:lstStyle/>
          <a:p>
            <a:pPr lvl="0"/>
            <a:r>
              <a:rPr lang="en-GB" sz="1200" b="1" kern="1200" dirty="0">
                <a:solidFill>
                  <a:schemeClr val="tx1"/>
                </a:solidFill>
                <a:effectLst/>
                <a:latin typeface="+mn-lt"/>
                <a:ea typeface="+mn-ea"/>
                <a:cs typeface="+mn-cs"/>
              </a:rPr>
              <a:t>Waiting area- Sugar water </a:t>
            </a:r>
            <a:endParaRPr lang="en-GB" sz="11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100" kern="1200" dirty="0">
              <a:solidFill>
                <a:schemeClr val="tx1"/>
              </a:solidFill>
              <a:effectLst/>
              <a:latin typeface="+mn-lt"/>
              <a:ea typeface="+mn-ea"/>
              <a:cs typeface="+mn-cs"/>
            </a:endParaRPr>
          </a:p>
          <a:p>
            <a:pPr lvl="1"/>
            <a:r>
              <a:rPr lang="en-GB" sz="1200" b="1" kern="1200" dirty="0">
                <a:solidFill>
                  <a:schemeClr val="tx1"/>
                </a:solidFill>
                <a:effectLst/>
                <a:latin typeface="+mn-lt"/>
                <a:ea typeface="+mn-ea"/>
                <a:cs typeface="+mn-cs"/>
              </a:rPr>
              <a:t>Sugar water</a:t>
            </a:r>
            <a:r>
              <a:rPr lang="en-GB" sz="1200" kern="1200" dirty="0">
                <a:solidFill>
                  <a:schemeClr val="tx1"/>
                </a:solidFill>
                <a:effectLst/>
                <a:latin typeface="+mn-lt"/>
                <a:ea typeface="+mn-ea"/>
                <a:cs typeface="+mn-cs"/>
              </a:rPr>
              <a:t> should be available and encouraged for every SAM child in the waiting area</a:t>
            </a:r>
            <a:endParaRPr lang="en-GB" sz="1100" kern="1200" dirty="0">
              <a:solidFill>
                <a:schemeClr val="tx1"/>
              </a:solidFill>
              <a:effectLst/>
              <a:latin typeface="+mn-lt"/>
              <a:ea typeface="+mn-ea"/>
              <a:cs typeface="+mn-cs"/>
            </a:endParaRPr>
          </a:p>
          <a:p>
            <a:pPr lvl="1"/>
            <a:r>
              <a:rPr lang="en-GB" sz="1200" b="1" kern="1200" dirty="0">
                <a:solidFill>
                  <a:schemeClr val="tx1"/>
                </a:solidFill>
                <a:effectLst/>
                <a:latin typeface="+mn-lt"/>
                <a:ea typeface="+mn-ea"/>
                <a:cs typeface="+mn-cs"/>
              </a:rPr>
              <a:t>To prevent hypoglycaemia</a:t>
            </a:r>
            <a:r>
              <a:rPr lang="en-GB" sz="1200" kern="1200" dirty="0">
                <a:solidFill>
                  <a:schemeClr val="tx1"/>
                </a:solidFill>
                <a:effectLst/>
                <a:latin typeface="+mn-lt"/>
                <a:ea typeface="+mn-ea"/>
                <a:cs typeface="+mn-cs"/>
              </a:rPr>
              <a:t>: Often a SAM child will not have been fed for several hours before arriving at the health facility and there may be a period of time before the admission procedures are finished and the first milk feed (in ITFC) or RUTF (in ATFC) is offered. </a:t>
            </a:r>
            <a:endParaRPr lang="en-GB" sz="11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Give </a:t>
            </a:r>
            <a:r>
              <a:rPr lang="en-GB" sz="1200" b="1" kern="1200" dirty="0">
                <a:solidFill>
                  <a:schemeClr val="tx1"/>
                </a:solidFill>
                <a:effectLst/>
                <a:latin typeface="+mn-lt"/>
                <a:ea typeface="+mn-ea"/>
                <a:cs typeface="+mn-cs"/>
              </a:rPr>
              <a:t>50ml</a:t>
            </a:r>
            <a:r>
              <a:rPr lang="en-GB" sz="1200" kern="1200" dirty="0">
                <a:solidFill>
                  <a:schemeClr val="tx1"/>
                </a:solidFill>
                <a:effectLst/>
                <a:latin typeface="+mn-lt"/>
                <a:ea typeface="+mn-ea"/>
                <a:cs typeface="+mn-cs"/>
              </a:rPr>
              <a:t> to children </a:t>
            </a:r>
            <a:r>
              <a:rPr lang="en-GB" sz="1200" b="1" kern="1200" dirty="0">
                <a:solidFill>
                  <a:schemeClr val="tx1"/>
                </a:solidFill>
                <a:effectLst/>
                <a:latin typeface="+mn-lt"/>
                <a:ea typeface="+mn-ea"/>
                <a:cs typeface="+mn-cs"/>
              </a:rPr>
              <a:t>&lt; 10kg</a:t>
            </a: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100ml </a:t>
            </a:r>
            <a:r>
              <a:rPr lang="en-GB" sz="1200" kern="1200" dirty="0">
                <a:solidFill>
                  <a:schemeClr val="tx1"/>
                </a:solidFill>
                <a:effectLst/>
                <a:latin typeface="+mn-lt"/>
                <a:ea typeface="+mn-ea"/>
                <a:cs typeface="+mn-cs"/>
              </a:rPr>
              <a:t>to children between </a:t>
            </a:r>
            <a:r>
              <a:rPr lang="en-GB" sz="1200" b="1" kern="1200" dirty="0">
                <a:solidFill>
                  <a:schemeClr val="tx1"/>
                </a:solidFill>
                <a:effectLst/>
                <a:latin typeface="+mn-lt"/>
                <a:ea typeface="+mn-ea"/>
                <a:cs typeface="+mn-cs"/>
              </a:rPr>
              <a:t>10 and 20kg </a:t>
            </a:r>
            <a:r>
              <a:rPr lang="en-GB" sz="1200" kern="1200" dirty="0">
                <a:solidFill>
                  <a:schemeClr val="tx1"/>
                </a:solidFill>
                <a:effectLst/>
                <a:latin typeface="+mn-lt"/>
                <a:ea typeface="+mn-ea"/>
                <a:cs typeface="+mn-cs"/>
              </a:rPr>
              <a:t>and</a:t>
            </a:r>
            <a:r>
              <a:rPr lang="en-GB" sz="1200" b="1" kern="1200" dirty="0">
                <a:solidFill>
                  <a:schemeClr val="tx1"/>
                </a:solidFill>
                <a:effectLst/>
                <a:latin typeface="+mn-lt"/>
                <a:ea typeface="+mn-ea"/>
                <a:cs typeface="+mn-cs"/>
              </a:rPr>
              <a:t> 200ml </a:t>
            </a:r>
            <a:r>
              <a:rPr lang="en-GB" sz="1200" kern="1200" dirty="0">
                <a:solidFill>
                  <a:schemeClr val="tx1"/>
                </a:solidFill>
                <a:effectLst/>
                <a:latin typeface="+mn-lt"/>
                <a:ea typeface="+mn-ea"/>
                <a:cs typeface="+mn-cs"/>
              </a:rPr>
              <a:t>if</a:t>
            </a:r>
            <a:r>
              <a:rPr lang="en-GB" sz="1200" b="1" kern="1200" dirty="0">
                <a:solidFill>
                  <a:schemeClr val="tx1"/>
                </a:solidFill>
                <a:effectLst/>
                <a:latin typeface="+mn-lt"/>
                <a:ea typeface="+mn-ea"/>
                <a:cs typeface="+mn-cs"/>
              </a:rPr>
              <a:t> &gt; 20kg. </a:t>
            </a:r>
            <a:r>
              <a:rPr lang="en-GB" sz="1200" kern="1200" dirty="0">
                <a:solidFill>
                  <a:schemeClr val="tx1"/>
                </a:solidFill>
                <a:effectLst/>
                <a:latin typeface="+mn-lt"/>
                <a:ea typeface="+mn-ea"/>
                <a:cs typeface="+mn-cs"/>
              </a:rPr>
              <a:t>If weight is unknown, children can be sent to the anthropometric measurement area to measure the weight, but usually estimations of weight and amounts are sufficient, and a child can always be given more if they ask for it. </a:t>
            </a:r>
            <a:endParaRPr lang="en-GB" sz="11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However, note that </a:t>
            </a:r>
            <a:r>
              <a:rPr lang="en-GB" sz="1200" b="1" kern="1200" dirty="0">
                <a:solidFill>
                  <a:schemeClr val="tx1"/>
                </a:solidFill>
                <a:effectLst/>
                <a:latin typeface="+mn-lt"/>
                <a:ea typeface="+mn-ea"/>
                <a:cs typeface="+mn-cs"/>
              </a:rPr>
              <a:t>feeding should start as soon as possible</a:t>
            </a:r>
            <a:r>
              <a:rPr lang="en-GB" sz="1200" kern="1200" dirty="0">
                <a:solidFill>
                  <a:schemeClr val="tx1"/>
                </a:solidFill>
                <a:effectLst/>
                <a:latin typeface="+mn-lt"/>
                <a:ea typeface="+mn-ea"/>
                <a:cs typeface="+mn-cs"/>
              </a:rPr>
              <a:t> upon admission to the ITFC – this is facilitated by the F-75 and F-100 now being in tins as individual cups can be prepared from the scoops even if it is in between meal times</a:t>
            </a:r>
            <a:endParaRPr lang="en-GB" sz="11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Sugar water is only given to children </a:t>
            </a:r>
            <a:r>
              <a:rPr lang="en-GB" sz="1200" b="1" kern="1200" dirty="0">
                <a:solidFill>
                  <a:schemeClr val="tx1"/>
                </a:solidFill>
                <a:effectLst/>
                <a:latin typeface="+mn-lt"/>
                <a:ea typeface="+mn-ea"/>
                <a:cs typeface="+mn-cs"/>
              </a:rPr>
              <a:t>that can drink</a:t>
            </a:r>
            <a:r>
              <a:rPr lang="en-GB" sz="1200" kern="1200" dirty="0">
                <a:solidFill>
                  <a:schemeClr val="tx1"/>
                </a:solidFill>
                <a:effectLst/>
                <a:latin typeface="+mn-lt"/>
                <a:ea typeface="+mn-ea"/>
                <a:cs typeface="+mn-cs"/>
              </a:rPr>
              <a:t> and do not have respiratory distress as this can increase risk of gastric aspiration. Otherwise children will need IV dextrose.</a:t>
            </a:r>
            <a:endParaRPr lang="en-GB" sz="11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The sugar water 10% is prepared with the following proportion of water and sugar: </a:t>
            </a:r>
            <a:r>
              <a:rPr lang="en-GB" sz="1200" b="1" kern="1200" dirty="0">
                <a:solidFill>
                  <a:schemeClr val="tx1"/>
                </a:solidFill>
                <a:effectLst/>
                <a:latin typeface="+mn-lt"/>
                <a:ea typeface="+mn-ea"/>
                <a:cs typeface="+mn-cs"/>
              </a:rPr>
              <a:t>100 ml of drinking water + 10 g of sugar</a:t>
            </a:r>
            <a:r>
              <a:rPr lang="en-GB" sz="1200" kern="1200" dirty="0">
                <a:solidFill>
                  <a:schemeClr val="tx1"/>
                </a:solidFill>
                <a:effectLst/>
                <a:latin typeface="+mn-lt"/>
                <a:ea typeface="+mn-ea"/>
                <a:cs typeface="+mn-cs"/>
              </a:rPr>
              <a:t> (1 tea spoon = 5g); 1 litre of water + 100 g of sugar</a:t>
            </a:r>
            <a:endParaRPr lang="en-GB" sz="11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Table 1: Preparation of sugar water (10% dilution)</a:t>
            </a:r>
            <a:endParaRPr lang="en-GB" sz="14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Quantity of Water</a:t>
            </a:r>
            <a:endParaRPr lang="en-GB" dirty="0">
              <a:effectLst/>
            </a:endParaRPr>
          </a:p>
          <a:p>
            <a:r>
              <a:rPr lang="en-GB" sz="1200" b="1" kern="1200" dirty="0">
                <a:solidFill>
                  <a:schemeClr val="tx1"/>
                </a:solidFill>
                <a:effectLst/>
                <a:latin typeface="+mn-lt"/>
                <a:ea typeface="+mn-ea"/>
                <a:cs typeface="+mn-cs"/>
              </a:rPr>
              <a:t>Quantity of Sugar</a:t>
            </a:r>
            <a:endParaRPr lang="en-GB" dirty="0">
              <a:effectLst/>
            </a:endParaRPr>
          </a:p>
          <a:p>
            <a:r>
              <a:rPr lang="en-GB" sz="1200" kern="1200" dirty="0">
                <a:solidFill>
                  <a:schemeClr val="tx1"/>
                </a:solidFill>
                <a:effectLst/>
                <a:latin typeface="+mn-lt"/>
                <a:ea typeface="+mn-ea"/>
                <a:cs typeface="+mn-cs"/>
              </a:rPr>
              <a:t>100 ml</a:t>
            </a:r>
            <a:endParaRPr lang="en-GB" dirty="0">
              <a:effectLst/>
            </a:endParaRPr>
          </a:p>
          <a:p>
            <a:r>
              <a:rPr lang="en-GB" sz="1200" kern="1200" dirty="0">
                <a:solidFill>
                  <a:schemeClr val="tx1"/>
                </a:solidFill>
                <a:effectLst/>
                <a:latin typeface="+mn-lt"/>
                <a:ea typeface="+mn-ea"/>
                <a:cs typeface="+mn-cs"/>
              </a:rPr>
              <a:t>10g</a:t>
            </a:r>
            <a:endParaRPr lang="en-GB" dirty="0">
              <a:effectLst/>
            </a:endParaRPr>
          </a:p>
          <a:p>
            <a:r>
              <a:rPr lang="en-GB" sz="1200" kern="1200" dirty="0">
                <a:solidFill>
                  <a:schemeClr val="tx1"/>
                </a:solidFill>
                <a:effectLst/>
                <a:latin typeface="+mn-lt"/>
                <a:ea typeface="+mn-ea"/>
                <a:cs typeface="+mn-cs"/>
              </a:rPr>
              <a:t>(2 teaspoons)</a:t>
            </a:r>
            <a:endParaRPr lang="en-GB" dirty="0">
              <a:effectLst/>
            </a:endParaRPr>
          </a:p>
        </p:txBody>
      </p:sp>
      <p:sp>
        <p:nvSpPr>
          <p:cNvPr id="4" name="Slide Number Placeholder 3"/>
          <p:cNvSpPr>
            <a:spLocks noGrp="1"/>
          </p:cNvSpPr>
          <p:nvPr>
            <p:ph type="sldNum" sz="quarter" idx="10"/>
          </p:nvPr>
        </p:nvSpPr>
        <p:spPr/>
        <p:txBody>
          <a:bodyPr/>
          <a:lstStyle/>
          <a:p>
            <a:pPr>
              <a:defRPr/>
            </a:pPr>
            <a:fld id="{F4AF3DB9-2449-4BCA-88F5-E8F64861DAF3}" type="slidenum">
              <a:rPr lang="en-GB" smtClean="0"/>
              <a:pPr>
                <a:defRPr/>
              </a:pPr>
              <a:t>7</a:t>
            </a:fld>
            <a:endParaRPr lang="en-GB" dirty="0"/>
          </a:p>
        </p:txBody>
      </p:sp>
    </p:spTree>
    <p:extLst>
      <p:ext uri="{BB962C8B-B14F-4D97-AF65-F5344CB8AC3E}">
        <p14:creationId xmlns:p14="http://schemas.microsoft.com/office/powerpoint/2010/main" val="745899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38338" y="746125"/>
            <a:ext cx="2792412" cy="3721100"/>
          </a:xfrm>
        </p:spPr>
      </p:sp>
      <p:sp>
        <p:nvSpPr>
          <p:cNvPr id="3" name="Notes Placeholder 2"/>
          <p:cNvSpPr>
            <a:spLocks noGrp="1"/>
          </p:cNvSpPr>
          <p:nvPr>
            <p:ph type="body" idx="1"/>
          </p:nvPr>
        </p:nvSpPr>
        <p:spPr/>
        <p:txBody>
          <a:bodyPr/>
          <a:lstStyle/>
          <a:p>
            <a:pPr lvl="0"/>
            <a:r>
              <a:rPr lang="en-GB" sz="1200" b="1" kern="1200" dirty="0">
                <a:solidFill>
                  <a:schemeClr val="tx1"/>
                </a:solidFill>
                <a:effectLst/>
                <a:latin typeface="+mn-lt"/>
                <a:ea typeface="+mn-ea"/>
                <a:cs typeface="+mn-cs"/>
              </a:rPr>
              <a:t>Weight and height measurements</a:t>
            </a:r>
            <a:endParaRPr lang="en-GB" sz="16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6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For the patients with medical complications, the weight and height will be done when possible, knowing that the priority is to first stabilise the patient.</a:t>
            </a:r>
            <a:endParaRPr lang="en-GB" sz="16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For the patients without medical complications, the weight and height measurements will be done before the appetite test (this is based on weight). </a:t>
            </a:r>
            <a:endParaRPr lang="en-GB" sz="16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In some settings weight and height is done after the triage of the emergency signs while children are waiting in the waiting area</a:t>
            </a:r>
            <a:endParaRPr lang="en-GB" sz="16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As the measurements are taken before knowing if the patients will be admitted into the ITFC or the ATFC, the measurements are not yet registered in the nutrition programme register book (they are written down on a separate paper/notebook). They may however be recorded in the emergency department/admission unit register. </a:t>
            </a:r>
            <a:endParaRPr lang="en-GB" sz="16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F4AF3DB9-2449-4BCA-88F5-E8F64861DAF3}" type="slidenum">
              <a:rPr lang="en-GB" smtClean="0"/>
              <a:pPr>
                <a:defRPr/>
              </a:pPr>
              <a:t>8</a:t>
            </a:fld>
            <a:endParaRPr lang="en-GB" dirty="0"/>
          </a:p>
        </p:txBody>
      </p:sp>
    </p:spTree>
    <p:extLst>
      <p:ext uri="{BB962C8B-B14F-4D97-AF65-F5344CB8AC3E}">
        <p14:creationId xmlns:p14="http://schemas.microsoft.com/office/powerpoint/2010/main" val="733135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38338" y="746125"/>
            <a:ext cx="2792412" cy="3721100"/>
          </a:xfrm>
        </p:spPr>
      </p:sp>
      <p:sp>
        <p:nvSpPr>
          <p:cNvPr id="3" name="Notes Placeholder 2"/>
          <p:cNvSpPr>
            <a:spLocks noGrp="1"/>
          </p:cNvSpPr>
          <p:nvPr>
            <p:ph type="body" idx="1"/>
          </p:nvPr>
        </p:nvSpPr>
        <p:spPr/>
        <p:txBody>
          <a:bodyPr/>
          <a:lstStyle/>
          <a:p>
            <a:pPr lvl="0"/>
            <a:r>
              <a:rPr lang="en-GB" sz="1200" b="1" kern="1200" dirty="0">
                <a:solidFill>
                  <a:schemeClr val="tx1"/>
                </a:solidFill>
                <a:effectLst/>
                <a:latin typeface="+mn-lt"/>
                <a:ea typeface="+mn-ea"/>
                <a:cs typeface="+mn-cs"/>
              </a:rPr>
              <a:t>Checking for medical complications</a:t>
            </a:r>
            <a:endParaRPr lang="en-GB" sz="16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6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Remember that </a:t>
            </a:r>
            <a:r>
              <a:rPr lang="en-GB" sz="1200" b="1" kern="1200" dirty="0">
                <a:solidFill>
                  <a:schemeClr val="tx1"/>
                </a:solidFill>
                <a:effectLst/>
                <a:latin typeface="+mn-lt"/>
                <a:ea typeface="+mn-ea"/>
                <a:cs typeface="+mn-cs"/>
              </a:rPr>
              <a:t>to correctly assess if the child needs to be admitted into ATFC or ITFC, checking for medical complications</a:t>
            </a:r>
            <a:r>
              <a:rPr lang="en-GB" sz="1200" kern="1200" dirty="0">
                <a:solidFill>
                  <a:schemeClr val="tx1"/>
                </a:solidFill>
                <a:effectLst/>
                <a:latin typeface="+mn-lt"/>
                <a:ea typeface="+mn-ea"/>
                <a:cs typeface="+mn-cs"/>
              </a:rPr>
              <a:t> should be done after the anthropometric measurements (minimum MUAC and oedema). Medical complications needing admission into ITFC include:</a:t>
            </a:r>
            <a:endParaRPr lang="en-GB" sz="16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Shock</a:t>
            </a:r>
          </a:p>
          <a:p>
            <a:pPr lvl="0"/>
            <a:r>
              <a:rPr lang="en-GB" sz="1200" kern="1200" dirty="0">
                <a:solidFill>
                  <a:schemeClr val="tx1"/>
                </a:solidFill>
                <a:effectLst/>
                <a:latin typeface="+mn-lt"/>
                <a:ea typeface="+mn-ea"/>
                <a:cs typeface="+mn-cs"/>
              </a:rPr>
              <a:t>Severe anaemia (&lt;4g/dl or 4-6g/dl with signs of decompensation)</a:t>
            </a:r>
          </a:p>
          <a:p>
            <a:pPr lvl="0"/>
            <a:r>
              <a:rPr lang="en-GB" sz="1200" kern="1200" dirty="0">
                <a:solidFill>
                  <a:schemeClr val="tx1"/>
                </a:solidFill>
                <a:effectLst/>
                <a:latin typeface="+mn-lt"/>
                <a:ea typeface="+mn-ea"/>
                <a:cs typeface="+mn-cs"/>
              </a:rPr>
              <a:t>Seizures</a:t>
            </a:r>
          </a:p>
          <a:p>
            <a:pPr lvl="0"/>
            <a:r>
              <a:rPr lang="en-GB" sz="1200" kern="1200" dirty="0">
                <a:solidFill>
                  <a:schemeClr val="tx1"/>
                </a:solidFill>
                <a:effectLst/>
                <a:latin typeface="+mn-lt"/>
                <a:ea typeface="+mn-ea"/>
                <a:cs typeface="+mn-cs"/>
              </a:rPr>
              <a:t>Persistent hypoglycaemia</a:t>
            </a:r>
          </a:p>
          <a:p>
            <a:pPr lvl="0"/>
            <a:r>
              <a:rPr lang="en-GB" sz="1200" kern="1200" dirty="0">
                <a:solidFill>
                  <a:schemeClr val="tx1"/>
                </a:solidFill>
                <a:effectLst/>
                <a:latin typeface="+mn-lt"/>
                <a:ea typeface="+mn-ea"/>
                <a:cs typeface="+mn-cs"/>
              </a:rPr>
              <a:t>Pneumonia with or without signs of severity</a:t>
            </a:r>
          </a:p>
          <a:p>
            <a:pPr lvl="0"/>
            <a:r>
              <a:rPr lang="en-GB" sz="1200" kern="1200" dirty="0">
                <a:solidFill>
                  <a:schemeClr val="tx1"/>
                </a:solidFill>
                <a:effectLst/>
                <a:latin typeface="+mn-lt"/>
                <a:ea typeface="+mn-ea"/>
                <a:cs typeface="+mn-cs"/>
              </a:rPr>
              <a:t>Malaria with signs of severity</a:t>
            </a:r>
          </a:p>
          <a:p>
            <a:pPr lvl="0"/>
            <a:r>
              <a:rPr lang="en-GB" sz="1200" kern="1200" dirty="0">
                <a:solidFill>
                  <a:schemeClr val="tx1"/>
                </a:solidFill>
                <a:effectLst/>
                <a:latin typeface="+mn-lt"/>
                <a:ea typeface="+mn-ea"/>
                <a:cs typeface="+mn-cs"/>
              </a:rPr>
              <a:t>Other severe infections (meningitis, septicaemia, skin/soft tissue)</a:t>
            </a:r>
          </a:p>
          <a:p>
            <a:pPr lvl="0"/>
            <a:r>
              <a:rPr lang="en-GB" sz="1200" kern="1200" dirty="0">
                <a:solidFill>
                  <a:schemeClr val="tx1"/>
                </a:solidFill>
                <a:effectLst/>
                <a:latin typeface="+mn-lt"/>
                <a:ea typeface="+mn-ea"/>
                <a:cs typeface="+mn-cs"/>
              </a:rPr>
              <a:t>Diarrhoea with severe dehydration or dysentery </a:t>
            </a:r>
          </a:p>
          <a:p>
            <a:pPr lvl="0"/>
            <a:r>
              <a:rPr lang="en-GB" sz="1200" kern="1200" dirty="0">
                <a:solidFill>
                  <a:schemeClr val="tx1"/>
                </a:solidFill>
                <a:effectLst/>
                <a:latin typeface="+mn-lt"/>
                <a:ea typeface="+mn-ea"/>
                <a:cs typeface="+mn-cs"/>
              </a:rPr>
              <a:t>Lethargy, not alert, unconscious</a:t>
            </a:r>
          </a:p>
          <a:p>
            <a:pPr lvl="0"/>
            <a:r>
              <a:rPr lang="en-GB" sz="1200" kern="1200" dirty="0">
                <a:solidFill>
                  <a:schemeClr val="tx1"/>
                </a:solidFill>
                <a:effectLst/>
                <a:latin typeface="+mn-lt"/>
                <a:ea typeface="+mn-ea"/>
                <a:cs typeface="+mn-cs"/>
              </a:rPr>
              <a:t>Intractable vomiting</a:t>
            </a:r>
          </a:p>
          <a:p>
            <a:pPr lvl="0"/>
            <a:r>
              <a:rPr lang="en-GB" sz="1200" kern="1200" dirty="0">
                <a:solidFill>
                  <a:schemeClr val="tx1"/>
                </a:solidFill>
                <a:effectLst/>
                <a:latin typeface="+mn-lt"/>
                <a:ea typeface="+mn-ea"/>
                <a:cs typeface="+mn-cs"/>
              </a:rPr>
              <a:t>Other condition needing further investigation or treatment (TB, HIV, fever of unknown origin)</a:t>
            </a:r>
          </a:p>
          <a:p>
            <a:pPr lvl="0"/>
            <a:r>
              <a:rPr lang="en-GB" sz="1200" kern="1200" dirty="0">
                <a:solidFill>
                  <a:schemeClr val="tx1"/>
                </a:solidFill>
                <a:effectLst/>
                <a:latin typeface="+mn-lt"/>
                <a:ea typeface="+mn-ea"/>
                <a:cs typeface="+mn-cs"/>
              </a:rPr>
              <a:t>Severe skin infection/lesions (including severe kwashiorkor skin lesions) </a:t>
            </a:r>
          </a:p>
          <a:p>
            <a:pPr lvl="0"/>
            <a:r>
              <a:rPr lang="en-GB" sz="1200" kern="1200" dirty="0">
                <a:solidFill>
                  <a:schemeClr val="tx1"/>
                </a:solidFill>
                <a:effectLst/>
                <a:latin typeface="+mn-lt"/>
                <a:ea typeface="+mn-ea"/>
                <a:cs typeface="+mn-cs"/>
              </a:rPr>
              <a:t>Vitamin A deficiency-related eye conditions</a:t>
            </a:r>
          </a:p>
          <a:p>
            <a:pPr lvl="0"/>
            <a:r>
              <a:rPr lang="en-GB" sz="1200" kern="1200" dirty="0">
                <a:solidFill>
                  <a:schemeClr val="tx1"/>
                </a:solidFill>
                <a:effectLst/>
                <a:latin typeface="+mn-lt"/>
                <a:ea typeface="+mn-ea"/>
                <a:cs typeface="+mn-cs"/>
              </a:rPr>
              <a:t>Congenital malformations leading to feeding difficulties </a:t>
            </a:r>
          </a:p>
          <a:p>
            <a:r>
              <a:rPr lang="en-GB" sz="1200" kern="1200" dirty="0">
                <a:solidFill>
                  <a:schemeClr val="tx1"/>
                </a:solidFill>
                <a:effectLst/>
                <a:latin typeface="+mn-lt"/>
                <a:ea typeface="+mn-ea"/>
                <a:cs typeface="+mn-cs"/>
              </a:rPr>
              <a:t> </a:t>
            </a:r>
            <a:endParaRPr lang="en-GB" sz="16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GB" sz="16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Patients found to have </a:t>
            </a:r>
            <a:r>
              <a:rPr lang="en-GB" sz="1200" b="1" kern="1200" dirty="0">
                <a:solidFill>
                  <a:schemeClr val="tx1"/>
                </a:solidFill>
                <a:effectLst/>
                <a:latin typeface="+mn-lt"/>
                <a:ea typeface="+mn-ea"/>
                <a:cs typeface="+mn-cs"/>
              </a:rPr>
              <a:t>MAM or SAM</a:t>
            </a:r>
            <a:r>
              <a:rPr lang="en-GB" sz="1200" kern="1200" dirty="0">
                <a:solidFill>
                  <a:schemeClr val="tx1"/>
                </a:solidFill>
                <a:effectLst/>
                <a:latin typeface="+mn-lt"/>
                <a:ea typeface="+mn-ea"/>
                <a:cs typeface="+mn-cs"/>
              </a:rPr>
              <a:t> must be </a:t>
            </a:r>
            <a:r>
              <a:rPr lang="en-GB" sz="1200" b="1" kern="1200" dirty="0">
                <a:solidFill>
                  <a:schemeClr val="tx1"/>
                </a:solidFill>
                <a:effectLst/>
                <a:latin typeface="+mn-lt"/>
                <a:ea typeface="+mn-ea"/>
                <a:cs typeface="+mn-cs"/>
              </a:rPr>
              <a:t>quickly clinically examined</a:t>
            </a:r>
            <a:r>
              <a:rPr lang="en-GB" sz="1200" kern="1200" dirty="0">
                <a:solidFill>
                  <a:schemeClr val="tx1"/>
                </a:solidFill>
                <a:effectLst/>
                <a:latin typeface="+mn-lt"/>
                <a:ea typeface="+mn-ea"/>
                <a:cs typeface="+mn-cs"/>
              </a:rPr>
              <a:t> by a nurse or doctor to evaluate if they have medical complications.</a:t>
            </a:r>
            <a:endParaRPr lang="en-GB" sz="1600" kern="1200" dirty="0">
              <a:solidFill>
                <a:schemeClr val="tx1"/>
              </a:solidFill>
              <a:effectLst/>
              <a:latin typeface="+mn-lt"/>
              <a:ea typeface="+mn-ea"/>
              <a:cs typeface="+mn-cs"/>
            </a:endParaRPr>
          </a:p>
          <a:p>
            <a:pPr lvl="2"/>
            <a:r>
              <a:rPr lang="en-GB" sz="1200" kern="1200" dirty="0">
                <a:solidFill>
                  <a:schemeClr val="tx1"/>
                </a:solidFill>
                <a:effectLst/>
                <a:latin typeface="+mn-lt"/>
                <a:ea typeface="+mn-ea"/>
                <a:cs typeface="+mn-cs"/>
              </a:rPr>
              <a:t>If the patient has oedema +++ and/or medical complications, they will be</a:t>
            </a:r>
            <a:r>
              <a:rPr lang="en-GB" sz="1200" b="1" kern="1200" dirty="0">
                <a:solidFill>
                  <a:schemeClr val="tx1"/>
                </a:solidFill>
                <a:effectLst/>
                <a:latin typeface="+mn-lt"/>
                <a:ea typeface="+mn-ea"/>
                <a:cs typeface="+mn-cs"/>
              </a:rPr>
              <a:t> referred and admitted directly into the ITFC</a:t>
            </a:r>
            <a:r>
              <a:rPr lang="en-GB" sz="1200" kern="1200" dirty="0">
                <a:solidFill>
                  <a:schemeClr val="tx1"/>
                </a:solidFill>
                <a:effectLst/>
                <a:latin typeface="+mn-lt"/>
                <a:ea typeface="+mn-ea"/>
                <a:cs typeface="+mn-cs"/>
              </a:rPr>
              <a:t> for immediate stabilization and to start treatment.</a:t>
            </a:r>
            <a:endParaRPr lang="en-GB" sz="1600" kern="1200" dirty="0">
              <a:solidFill>
                <a:schemeClr val="tx1"/>
              </a:solidFill>
              <a:effectLst/>
              <a:latin typeface="+mn-lt"/>
              <a:ea typeface="+mn-ea"/>
              <a:cs typeface="+mn-cs"/>
            </a:endParaRPr>
          </a:p>
          <a:p>
            <a:pPr lvl="2"/>
            <a:r>
              <a:rPr lang="en-GB" sz="1200" kern="1200" dirty="0">
                <a:solidFill>
                  <a:schemeClr val="tx1"/>
                </a:solidFill>
                <a:effectLst/>
                <a:latin typeface="+mn-lt"/>
                <a:ea typeface="+mn-ea"/>
                <a:cs typeface="+mn-cs"/>
              </a:rPr>
              <a:t>If the patient does not have medical complications and only + or ++ oedema, </a:t>
            </a:r>
            <a:r>
              <a:rPr lang="en-GB" sz="1200" b="1" kern="1200" dirty="0">
                <a:solidFill>
                  <a:schemeClr val="tx1"/>
                </a:solidFill>
                <a:effectLst/>
                <a:latin typeface="+mn-lt"/>
                <a:ea typeface="+mn-ea"/>
                <a:cs typeface="+mn-cs"/>
              </a:rPr>
              <a:t>the appetite test will be done</a:t>
            </a:r>
            <a:r>
              <a:rPr lang="en-GB" sz="1200" kern="1200" dirty="0">
                <a:solidFill>
                  <a:schemeClr val="tx1"/>
                </a:solidFill>
                <a:effectLst/>
                <a:latin typeface="+mn-lt"/>
                <a:ea typeface="+mn-ea"/>
                <a:cs typeface="+mn-cs"/>
              </a:rPr>
              <a:t> to take the decision of whether to treat the child in ITFC or ATFC. The MAM patients without complications will be referred to a Targeted Supplementary Feeding Programme (TSFP) if available in the area. Some projects may decide to treat the MAM patients in ATFC</a:t>
            </a:r>
            <a:endParaRPr lang="en-GB" sz="16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4AF3DB9-2449-4BCA-88F5-E8F64861DAF3}" type="slidenum">
              <a:rPr lang="en-GB" smtClean="0"/>
              <a:pPr>
                <a:defRPr/>
              </a:pPr>
              <a:t>9</a:t>
            </a:fld>
            <a:endParaRPr lang="en-GB" dirty="0"/>
          </a:p>
        </p:txBody>
      </p:sp>
    </p:spTree>
    <p:extLst>
      <p:ext uri="{BB962C8B-B14F-4D97-AF65-F5344CB8AC3E}">
        <p14:creationId xmlns:p14="http://schemas.microsoft.com/office/powerpoint/2010/main" val="1468039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38338" y="746125"/>
            <a:ext cx="2792412" cy="3721100"/>
          </a:xfrm>
        </p:spPr>
      </p:sp>
      <p:sp>
        <p:nvSpPr>
          <p:cNvPr id="3" name="Notes Placeholder 2"/>
          <p:cNvSpPr>
            <a:spLocks noGrp="1"/>
          </p:cNvSpPr>
          <p:nvPr>
            <p:ph type="body" idx="1"/>
          </p:nvPr>
        </p:nvSpPr>
        <p:spPr/>
        <p:txBody>
          <a:bodyPr/>
          <a:lstStyle/>
          <a:p>
            <a:pPr lvl="0"/>
            <a:r>
              <a:rPr lang="en-GB" sz="1200" b="1" kern="1200" dirty="0">
                <a:solidFill>
                  <a:schemeClr val="tx1"/>
                </a:solidFill>
                <a:effectLst/>
                <a:latin typeface="+mn-lt"/>
                <a:ea typeface="+mn-ea"/>
                <a:cs typeface="+mn-cs"/>
              </a:rPr>
              <a:t>Appetite test</a:t>
            </a:r>
            <a:endParaRPr lang="en-GB" sz="16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6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Remember that Appetite test is</a:t>
            </a:r>
            <a:r>
              <a:rPr lang="en-GB" sz="1200" b="1" kern="1200" dirty="0">
                <a:solidFill>
                  <a:schemeClr val="tx1"/>
                </a:solidFill>
                <a:effectLst/>
                <a:latin typeface="+mn-lt"/>
                <a:ea typeface="+mn-ea"/>
                <a:cs typeface="+mn-cs"/>
              </a:rPr>
              <a:t> another essential criterion for deciding if a patient has complicated or uncomplicated SAM or MAM</a:t>
            </a:r>
            <a:r>
              <a:rPr lang="en-GB" sz="1200" kern="1200" dirty="0">
                <a:solidFill>
                  <a:schemeClr val="tx1"/>
                </a:solidFill>
                <a:effectLst/>
                <a:latin typeface="+mn-lt"/>
                <a:ea typeface="+mn-ea"/>
                <a:cs typeface="+mn-cs"/>
              </a:rPr>
              <a:t> and if they will be admitted into the ITFC or ATFC.  If the child has poor/no appetite (anorexia) and fails the appetite test, s/he should be referred for inpatient treatment (ITFC) even in absence of other complications. If the child vomits after eating the RUTF (but was willing to eat it), they can be kept in the observation area and you can try the appetite test again a bit later. If they vomit again, they will need to be referred to the ITFC for assessment and likely admission.</a:t>
            </a:r>
            <a:endParaRPr lang="en-GB" sz="16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If the patient does not have medical complications, </a:t>
            </a:r>
            <a:r>
              <a:rPr lang="en-GB" sz="1200" b="1" kern="1200" dirty="0">
                <a:solidFill>
                  <a:schemeClr val="tx1"/>
                </a:solidFill>
                <a:effectLst/>
                <a:latin typeface="+mn-lt"/>
                <a:ea typeface="+mn-ea"/>
                <a:cs typeface="+mn-cs"/>
              </a:rPr>
              <a:t>the appetite test will be done</a:t>
            </a:r>
            <a:r>
              <a:rPr lang="en-GB" sz="1200" kern="1200" dirty="0">
                <a:solidFill>
                  <a:schemeClr val="tx1"/>
                </a:solidFill>
                <a:effectLst/>
                <a:latin typeface="+mn-lt"/>
                <a:ea typeface="+mn-ea"/>
                <a:cs typeface="+mn-cs"/>
              </a:rPr>
              <a:t> to make the decision about whether the patient is treated in ITFC or ATFC. </a:t>
            </a:r>
            <a:endParaRPr lang="en-GB" sz="16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some settings, it will be done in a corner of the waiting area (with RUTF and water available) and in other settings a specific room will be allocated. The ideal situation is to have a separate quiet area with water for drinking available and staff present to support the caretakers, but this may not always be possible in every project depending on the space and HR available</a:t>
            </a:r>
            <a:endParaRPr lang="en-GB" sz="24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F4AF3DB9-2449-4BCA-88F5-E8F64861DAF3}" type="slidenum">
              <a:rPr lang="en-GB" smtClean="0"/>
              <a:pPr>
                <a:defRPr/>
              </a:pPr>
              <a:t>10</a:t>
            </a:fld>
            <a:endParaRPr lang="en-GB" dirty="0"/>
          </a:p>
        </p:txBody>
      </p:sp>
    </p:spTree>
    <p:extLst>
      <p:ext uri="{BB962C8B-B14F-4D97-AF65-F5344CB8AC3E}">
        <p14:creationId xmlns:p14="http://schemas.microsoft.com/office/powerpoint/2010/main" val="1059587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Rectangle 8"/>
          <p:cNvSpPr/>
          <p:nvPr/>
        </p:nvSpPr>
        <p:spPr>
          <a:xfrm>
            <a:off x="6750844" y="6462184"/>
            <a:ext cx="107156" cy="26818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9"/>
          <p:cNvSpPr/>
          <p:nvPr/>
        </p:nvSpPr>
        <p:spPr>
          <a:xfrm>
            <a:off x="6750844" y="0"/>
            <a:ext cx="107156" cy="6462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1"/>
          <p:cNvSpPr>
            <a:spLocks noGrp="1"/>
          </p:cNvSpPr>
          <p:nvPr>
            <p:ph type="ctrTitle"/>
          </p:nvPr>
        </p:nvSpPr>
        <p:spPr>
          <a:xfrm>
            <a:off x="342900" y="304806"/>
            <a:ext cx="5829300" cy="6095999"/>
          </a:xfrm>
        </p:spPr>
        <p:txBody>
          <a:bodyPr anchor="ctr">
            <a:noAutofit/>
          </a:bodyPr>
          <a:lstStyle>
            <a:lvl1pPr>
              <a:lnSpc>
                <a:spcPct val="100000"/>
              </a:lnSpc>
              <a:defRPr sz="8800" spc="-80" baseline="0">
                <a:solidFill>
                  <a:schemeClr val="tx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342900" y="6400800"/>
            <a:ext cx="5143500" cy="12192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6" name="Date Placeholder 3"/>
          <p:cNvSpPr>
            <a:spLocks noGrp="1"/>
          </p:cNvSpPr>
          <p:nvPr>
            <p:ph type="dt" sz="half" idx="10"/>
          </p:nvPr>
        </p:nvSpPr>
        <p:spPr/>
        <p:txBody>
          <a:bodyPr/>
          <a:lstStyle>
            <a:lvl1pPr>
              <a:defRPr/>
            </a:lvl1pPr>
          </a:lstStyle>
          <a:p>
            <a:pPr>
              <a:defRPr/>
            </a:pPr>
            <a:endParaRPr lang="fr-FR" altLang="en-US" dirty="0"/>
          </a:p>
        </p:txBody>
      </p:sp>
      <p:sp>
        <p:nvSpPr>
          <p:cNvPr id="7" name="Footer Placeholder 4"/>
          <p:cNvSpPr>
            <a:spLocks noGrp="1"/>
          </p:cNvSpPr>
          <p:nvPr>
            <p:ph type="ftr" sz="quarter" idx="11"/>
          </p:nvPr>
        </p:nvSpPr>
        <p:spPr/>
        <p:txBody>
          <a:bodyPr/>
          <a:lstStyle>
            <a:lvl1pPr>
              <a:defRPr/>
            </a:lvl1pPr>
          </a:lstStyle>
          <a:p>
            <a:pPr>
              <a:defRPr/>
            </a:pPr>
            <a:r>
              <a:rPr lang="fr-FR" altLang="en-US"/>
              <a:t>MSFOCBA_2015</a:t>
            </a:r>
            <a:endParaRPr lang="fr-FR" altLang="en-US" dirty="0"/>
          </a:p>
        </p:txBody>
      </p:sp>
      <p:sp>
        <p:nvSpPr>
          <p:cNvPr id="8" name="Slide Number Placeholder 5"/>
          <p:cNvSpPr>
            <a:spLocks noGrp="1"/>
          </p:cNvSpPr>
          <p:nvPr>
            <p:ph type="sldNum" sz="quarter" idx="12"/>
          </p:nvPr>
        </p:nvSpPr>
        <p:spPr/>
        <p:txBody>
          <a:bodyPr/>
          <a:lstStyle>
            <a:lvl1pPr>
              <a:defRPr>
                <a:solidFill>
                  <a:schemeClr val="tx1"/>
                </a:solidFill>
              </a:defRPr>
            </a:lvl1pPr>
          </a:lstStyle>
          <a:p>
            <a:pPr>
              <a:defRPr/>
            </a:pPr>
            <a:fld id="{0AB9DDD4-4953-4BF2-AD3F-A00F0C57A7C7}" type="slidenum">
              <a:rPr lang="fr-FR" altLang="en-US"/>
              <a:pPr>
                <a:defRPr/>
              </a:pPr>
              <a:t>‹Nº›</a:t>
            </a:fld>
            <a:endParaRPr lang="fr-FR"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lvl1pPr>
              <a:defRPr/>
            </a:lvl1pPr>
          </a:lstStyle>
          <a:p>
            <a:pPr>
              <a:defRPr/>
            </a:pPr>
            <a:endParaRPr lang="fr-FR" altLang="en-US" dirty="0"/>
          </a:p>
        </p:txBody>
      </p:sp>
      <p:sp>
        <p:nvSpPr>
          <p:cNvPr id="5" name="Footer Placeholder 4"/>
          <p:cNvSpPr>
            <a:spLocks noGrp="1"/>
          </p:cNvSpPr>
          <p:nvPr>
            <p:ph type="ftr" sz="quarter" idx="11"/>
          </p:nvPr>
        </p:nvSpPr>
        <p:spPr/>
        <p:txBody>
          <a:bodyPr/>
          <a:lstStyle>
            <a:lvl1pPr>
              <a:defRPr/>
            </a:lvl1pPr>
          </a:lstStyle>
          <a:p>
            <a:pPr>
              <a:defRPr/>
            </a:pPr>
            <a:r>
              <a:rPr lang="fr-FR" altLang="en-US"/>
              <a:t>MSFOCBA_2015</a:t>
            </a:r>
            <a:endParaRPr lang="fr-FR" altLang="en-US" dirty="0"/>
          </a:p>
        </p:txBody>
      </p:sp>
      <p:sp>
        <p:nvSpPr>
          <p:cNvPr id="6" name="Slide Number Placeholder 5"/>
          <p:cNvSpPr>
            <a:spLocks noGrp="1"/>
          </p:cNvSpPr>
          <p:nvPr>
            <p:ph type="sldNum" sz="quarter" idx="12"/>
          </p:nvPr>
        </p:nvSpPr>
        <p:spPr/>
        <p:txBody>
          <a:bodyPr/>
          <a:lstStyle>
            <a:lvl1pPr>
              <a:defRPr/>
            </a:lvl1pPr>
          </a:lstStyle>
          <a:p>
            <a:pPr>
              <a:defRPr/>
            </a:pPr>
            <a:fld id="{3A0E6213-69F8-4EF9-A28C-74290D1A7233}" type="slidenum">
              <a:rPr lang="fr-FR" altLang="en-US"/>
              <a:pPr>
                <a:defRPr/>
              </a:pPr>
              <a:t>‹Nº›</a:t>
            </a:fld>
            <a:endParaRPr lang="fr-FR"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90"/>
            <a:ext cx="1543050" cy="7802033"/>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342900" y="366190"/>
            <a:ext cx="4514850" cy="7802033"/>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lvl1pPr>
              <a:defRPr/>
            </a:lvl1pPr>
          </a:lstStyle>
          <a:p>
            <a:pPr>
              <a:defRPr/>
            </a:pPr>
            <a:endParaRPr lang="fr-FR" altLang="en-US" dirty="0"/>
          </a:p>
        </p:txBody>
      </p:sp>
      <p:sp>
        <p:nvSpPr>
          <p:cNvPr id="5" name="Footer Placeholder 4"/>
          <p:cNvSpPr>
            <a:spLocks noGrp="1"/>
          </p:cNvSpPr>
          <p:nvPr>
            <p:ph type="ftr" sz="quarter" idx="11"/>
          </p:nvPr>
        </p:nvSpPr>
        <p:spPr/>
        <p:txBody>
          <a:bodyPr/>
          <a:lstStyle>
            <a:lvl1pPr>
              <a:defRPr/>
            </a:lvl1pPr>
          </a:lstStyle>
          <a:p>
            <a:pPr>
              <a:defRPr/>
            </a:pPr>
            <a:r>
              <a:rPr lang="fr-FR" altLang="en-US"/>
              <a:t>MSFOCBA_2015</a:t>
            </a:r>
            <a:endParaRPr lang="fr-FR" altLang="en-US" dirty="0"/>
          </a:p>
        </p:txBody>
      </p:sp>
      <p:sp>
        <p:nvSpPr>
          <p:cNvPr id="6" name="Slide Number Placeholder 5"/>
          <p:cNvSpPr>
            <a:spLocks noGrp="1"/>
          </p:cNvSpPr>
          <p:nvPr>
            <p:ph type="sldNum" sz="quarter" idx="12"/>
          </p:nvPr>
        </p:nvSpPr>
        <p:spPr/>
        <p:txBody>
          <a:bodyPr/>
          <a:lstStyle>
            <a:lvl1pPr>
              <a:defRPr/>
            </a:lvl1pPr>
          </a:lstStyle>
          <a:p>
            <a:pPr>
              <a:defRPr/>
            </a:pPr>
            <a:fld id="{0B5707B1-6B97-4272-B48B-0E6E91932251}" type="slidenum">
              <a:rPr lang="fr-FR" altLang="en-US"/>
              <a:pPr>
                <a:defRPr/>
              </a:pPr>
              <a:t>‹Nº›</a:t>
            </a:fld>
            <a:endParaRPr lang="fr-FR"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fr-FR" altLang="en-US" dirty="0"/>
          </a:p>
        </p:txBody>
      </p:sp>
      <p:sp>
        <p:nvSpPr>
          <p:cNvPr id="5" name="Footer Placeholder 4"/>
          <p:cNvSpPr>
            <a:spLocks noGrp="1"/>
          </p:cNvSpPr>
          <p:nvPr>
            <p:ph type="ftr" sz="quarter" idx="11"/>
          </p:nvPr>
        </p:nvSpPr>
        <p:spPr/>
        <p:txBody>
          <a:bodyPr/>
          <a:lstStyle>
            <a:lvl1pPr>
              <a:defRPr/>
            </a:lvl1pPr>
          </a:lstStyle>
          <a:p>
            <a:pPr>
              <a:defRPr/>
            </a:pPr>
            <a:r>
              <a:rPr lang="fr-FR" altLang="en-US"/>
              <a:t>MSFOCBA_2015</a:t>
            </a:r>
            <a:endParaRPr lang="fr-FR" altLang="en-US" dirty="0"/>
          </a:p>
        </p:txBody>
      </p:sp>
      <p:sp>
        <p:nvSpPr>
          <p:cNvPr id="6" name="Slide Number Placeholder 5"/>
          <p:cNvSpPr>
            <a:spLocks noGrp="1"/>
          </p:cNvSpPr>
          <p:nvPr>
            <p:ph type="sldNum" sz="quarter" idx="12"/>
          </p:nvPr>
        </p:nvSpPr>
        <p:spPr/>
        <p:txBody>
          <a:bodyPr/>
          <a:lstStyle>
            <a:lvl1pPr>
              <a:defRPr/>
            </a:lvl1pPr>
          </a:lstStyle>
          <a:p>
            <a:pPr>
              <a:defRPr/>
            </a:pPr>
            <a:fld id="{61E492B0-E841-4B8C-A0A5-DD126039508A}" type="slidenum">
              <a:rPr lang="fr-FR" altLang="en-US"/>
              <a:pPr>
                <a:defRPr/>
              </a:pPr>
              <a:t>‹Nº›</a:t>
            </a:fld>
            <a:endParaRPr lang="fr-FR"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342900" y="1930406"/>
            <a:ext cx="5829300" cy="5761567"/>
          </a:xfrm>
        </p:spPr>
        <p:txBody>
          <a:bodyPr anchor="ctr">
            <a:noAutofit/>
          </a:bodyPr>
          <a:lstStyle>
            <a:lvl1pPr algn="l">
              <a:lnSpc>
                <a:spcPct val="100000"/>
              </a:lnSpc>
              <a:defRPr sz="8800" b="0" cap="all" spc="-80" baseline="0">
                <a:solidFill>
                  <a:schemeClr val="tx1"/>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342900" y="304801"/>
            <a:ext cx="5829300" cy="14224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lvl1pPr>
              <a:defRPr/>
            </a:lvl1pPr>
          </a:lstStyle>
          <a:p>
            <a:pPr>
              <a:defRPr/>
            </a:pPr>
            <a:endParaRPr lang="fr-FR" altLang="en-US" dirty="0"/>
          </a:p>
        </p:txBody>
      </p:sp>
      <p:sp>
        <p:nvSpPr>
          <p:cNvPr id="5" name="Footer Placeholder 4"/>
          <p:cNvSpPr>
            <a:spLocks noGrp="1"/>
          </p:cNvSpPr>
          <p:nvPr>
            <p:ph type="ftr" sz="quarter" idx="11"/>
          </p:nvPr>
        </p:nvSpPr>
        <p:spPr/>
        <p:txBody>
          <a:bodyPr/>
          <a:lstStyle>
            <a:lvl1pPr>
              <a:defRPr/>
            </a:lvl1pPr>
          </a:lstStyle>
          <a:p>
            <a:pPr>
              <a:defRPr/>
            </a:pPr>
            <a:r>
              <a:rPr lang="fr-FR" altLang="en-US"/>
              <a:t>MSFOCBA_2015</a:t>
            </a:r>
            <a:endParaRPr lang="fr-FR" altLang="en-US" dirty="0"/>
          </a:p>
        </p:txBody>
      </p:sp>
      <p:sp>
        <p:nvSpPr>
          <p:cNvPr id="6" name="Slide Number Placeholder 5"/>
          <p:cNvSpPr>
            <a:spLocks noGrp="1"/>
          </p:cNvSpPr>
          <p:nvPr>
            <p:ph type="sldNum" sz="quarter" idx="12"/>
          </p:nvPr>
        </p:nvSpPr>
        <p:spPr/>
        <p:txBody>
          <a:bodyPr/>
          <a:lstStyle>
            <a:lvl1pPr>
              <a:defRPr/>
            </a:lvl1pPr>
          </a:lstStyle>
          <a:p>
            <a:pPr>
              <a:defRPr/>
            </a:pPr>
            <a:fld id="{47F3E0E0-B057-4563-A51F-69C51FEE3C61}" type="slidenum">
              <a:rPr lang="fr-FR" altLang="en-US"/>
              <a:pPr>
                <a:defRPr/>
              </a:pPr>
              <a:t>‹Nº›</a:t>
            </a:fld>
            <a:endParaRPr lang="fr-FR"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1223010" y="2099740"/>
            <a:ext cx="246888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817620" y="2099740"/>
            <a:ext cx="246888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fr-FR" altLang="en-US" dirty="0"/>
          </a:p>
        </p:txBody>
      </p:sp>
      <p:sp>
        <p:nvSpPr>
          <p:cNvPr id="6" name="Footer Placeholder 4"/>
          <p:cNvSpPr>
            <a:spLocks noGrp="1"/>
          </p:cNvSpPr>
          <p:nvPr>
            <p:ph type="ftr" sz="quarter" idx="11"/>
          </p:nvPr>
        </p:nvSpPr>
        <p:spPr/>
        <p:txBody>
          <a:bodyPr/>
          <a:lstStyle>
            <a:lvl1pPr>
              <a:defRPr/>
            </a:lvl1pPr>
          </a:lstStyle>
          <a:p>
            <a:pPr>
              <a:defRPr/>
            </a:pPr>
            <a:r>
              <a:rPr lang="fr-FR" altLang="en-US"/>
              <a:t>MSFOCBA_2015</a:t>
            </a:r>
            <a:endParaRPr lang="fr-FR" altLang="en-US" dirty="0"/>
          </a:p>
        </p:txBody>
      </p:sp>
      <p:sp>
        <p:nvSpPr>
          <p:cNvPr id="7" name="Slide Number Placeholder 5"/>
          <p:cNvSpPr>
            <a:spLocks noGrp="1"/>
          </p:cNvSpPr>
          <p:nvPr>
            <p:ph type="sldNum" sz="quarter" idx="12"/>
          </p:nvPr>
        </p:nvSpPr>
        <p:spPr/>
        <p:txBody>
          <a:bodyPr/>
          <a:lstStyle>
            <a:lvl1pPr>
              <a:defRPr/>
            </a:lvl1pPr>
          </a:lstStyle>
          <a:p>
            <a:pPr>
              <a:defRPr/>
            </a:pPr>
            <a:fld id="{0CB9E5CF-8761-4860-B335-8811C97783CB}" type="slidenum">
              <a:rPr lang="fr-FR" altLang="en-US"/>
              <a:pPr>
                <a:defRPr/>
              </a:pPr>
              <a:t>‹Nº›</a:t>
            </a:fld>
            <a:endParaRPr lang="fr-FR"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1220724" y="2097024"/>
            <a:ext cx="2468880" cy="853016"/>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220724" y="3012488"/>
            <a:ext cx="2468880" cy="51206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819906" y="2097024"/>
            <a:ext cx="2468880" cy="853016"/>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3819906" y="3012488"/>
            <a:ext cx="2468880" cy="51206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fr-FR" altLang="en-US" dirty="0"/>
          </a:p>
        </p:txBody>
      </p:sp>
      <p:sp>
        <p:nvSpPr>
          <p:cNvPr id="8" name="Footer Placeholder 4"/>
          <p:cNvSpPr>
            <a:spLocks noGrp="1"/>
          </p:cNvSpPr>
          <p:nvPr>
            <p:ph type="ftr" sz="quarter" idx="11"/>
          </p:nvPr>
        </p:nvSpPr>
        <p:spPr/>
        <p:txBody>
          <a:bodyPr/>
          <a:lstStyle>
            <a:lvl1pPr>
              <a:defRPr/>
            </a:lvl1pPr>
          </a:lstStyle>
          <a:p>
            <a:pPr>
              <a:defRPr/>
            </a:pPr>
            <a:r>
              <a:rPr lang="fr-FR" altLang="en-US"/>
              <a:t>MSFOCBA_2015</a:t>
            </a:r>
            <a:endParaRPr lang="fr-FR" altLang="en-US" dirty="0"/>
          </a:p>
        </p:txBody>
      </p:sp>
      <p:sp>
        <p:nvSpPr>
          <p:cNvPr id="9" name="Slide Number Placeholder 5"/>
          <p:cNvSpPr>
            <a:spLocks noGrp="1"/>
          </p:cNvSpPr>
          <p:nvPr>
            <p:ph type="sldNum" sz="quarter" idx="12"/>
          </p:nvPr>
        </p:nvSpPr>
        <p:spPr/>
        <p:txBody>
          <a:bodyPr/>
          <a:lstStyle>
            <a:lvl1pPr>
              <a:defRPr/>
            </a:lvl1pPr>
          </a:lstStyle>
          <a:p>
            <a:pPr>
              <a:defRPr/>
            </a:pPr>
            <a:fld id="{A6BA11E6-D89E-4472-8CFB-864B379A1483}" type="slidenum">
              <a:rPr lang="fr-FR" altLang="en-US"/>
              <a:pPr>
                <a:defRPr/>
              </a:pPr>
              <a:t>‹Nº›</a:t>
            </a:fld>
            <a:endParaRPr lang="fr-FR"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3"/>
          <p:cNvSpPr>
            <a:spLocks noGrp="1"/>
          </p:cNvSpPr>
          <p:nvPr>
            <p:ph type="dt" sz="half" idx="10"/>
          </p:nvPr>
        </p:nvSpPr>
        <p:spPr/>
        <p:txBody>
          <a:bodyPr/>
          <a:lstStyle>
            <a:lvl1pPr>
              <a:defRPr/>
            </a:lvl1pPr>
          </a:lstStyle>
          <a:p>
            <a:pPr>
              <a:defRPr/>
            </a:pPr>
            <a:endParaRPr lang="fr-FR" altLang="en-US" dirty="0"/>
          </a:p>
        </p:txBody>
      </p:sp>
      <p:sp>
        <p:nvSpPr>
          <p:cNvPr id="4" name="Footer Placeholder 4"/>
          <p:cNvSpPr>
            <a:spLocks noGrp="1"/>
          </p:cNvSpPr>
          <p:nvPr>
            <p:ph type="ftr" sz="quarter" idx="11"/>
          </p:nvPr>
        </p:nvSpPr>
        <p:spPr/>
        <p:txBody>
          <a:bodyPr/>
          <a:lstStyle>
            <a:lvl1pPr>
              <a:defRPr/>
            </a:lvl1pPr>
          </a:lstStyle>
          <a:p>
            <a:pPr>
              <a:defRPr/>
            </a:pPr>
            <a:r>
              <a:rPr lang="fr-FR" altLang="en-US"/>
              <a:t>MSFOCBA_2015</a:t>
            </a:r>
            <a:endParaRPr lang="fr-FR" altLang="en-US" dirty="0"/>
          </a:p>
        </p:txBody>
      </p:sp>
      <p:sp>
        <p:nvSpPr>
          <p:cNvPr id="5" name="Slide Number Placeholder 5"/>
          <p:cNvSpPr>
            <a:spLocks noGrp="1"/>
          </p:cNvSpPr>
          <p:nvPr>
            <p:ph type="sldNum" sz="quarter" idx="12"/>
          </p:nvPr>
        </p:nvSpPr>
        <p:spPr/>
        <p:txBody>
          <a:bodyPr/>
          <a:lstStyle>
            <a:lvl1pPr>
              <a:defRPr/>
            </a:lvl1pPr>
          </a:lstStyle>
          <a:p>
            <a:pPr>
              <a:defRPr/>
            </a:pPr>
            <a:fld id="{BD67DEC0-3748-41E0-85AC-A4405AE38D05}" type="slidenum">
              <a:rPr lang="fr-FR" altLang="en-US"/>
              <a:pPr>
                <a:defRPr/>
              </a:pPr>
              <a:t>‹Nº›</a:t>
            </a:fld>
            <a:endParaRPr lang="fr-FR"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fr-FR" altLang="en-US" dirty="0"/>
          </a:p>
        </p:txBody>
      </p:sp>
      <p:sp>
        <p:nvSpPr>
          <p:cNvPr id="3" name="Footer Placeholder 4"/>
          <p:cNvSpPr>
            <a:spLocks noGrp="1"/>
          </p:cNvSpPr>
          <p:nvPr>
            <p:ph type="ftr" sz="quarter" idx="11"/>
          </p:nvPr>
        </p:nvSpPr>
        <p:spPr/>
        <p:txBody>
          <a:bodyPr/>
          <a:lstStyle>
            <a:lvl1pPr>
              <a:defRPr/>
            </a:lvl1pPr>
          </a:lstStyle>
          <a:p>
            <a:pPr>
              <a:defRPr/>
            </a:pPr>
            <a:r>
              <a:rPr lang="fr-FR" altLang="en-US"/>
              <a:t>MSFOCBA_2015</a:t>
            </a:r>
            <a:endParaRPr lang="fr-FR" altLang="en-US" dirty="0"/>
          </a:p>
        </p:txBody>
      </p:sp>
      <p:sp>
        <p:nvSpPr>
          <p:cNvPr id="4" name="Slide Number Placeholder 5"/>
          <p:cNvSpPr>
            <a:spLocks noGrp="1"/>
          </p:cNvSpPr>
          <p:nvPr>
            <p:ph type="sldNum" sz="quarter" idx="12"/>
          </p:nvPr>
        </p:nvSpPr>
        <p:spPr/>
        <p:txBody>
          <a:bodyPr/>
          <a:lstStyle>
            <a:lvl1pPr>
              <a:defRPr/>
            </a:lvl1pPr>
          </a:lstStyle>
          <a:p>
            <a:pPr>
              <a:defRPr/>
            </a:pPr>
            <a:fld id="{09632F69-7962-4F6F-A227-02ADAD727A05}" type="slidenum">
              <a:rPr lang="fr-FR" altLang="en-US"/>
              <a:pPr>
                <a:defRPr/>
              </a:pPr>
              <a:t>‹Nº›</a:t>
            </a:fld>
            <a:endParaRPr lang="fr-FR"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3" name="Content Placeholder 2"/>
          <p:cNvSpPr>
            <a:spLocks noGrp="1"/>
          </p:cNvSpPr>
          <p:nvPr>
            <p:ph idx="1"/>
          </p:nvPr>
        </p:nvSpPr>
        <p:spPr>
          <a:xfrm>
            <a:off x="2681291" y="2133600"/>
            <a:ext cx="3833813" cy="59740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342904" y="2133600"/>
            <a:ext cx="2256235" cy="597408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8" name="Title 7"/>
          <p:cNvSpPr>
            <a:spLocks noGrp="1"/>
          </p:cNvSpPr>
          <p:nvPr>
            <p:ph type="title"/>
          </p:nvPr>
        </p:nvSpPr>
        <p:spPr/>
        <p:txBody>
          <a:bodyPr/>
          <a:lstStyle/>
          <a:p>
            <a:r>
              <a:rPr lang="es-ES"/>
              <a:t>Haga clic para modificar el estilo de título del patrón</a:t>
            </a:r>
            <a:endParaRPr lang="en-US"/>
          </a:p>
        </p:txBody>
      </p:sp>
      <p:sp>
        <p:nvSpPr>
          <p:cNvPr id="5" name="Date Placeholder 3"/>
          <p:cNvSpPr>
            <a:spLocks noGrp="1"/>
          </p:cNvSpPr>
          <p:nvPr>
            <p:ph type="dt" sz="half" idx="10"/>
          </p:nvPr>
        </p:nvSpPr>
        <p:spPr/>
        <p:txBody>
          <a:bodyPr/>
          <a:lstStyle>
            <a:lvl1pPr>
              <a:defRPr/>
            </a:lvl1pPr>
          </a:lstStyle>
          <a:p>
            <a:pPr>
              <a:defRPr/>
            </a:pPr>
            <a:endParaRPr lang="fr-FR" altLang="en-US" dirty="0"/>
          </a:p>
        </p:txBody>
      </p:sp>
      <p:sp>
        <p:nvSpPr>
          <p:cNvPr id="6" name="Footer Placeholder 4"/>
          <p:cNvSpPr>
            <a:spLocks noGrp="1"/>
          </p:cNvSpPr>
          <p:nvPr>
            <p:ph type="ftr" sz="quarter" idx="11"/>
          </p:nvPr>
        </p:nvSpPr>
        <p:spPr/>
        <p:txBody>
          <a:bodyPr/>
          <a:lstStyle>
            <a:lvl1pPr>
              <a:defRPr/>
            </a:lvl1pPr>
          </a:lstStyle>
          <a:p>
            <a:pPr>
              <a:defRPr/>
            </a:pPr>
            <a:r>
              <a:rPr lang="fr-FR" altLang="en-US"/>
              <a:t>MSFOCBA_2015</a:t>
            </a:r>
            <a:endParaRPr lang="fr-FR" altLang="en-US" dirty="0"/>
          </a:p>
        </p:txBody>
      </p:sp>
      <p:sp>
        <p:nvSpPr>
          <p:cNvPr id="7" name="Slide Number Placeholder 5"/>
          <p:cNvSpPr>
            <a:spLocks noGrp="1"/>
          </p:cNvSpPr>
          <p:nvPr>
            <p:ph type="sldNum" sz="quarter" idx="12"/>
          </p:nvPr>
        </p:nvSpPr>
        <p:spPr/>
        <p:txBody>
          <a:bodyPr/>
          <a:lstStyle>
            <a:lvl1pPr>
              <a:defRPr/>
            </a:lvl1pPr>
          </a:lstStyle>
          <a:p>
            <a:pPr>
              <a:defRPr/>
            </a:pPr>
            <a:fld id="{D0ECB7EE-1C3C-4A81-861D-DAC4D9A58B1F}" type="slidenum">
              <a:rPr lang="fr-FR" altLang="en-US"/>
              <a:pPr>
                <a:defRPr/>
              </a:pPr>
              <a:t>‹Nº›</a:t>
            </a:fld>
            <a:endParaRPr lang="fr-FR"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5" name="Rectangle 8"/>
          <p:cNvSpPr/>
          <p:nvPr/>
        </p:nvSpPr>
        <p:spPr>
          <a:xfrm>
            <a:off x="6750844" y="6462184"/>
            <a:ext cx="107156" cy="26818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9"/>
          <p:cNvSpPr/>
          <p:nvPr/>
        </p:nvSpPr>
        <p:spPr>
          <a:xfrm>
            <a:off x="6750844" y="0"/>
            <a:ext cx="107156" cy="6462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Picture Placeholder 2"/>
          <p:cNvSpPr>
            <a:spLocks noGrp="1"/>
          </p:cNvSpPr>
          <p:nvPr>
            <p:ph type="pic" idx="1"/>
          </p:nvPr>
        </p:nvSpPr>
        <p:spPr>
          <a:xfrm>
            <a:off x="-1" y="0"/>
            <a:ext cx="6750658" cy="6461760"/>
          </a:xfrm>
          <a:solidFill>
            <a:schemeClr val="bg1">
              <a:lumMod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dirty="0"/>
              <a:t>Haga clic en el icono para agregar una imagen</a:t>
            </a:r>
            <a:endParaRPr lang="en-US" noProof="0" dirty="0"/>
          </a:p>
        </p:txBody>
      </p:sp>
      <p:sp>
        <p:nvSpPr>
          <p:cNvPr id="4" name="Text Placeholder 3"/>
          <p:cNvSpPr>
            <a:spLocks noGrp="1"/>
          </p:cNvSpPr>
          <p:nvPr>
            <p:ph type="body" sz="half" idx="2"/>
          </p:nvPr>
        </p:nvSpPr>
        <p:spPr>
          <a:xfrm>
            <a:off x="342900" y="7620000"/>
            <a:ext cx="6115050" cy="6096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8" name="Title 7"/>
          <p:cNvSpPr>
            <a:spLocks noGrp="1"/>
          </p:cNvSpPr>
          <p:nvPr>
            <p:ph type="title"/>
          </p:nvPr>
        </p:nvSpPr>
        <p:spPr>
          <a:xfrm>
            <a:off x="342900" y="6604000"/>
            <a:ext cx="6115050" cy="1016000"/>
          </a:xfrm>
        </p:spPr>
        <p:txBody>
          <a:bodyPr anchor="t"/>
          <a:lstStyle>
            <a:lvl1pPr>
              <a:defRPr sz="3200"/>
            </a:lvl1pPr>
          </a:lstStyle>
          <a:p>
            <a:r>
              <a:rPr lang="es-ES"/>
              <a:t>Haga clic para modificar el estilo de título del patrón</a:t>
            </a:r>
            <a:endParaRPr lang="en-US" dirty="0"/>
          </a:p>
        </p:txBody>
      </p:sp>
      <p:sp>
        <p:nvSpPr>
          <p:cNvPr id="7" name="Date Placeholder 4"/>
          <p:cNvSpPr>
            <a:spLocks noGrp="1"/>
          </p:cNvSpPr>
          <p:nvPr>
            <p:ph type="dt" sz="half" idx="10"/>
          </p:nvPr>
        </p:nvSpPr>
        <p:spPr/>
        <p:txBody>
          <a:bodyPr/>
          <a:lstStyle>
            <a:lvl1pPr>
              <a:defRPr/>
            </a:lvl1pPr>
          </a:lstStyle>
          <a:p>
            <a:pPr>
              <a:defRPr/>
            </a:pPr>
            <a:endParaRPr lang="fr-FR" altLang="en-US" dirty="0"/>
          </a:p>
        </p:txBody>
      </p:sp>
      <p:sp>
        <p:nvSpPr>
          <p:cNvPr id="9" name="Footer Placeholder 5"/>
          <p:cNvSpPr>
            <a:spLocks noGrp="1"/>
          </p:cNvSpPr>
          <p:nvPr>
            <p:ph type="ftr" sz="quarter" idx="11"/>
          </p:nvPr>
        </p:nvSpPr>
        <p:spPr/>
        <p:txBody>
          <a:bodyPr/>
          <a:lstStyle>
            <a:lvl1pPr>
              <a:defRPr/>
            </a:lvl1pPr>
          </a:lstStyle>
          <a:p>
            <a:pPr>
              <a:defRPr/>
            </a:pPr>
            <a:r>
              <a:rPr lang="fr-FR" altLang="en-US"/>
              <a:t>MSFOCBA_2015</a:t>
            </a:r>
            <a:endParaRPr lang="fr-FR" altLang="en-US" dirty="0"/>
          </a:p>
        </p:txBody>
      </p:sp>
      <p:sp>
        <p:nvSpPr>
          <p:cNvPr id="10" name="Slide Number Placeholder 6"/>
          <p:cNvSpPr>
            <a:spLocks noGrp="1"/>
          </p:cNvSpPr>
          <p:nvPr>
            <p:ph type="sldNum" sz="quarter" idx="12"/>
          </p:nvPr>
        </p:nvSpPr>
        <p:spPr/>
        <p:txBody>
          <a:bodyPr/>
          <a:lstStyle>
            <a:lvl1pPr>
              <a:defRPr>
                <a:solidFill>
                  <a:schemeClr val="tx1"/>
                </a:solidFill>
              </a:defRPr>
            </a:lvl1pPr>
          </a:lstStyle>
          <a:p>
            <a:pPr>
              <a:defRPr/>
            </a:pPr>
            <a:fld id="{DDEE1E70-3C19-40E2-BBEE-156DC9CBA77B}" type="slidenum">
              <a:rPr lang="fr-FR" altLang="en-US"/>
              <a:pPr>
                <a:defRPr/>
              </a:pPr>
              <a:t>‹Nº›</a:t>
            </a:fld>
            <a:endParaRPr lang="fr-FR"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3200"/>
            <a:ext cx="4343400" cy="1828800"/>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1027" name="Text Placeholder 2"/>
          <p:cNvSpPr>
            <a:spLocks noGrp="1"/>
          </p:cNvSpPr>
          <p:nvPr>
            <p:ph type="body" idx="1"/>
          </p:nvPr>
        </p:nvSpPr>
        <p:spPr bwMode="auto">
          <a:xfrm>
            <a:off x="342900" y="2336806"/>
            <a:ext cx="5715000" cy="58314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endParaRPr lang="en-US" altLang="en-US"/>
          </a:p>
        </p:txBody>
      </p:sp>
      <p:sp>
        <p:nvSpPr>
          <p:cNvPr id="4" name="Date Placeholder 3"/>
          <p:cNvSpPr>
            <a:spLocks noGrp="1"/>
          </p:cNvSpPr>
          <p:nvPr>
            <p:ph type="dt" sz="half" idx="2"/>
          </p:nvPr>
        </p:nvSpPr>
        <p:spPr>
          <a:xfrm>
            <a:off x="342900" y="8229600"/>
            <a:ext cx="2571750" cy="406400"/>
          </a:xfrm>
          <a:prstGeom prst="rect">
            <a:avLst/>
          </a:prstGeom>
        </p:spPr>
        <p:txBody>
          <a:bodyPr vert="horz" lIns="91440" tIns="45720" rIns="91440" bIns="0" rtlCol="0" anchor="b"/>
          <a:lstStyle>
            <a:lvl1pPr algn="l">
              <a:defRPr sz="1000">
                <a:solidFill>
                  <a:schemeClr val="tx1"/>
                </a:solidFill>
              </a:defRPr>
            </a:lvl1pPr>
          </a:lstStyle>
          <a:p>
            <a:pPr>
              <a:defRPr/>
            </a:pPr>
            <a:endParaRPr lang="fr-FR" altLang="en-US" dirty="0"/>
          </a:p>
        </p:txBody>
      </p:sp>
      <p:sp>
        <p:nvSpPr>
          <p:cNvPr id="5" name="Footer Placeholder 4"/>
          <p:cNvSpPr>
            <a:spLocks noGrp="1"/>
          </p:cNvSpPr>
          <p:nvPr>
            <p:ph type="ftr" sz="quarter" idx="3"/>
          </p:nvPr>
        </p:nvSpPr>
        <p:spPr>
          <a:xfrm>
            <a:off x="342900" y="8657167"/>
            <a:ext cx="2571750" cy="378884"/>
          </a:xfrm>
          <a:prstGeom prst="rect">
            <a:avLst/>
          </a:prstGeom>
        </p:spPr>
        <p:txBody>
          <a:bodyPr vert="horz" lIns="91440" tIns="45720" rIns="91440" bIns="45720" rtlCol="0" anchor="t"/>
          <a:lstStyle>
            <a:lvl1pPr algn="l">
              <a:defRPr sz="1000">
                <a:solidFill>
                  <a:schemeClr val="tx1"/>
                </a:solidFill>
              </a:defRPr>
            </a:lvl1pPr>
          </a:lstStyle>
          <a:p>
            <a:pPr>
              <a:defRPr/>
            </a:pPr>
            <a:r>
              <a:rPr lang="fr-FR" altLang="en-US"/>
              <a:t>MSFOCBA_2015</a:t>
            </a:r>
            <a:endParaRPr lang="fr-FR" altLang="en-US" dirty="0"/>
          </a:p>
        </p:txBody>
      </p:sp>
      <p:sp>
        <p:nvSpPr>
          <p:cNvPr id="6" name="Slide Number Placeholder 5"/>
          <p:cNvSpPr>
            <a:spLocks noGrp="1"/>
          </p:cNvSpPr>
          <p:nvPr>
            <p:ph type="sldNum" sz="quarter" idx="4"/>
          </p:nvPr>
        </p:nvSpPr>
        <p:spPr>
          <a:xfrm rot="16200000">
            <a:off x="5786572" y="7954039"/>
            <a:ext cx="1754717" cy="273844"/>
          </a:xfrm>
          <a:prstGeom prst="rect">
            <a:avLst/>
          </a:prstGeom>
        </p:spPr>
        <p:txBody>
          <a:bodyPr vert="horz" lIns="91440" tIns="45720" rIns="91440" bIns="45720" rtlCol="0" anchor="ctr"/>
          <a:lstStyle>
            <a:lvl1pPr algn="l">
              <a:defRPr sz="2400" b="1">
                <a:solidFill>
                  <a:schemeClr val="tx2"/>
                </a:solidFill>
              </a:defRPr>
            </a:lvl1pPr>
          </a:lstStyle>
          <a:p>
            <a:pPr>
              <a:defRPr/>
            </a:pPr>
            <a:fld id="{FD2F3441-146A-4413-9A6E-4331B414F8C1}" type="slidenum">
              <a:rPr lang="fr-FR" altLang="en-US"/>
              <a:pPr>
                <a:defRPr/>
              </a:pPr>
              <a:t>‹Nº›</a:t>
            </a:fld>
            <a:endParaRPr lang="fr-FR" altLang="en-US" dirty="0"/>
          </a:p>
        </p:txBody>
      </p:sp>
      <p:sp>
        <p:nvSpPr>
          <p:cNvPr id="7" name="Rectangle 6"/>
          <p:cNvSpPr/>
          <p:nvPr/>
        </p:nvSpPr>
        <p:spPr>
          <a:xfrm>
            <a:off x="6750844" y="0"/>
            <a:ext cx="107156"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6750844" y="1828800"/>
            <a:ext cx="107156" cy="7315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 bg1="lt1" tx1="dk1" bg2="lt2" tx2="dk2" accent1="accent1" accent2="accent2" accent3="accent3" accent4="accent4" accent5="accent5" accent6="accent6" hlink="hlink" folHlink="folHlink"/>
  <p:sldLayoutIdLst>
    <p:sldLayoutId id="2147483735" r:id="rId1"/>
    <p:sldLayoutId id="2147483726" r:id="rId2"/>
    <p:sldLayoutId id="2147483727" r:id="rId3"/>
    <p:sldLayoutId id="2147483728" r:id="rId4"/>
    <p:sldLayoutId id="2147483729" r:id="rId5"/>
    <p:sldLayoutId id="2147483730" r:id="rId6"/>
    <p:sldLayoutId id="2147483731" r:id="rId7"/>
    <p:sldLayoutId id="2147483732" r:id="rId8"/>
    <p:sldLayoutId id="2147483736" r:id="rId9"/>
    <p:sldLayoutId id="2147483733" r:id="rId10"/>
    <p:sldLayoutId id="2147483734" r:id="rId11"/>
  </p:sldLayoutIdLst>
  <p:hf sldNum="0" hdr="0" dt="0"/>
  <p:txStyles>
    <p:titleStyle>
      <a:lvl1pPr algn="l" rtl="0" eaLnBrk="0" fontAlgn="base" hangingPunct="0">
        <a:spcBef>
          <a:spcPct val="0"/>
        </a:spcBef>
        <a:spcAft>
          <a:spcPct val="0"/>
        </a:spcAft>
        <a:defRPr sz="3600" kern="1200" cap="all" spc="-6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Black" pitchFamily="34" charset="0"/>
        </a:defRPr>
      </a:lvl2pPr>
      <a:lvl3pPr algn="l" rtl="0" eaLnBrk="0" fontAlgn="base" hangingPunct="0">
        <a:spcBef>
          <a:spcPct val="0"/>
        </a:spcBef>
        <a:spcAft>
          <a:spcPct val="0"/>
        </a:spcAft>
        <a:defRPr sz="3600">
          <a:solidFill>
            <a:schemeClr val="tx2"/>
          </a:solidFill>
          <a:latin typeface="Arial Black" pitchFamily="34" charset="0"/>
        </a:defRPr>
      </a:lvl3pPr>
      <a:lvl4pPr algn="l" rtl="0" eaLnBrk="0" fontAlgn="base" hangingPunct="0">
        <a:spcBef>
          <a:spcPct val="0"/>
        </a:spcBef>
        <a:spcAft>
          <a:spcPct val="0"/>
        </a:spcAft>
        <a:defRPr sz="3600">
          <a:solidFill>
            <a:schemeClr val="tx2"/>
          </a:solidFill>
          <a:latin typeface="Arial Black" pitchFamily="34" charset="0"/>
        </a:defRPr>
      </a:lvl4pPr>
      <a:lvl5pPr algn="l" rtl="0" eaLnBrk="0" fontAlgn="base" hangingPunct="0">
        <a:spcBef>
          <a:spcPct val="0"/>
        </a:spcBef>
        <a:spcAft>
          <a:spcPct val="0"/>
        </a:spcAft>
        <a:defRPr sz="3600">
          <a:solidFill>
            <a:schemeClr val="tx2"/>
          </a:solidFill>
          <a:latin typeface="Arial Black" pitchFamily="34" charset="0"/>
        </a:defRPr>
      </a:lvl5pPr>
      <a:lvl6pPr marL="457200" algn="l" rtl="0" fontAlgn="base">
        <a:spcBef>
          <a:spcPct val="0"/>
        </a:spcBef>
        <a:spcAft>
          <a:spcPct val="0"/>
        </a:spcAft>
        <a:defRPr sz="3600">
          <a:solidFill>
            <a:schemeClr val="tx2"/>
          </a:solidFill>
          <a:latin typeface="Arial Black" pitchFamily="34" charset="0"/>
        </a:defRPr>
      </a:lvl6pPr>
      <a:lvl7pPr marL="914400" algn="l" rtl="0" fontAlgn="base">
        <a:spcBef>
          <a:spcPct val="0"/>
        </a:spcBef>
        <a:spcAft>
          <a:spcPct val="0"/>
        </a:spcAft>
        <a:defRPr sz="3600">
          <a:solidFill>
            <a:schemeClr val="tx2"/>
          </a:solidFill>
          <a:latin typeface="Arial Black" pitchFamily="34" charset="0"/>
        </a:defRPr>
      </a:lvl7pPr>
      <a:lvl8pPr marL="1371600" algn="l" rtl="0" fontAlgn="base">
        <a:spcBef>
          <a:spcPct val="0"/>
        </a:spcBef>
        <a:spcAft>
          <a:spcPct val="0"/>
        </a:spcAft>
        <a:defRPr sz="3600">
          <a:solidFill>
            <a:schemeClr val="tx2"/>
          </a:solidFill>
          <a:latin typeface="Arial Black" pitchFamily="34" charset="0"/>
        </a:defRPr>
      </a:lvl8pPr>
      <a:lvl9pPr marL="1828800" algn="l" rtl="0" fontAlgn="base">
        <a:spcBef>
          <a:spcPct val="0"/>
        </a:spcBef>
        <a:spcAft>
          <a:spcPct val="0"/>
        </a:spcAft>
        <a:defRPr sz="3600">
          <a:solidFill>
            <a:schemeClr val="tx2"/>
          </a:solidFill>
          <a:latin typeface="Arial Black" pitchFamily="34" charset="0"/>
        </a:defRPr>
      </a:lvl9pPr>
    </p:titleStyle>
    <p:bodyStyle>
      <a:lvl1pPr algn="l" rtl="0" eaLnBrk="0" fontAlgn="base" hangingPunct="0">
        <a:spcBef>
          <a:spcPct val="20000"/>
        </a:spcBef>
        <a:spcAft>
          <a:spcPts val="600"/>
        </a:spcAft>
        <a:buFont typeface="Arial" charset="0"/>
        <a:defRPr sz="2000" b="1"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tx2"/>
        </a:buClr>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Font typeface="Arial"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13.jp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16.tif"/><Relationship Id="rId5" Type="http://schemas.openxmlformats.org/officeDocument/2006/relationships/image" Target="../media/image15.sv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6.jp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11.pn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728700" y="2651788"/>
            <a:ext cx="5562804" cy="1325909"/>
          </a:xfrm>
        </p:spPr>
        <p:txBody>
          <a:bodyPr rtlCol="0">
            <a:noAutofit/>
          </a:bodyPr>
          <a:lstStyle/>
          <a:p>
            <a:pPr eaLnBrk="1" fontAlgn="auto" hangingPunct="1">
              <a:defRPr/>
            </a:pPr>
            <a:r>
              <a:rPr lang="en-GB" sz="3600" dirty="0"/>
              <a:t>M2 </a:t>
            </a:r>
            <a:r>
              <a:rPr lang="en-GB" sz="3600" b="1" dirty="0"/>
              <a:t>PATIENT FLOW FOR CLINICAL DECISION MAKING</a:t>
            </a:r>
            <a:r>
              <a:rPr lang="en-GB" sz="3600" dirty="0"/>
              <a:t> </a:t>
            </a:r>
          </a:p>
          <a:p>
            <a:pPr eaLnBrk="1" fontAlgn="auto" hangingPunct="1">
              <a:defRPr/>
            </a:pPr>
            <a:endParaRPr lang="en-GB" sz="3600" dirty="0"/>
          </a:p>
          <a:p>
            <a:pPr eaLnBrk="1" fontAlgn="auto" hangingPunct="1">
              <a:defRPr/>
            </a:pPr>
            <a:r>
              <a:rPr lang="en-GB" sz="2400" dirty="0"/>
              <a:t>S6 FLOW OF PATIENTS</a:t>
            </a:r>
          </a:p>
          <a:p>
            <a:pPr eaLnBrk="1" fontAlgn="auto" hangingPunct="1">
              <a:defRPr/>
            </a:pPr>
            <a:endParaRPr lang="en-GB" sz="2400" dirty="0"/>
          </a:p>
          <a:p>
            <a:pPr algn="l" rtl="0" eaLnBrk="1" fontAlgn="auto" hangingPunct="1">
              <a:buFont typeface="Arial" pitchFamily="34" charset="0"/>
              <a:buNone/>
              <a:defRPr/>
            </a:pPr>
            <a:endParaRPr lang="en-GB" sz="3600" dirty="0"/>
          </a:p>
        </p:txBody>
      </p:sp>
      <p:pic>
        <p:nvPicPr>
          <p:cNvPr id="4100" name="Picture 5" descr="C:\Users\sperez\Desktop\logo_MSF.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542" y="251884"/>
            <a:ext cx="1620440" cy="1540933"/>
          </a:xfrm>
          <a:prstGeom prst="rect">
            <a:avLst/>
          </a:prstGeom>
          <a:noFill/>
          <a:ln w="9525">
            <a:noFill/>
            <a:miter lim="800000"/>
            <a:headEnd/>
            <a:tailEnd/>
          </a:ln>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APPETITE TEST</a:t>
            </a:r>
          </a:p>
        </p:txBody>
      </p:sp>
      <p:pic>
        <p:nvPicPr>
          <p:cNvPr id="4" name="Picture 3" descr="Logo&#10;&#10;Description automatically generated">
            <a:extLst>
              <a:ext uri="{FF2B5EF4-FFF2-40B4-BE49-F238E27FC236}">
                <a16:creationId xmlns:a16="http://schemas.microsoft.com/office/drawing/2014/main" id="{25D1F29B-CF31-47D6-B2E9-C32BF919A0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9160" y="-209127"/>
            <a:ext cx="2076426" cy="1994528"/>
          </a:xfrm>
          <a:prstGeom prst="rect">
            <a:avLst/>
          </a:prstGeom>
        </p:spPr>
      </p:pic>
      <p:sp>
        <p:nvSpPr>
          <p:cNvPr id="7" name="Marcador de contenido 6">
            <a:extLst>
              <a:ext uri="{FF2B5EF4-FFF2-40B4-BE49-F238E27FC236}">
                <a16:creationId xmlns:a16="http://schemas.microsoft.com/office/drawing/2014/main" id="{6731DF55-3036-454E-8775-8D37DF868191}"/>
              </a:ext>
            </a:extLst>
          </p:cNvPr>
          <p:cNvSpPr>
            <a:spLocks noGrp="1"/>
          </p:cNvSpPr>
          <p:nvPr>
            <p:ph idx="1"/>
          </p:nvPr>
        </p:nvSpPr>
        <p:spPr/>
        <p:txBody>
          <a:bodyPr/>
          <a:lstStyle/>
          <a:p>
            <a:endParaRPr lang="es-ES"/>
          </a:p>
        </p:txBody>
      </p:sp>
      <p:pic>
        <p:nvPicPr>
          <p:cNvPr id="8" name="Imagen 7" descr="Imagen que contiene persona, interior, hombre, comida&#10;&#10;Descripción generada automáticamente">
            <a:extLst>
              <a:ext uri="{FF2B5EF4-FFF2-40B4-BE49-F238E27FC236}">
                <a16:creationId xmlns:a16="http://schemas.microsoft.com/office/drawing/2014/main" id="{1A95C2AF-F3BE-4576-85DD-A9E22E63D5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0648" y="2326223"/>
            <a:ext cx="6273800" cy="5842000"/>
          </a:xfrm>
          <a:prstGeom prst="rect">
            <a:avLst/>
          </a:prstGeom>
        </p:spPr>
      </p:pic>
    </p:spTree>
    <p:custDataLst>
      <p:tags r:id="rId1"/>
    </p:custDataLst>
    <p:extLst>
      <p:ext uri="{BB962C8B-B14F-4D97-AF65-F5344CB8AC3E}">
        <p14:creationId xmlns:p14="http://schemas.microsoft.com/office/powerpoint/2010/main" val="2137516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registration</a:t>
            </a:r>
          </a:p>
        </p:txBody>
      </p:sp>
      <p:pic>
        <p:nvPicPr>
          <p:cNvPr id="4" name="Graphic 3" descr="Open book">
            <a:extLst>
              <a:ext uri="{FF2B5EF4-FFF2-40B4-BE49-F238E27FC236}">
                <a16:creationId xmlns:a16="http://schemas.microsoft.com/office/drawing/2014/main" id="{80C6F230-6FCE-491E-92CC-952C36A6DAB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84229" y="69057"/>
            <a:ext cx="914400" cy="914400"/>
          </a:xfrm>
          <a:prstGeom prst="rect">
            <a:avLst/>
          </a:prstGeom>
        </p:spPr>
      </p:pic>
      <p:sp>
        <p:nvSpPr>
          <p:cNvPr id="7" name="Marcador de contenido 6">
            <a:extLst>
              <a:ext uri="{FF2B5EF4-FFF2-40B4-BE49-F238E27FC236}">
                <a16:creationId xmlns:a16="http://schemas.microsoft.com/office/drawing/2014/main" id="{CD7BE50A-5216-4D44-8C57-FB336567B670}"/>
              </a:ext>
            </a:extLst>
          </p:cNvPr>
          <p:cNvSpPr>
            <a:spLocks noGrp="1"/>
          </p:cNvSpPr>
          <p:nvPr>
            <p:ph idx="1"/>
          </p:nvPr>
        </p:nvSpPr>
        <p:spPr/>
        <p:txBody>
          <a:bodyPr/>
          <a:lstStyle/>
          <a:p>
            <a:endParaRPr lang="es-ES"/>
          </a:p>
        </p:txBody>
      </p:sp>
      <p:pic>
        <p:nvPicPr>
          <p:cNvPr id="8" name="Imagen 7" descr="Imagen que contiene persona, tabla, hombre, gente&#10;&#10;Descripción generada automáticamente">
            <a:extLst>
              <a:ext uri="{FF2B5EF4-FFF2-40B4-BE49-F238E27FC236}">
                <a16:creationId xmlns:a16="http://schemas.microsoft.com/office/drawing/2014/main" id="{7E1DD1D6-8A69-4540-80F4-5EE70EABE5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0648" y="2337921"/>
            <a:ext cx="6260592" cy="5833872"/>
          </a:xfrm>
          <a:prstGeom prst="rect">
            <a:avLst/>
          </a:prstGeom>
        </p:spPr>
      </p:pic>
    </p:spTree>
    <p:custDataLst>
      <p:tags r:id="rId1"/>
    </p:custDataLst>
    <p:extLst>
      <p:ext uri="{BB962C8B-B14F-4D97-AF65-F5344CB8AC3E}">
        <p14:creationId xmlns:p14="http://schemas.microsoft.com/office/powerpoint/2010/main" val="1220199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BD640-E6FC-481A-8026-8750A12F32F5}"/>
              </a:ext>
            </a:extLst>
          </p:cNvPr>
          <p:cNvSpPr>
            <a:spLocks noGrp="1"/>
          </p:cNvSpPr>
          <p:nvPr>
            <p:ph type="title"/>
          </p:nvPr>
        </p:nvSpPr>
        <p:spPr/>
        <p:txBody>
          <a:bodyPr/>
          <a:lstStyle/>
          <a:p>
            <a:endParaRPr lang="fr-BE" dirty="0"/>
          </a:p>
        </p:txBody>
      </p:sp>
      <p:sp>
        <p:nvSpPr>
          <p:cNvPr id="3" name="Text Placeholder 2">
            <a:extLst>
              <a:ext uri="{FF2B5EF4-FFF2-40B4-BE49-F238E27FC236}">
                <a16:creationId xmlns:a16="http://schemas.microsoft.com/office/drawing/2014/main" id="{F1D593EF-B97F-4CF7-A0E3-6834AD199100}"/>
              </a:ext>
            </a:extLst>
          </p:cNvPr>
          <p:cNvSpPr>
            <a:spLocks noGrp="1"/>
          </p:cNvSpPr>
          <p:nvPr>
            <p:ph type="body" idx="1"/>
          </p:nvPr>
        </p:nvSpPr>
        <p:spPr/>
        <p:txBody>
          <a:bodyPr/>
          <a:lstStyle/>
          <a:p>
            <a:endParaRPr lang="fr-BE"/>
          </a:p>
        </p:txBody>
      </p:sp>
      <p:graphicFrame>
        <p:nvGraphicFramePr>
          <p:cNvPr id="10" name="Content Placeholder 9">
            <a:extLst>
              <a:ext uri="{FF2B5EF4-FFF2-40B4-BE49-F238E27FC236}">
                <a16:creationId xmlns:a16="http://schemas.microsoft.com/office/drawing/2014/main" id="{3A3A547B-E13C-4891-BF6D-22D85A01BAF3}"/>
              </a:ext>
            </a:extLst>
          </p:cNvPr>
          <p:cNvGraphicFramePr>
            <a:graphicFrameLocks noGrp="1"/>
          </p:cNvGraphicFramePr>
          <p:nvPr>
            <p:ph sz="half" idx="2"/>
            <p:extLst>
              <p:ext uri="{D42A27DB-BD31-4B8C-83A1-F6EECF244321}">
                <p14:modId xmlns:p14="http://schemas.microsoft.com/office/powerpoint/2010/main" val="1574207438"/>
              </p:ext>
            </p:extLst>
          </p:nvPr>
        </p:nvGraphicFramePr>
        <p:xfrm>
          <a:off x="152636" y="107950"/>
          <a:ext cx="6444716" cy="9059432"/>
        </p:xfrm>
        <a:graphic>
          <a:graphicData uri="http://schemas.openxmlformats.org/drawingml/2006/table">
            <a:tbl>
              <a:tblPr firstRow="1" firstCol="1" bandRow="1"/>
              <a:tblGrid>
                <a:gridCol w="3222358">
                  <a:extLst>
                    <a:ext uri="{9D8B030D-6E8A-4147-A177-3AD203B41FA5}">
                      <a16:colId xmlns:a16="http://schemas.microsoft.com/office/drawing/2014/main" val="3371514538"/>
                    </a:ext>
                  </a:extLst>
                </a:gridCol>
                <a:gridCol w="3222358">
                  <a:extLst>
                    <a:ext uri="{9D8B030D-6E8A-4147-A177-3AD203B41FA5}">
                      <a16:colId xmlns:a16="http://schemas.microsoft.com/office/drawing/2014/main" val="2496775498"/>
                    </a:ext>
                  </a:extLst>
                </a:gridCol>
              </a:tblGrid>
              <a:tr h="437537">
                <a:tc>
                  <a:txBody>
                    <a:bodyPr/>
                    <a:lstStyle/>
                    <a:p>
                      <a:pPr algn="ctr">
                        <a:lnSpc>
                          <a:spcPct val="115000"/>
                        </a:lnSpc>
                        <a:spcAft>
                          <a:spcPts val="0"/>
                        </a:spcAft>
                      </a:pPr>
                      <a:r>
                        <a:rPr lang="en-GB" sz="1200" b="1" dirty="0">
                          <a:solidFill>
                            <a:schemeClr val="bg1"/>
                          </a:solidFill>
                          <a:effectLst/>
                          <a:latin typeface="+mn-lt"/>
                          <a:ea typeface="Verdana" panose="020B0604030504040204" pitchFamily="34" charset="0"/>
                        </a:rPr>
                        <a:t>Bad practice</a:t>
                      </a:r>
                      <a:endParaRPr lang="fr-BE" sz="1200" dirty="0">
                        <a:solidFill>
                          <a:schemeClr val="bg1"/>
                        </a:solidFill>
                        <a:effectLst/>
                        <a:latin typeface="+mn-lt"/>
                        <a:ea typeface="Verdana" panose="020B0604030504040204" pitchFamily="34" charset="0"/>
                      </a:endParaRPr>
                    </a:p>
                    <a:p>
                      <a:pPr algn="ctr">
                        <a:lnSpc>
                          <a:spcPct val="115000"/>
                        </a:lnSpc>
                        <a:spcAft>
                          <a:spcPts val="0"/>
                        </a:spcAft>
                      </a:pPr>
                      <a:r>
                        <a:rPr lang="en-GB" sz="1200" b="1" dirty="0">
                          <a:solidFill>
                            <a:schemeClr val="bg1"/>
                          </a:solidFill>
                          <a:effectLst/>
                          <a:latin typeface="+mn-lt"/>
                          <a:ea typeface="Verdana" panose="020B0604030504040204" pitchFamily="34" charset="0"/>
                        </a:rPr>
                        <a:t> </a:t>
                      </a:r>
                      <a:endParaRPr lang="fr-BE" sz="1200" dirty="0">
                        <a:solidFill>
                          <a:schemeClr val="bg1"/>
                        </a:solidFill>
                        <a:effectLst/>
                        <a:latin typeface="+mn-lt"/>
                        <a:ea typeface="Verdana" panose="020B0604030504040204" pitchFamily="34" charset="0"/>
                      </a:endParaRPr>
                    </a:p>
                  </a:txBody>
                  <a:tcPr marL="34049" marR="34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a:lnSpc>
                          <a:spcPct val="115000"/>
                        </a:lnSpc>
                        <a:spcAft>
                          <a:spcPts val="0"/>
                        </a:spcAft>
                      </a:pPr>
                      <a:r>
                        <a:rPr lang="en-GB" sz="1200" b="1" dirty="0">
                          <a:solidFill>
                            <a:schemeClr val="bg1"/>
                          </a:solidFill>
                          <a:effectLst/>
                          <a:latin typeface="+mn-lt"/>
                          <a:ea typeface="Verdana" panose="020B0604030504040204" pitchFamily="34" charset="0"/>
                        </a:rPr>
                        <a:t>Consequences</a:t>
                      </a:r>
                      <a:endParaRPr lang="fr-BE" sz="1200" dirty="0">
                        <a:solidFill>
                          <a:schemeClr val="bg1"/>
                        </a:solidFill>
                        <a:effectLst/>
                        <a:latin typeface="+mn-lt"/>
                        <a:ea typeface="Verdana" panose="020B0604030504040204" pitchFamily="34" charset="0"/>
                      </a:endParaRPr>
                    </a:p>
                  </a:txBody>
                  <a:tcPr marL="34049" marR="34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3099236038"/>
                  </a:ext>
                </a:extLst>
              </a:tr>
              <a:tr h="1866996">
                <a:tc>
                  <a:txBody>
                    <a:bodyPr/>
                    <a:lstStyle/>
                    <a:p>
                      <a:pPr>
                        <a:lnSpc>
                          <a:spcPct val="115000"/>
                        </a:lnSpc>
                        <a:spcAft>
                          <a:spcPts val="0"/>
                        </a:spcAft>
                      </a:pPr>
                      <a:r>
                        <a:rPr lang="en-GB" sz="1100" dirty="0">
                          <a:solidFill>
                            <a:schemeClr val="bg1"/>
                          </a:solidFill>
                          <a:effectLst/>
                          <a:latin typeface="+mn-lt"/>
                          <a:ea typeface="Verdana" panose="020B0604030504040204" pitchFamily="34" charset="0"/>
                        </a:rPr>
                        <a:t>Staff in ED or admission unit not trained to understand the basics of malnutrition and why malnourished children are different to non-malnourished patients, plus the differences in stabilisation protocols for malnourished and non-malnourished patients. </a:t>
                      </a:r>
                      <a:endParaRPr lang="fr-BE" sz="1100" dirty="0">
                        <a:solidFill>
                          <a:schemeClr val="bg1"/>
                        </a:solidFill>
                        <a:effectLst/>
                        <a:latin typeface="+mn-lt"/>
                        <a:ea typeface="Verdana" panose="020B0604030504040204" pitchFamily="34" charset="0"/>
                      </a:endParaRPr>
                    </a:p>
                  </a:txBody>
                  <a:tcPr marL="34049" marR="34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nSpc>
                          <a:spcPct val="115000"/>
                        </a:lnSpc>
                        <a:spcAft>
                          <a:spcPts val="0"/>
                        </a:spcAft>
                      </a:pPr>
                      <a:r>
                        <a:rPr lang="en-GB" sz="1100" dirty="0">
                          <a:solidFill>
                            <a:schemeClr val="bg1"/>
                          </a:solidFill>
                          <a:effectLst/>
                          <a:latin typeface="+mn-lt"/>
                          <a:ea typeface="Verdana" panose="020B0604030504040204" pitchFamily="34" charset="0"/>
                        </a:rPr>
                        <a:t>Mismanagement of malnourished children. Some diagnoses of medical complications and their management in SAM and MAM patients are different than for a non-malnourished patient. For example, severe dehydration, shock, pain management etc, and if not well diagnosed or managed can cause fluid overload, heart failure and other serious consequences, including death.</a:t>
                      </a:r>
                      <a:endParaRPr lang="fr-BE" sz="1100" dirty="0">
                        <a:solidFill>
                          <a:schemeClr val="bg1"/>
                        </a:solidFill>
                        <a:effectLst/>
                        <a:latin typeface="+mn-lt"/>
                        <a:ea typeface="Verdana" panose="020B0604030504040204" pitchFamily="34" charset="0"/>
                      </a:endParaRPr>
                    </a:p>
                  </a:txBody>
                  <a:tcPr marL="34049" marR="34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4141682049"/>
                  </a:ext>
                </a:extLst>
              </a:tr>
              <a:tr h="2043404">
                <a:tc>
                  <a:txBody>
                    <a:bodyPr/>
                    <a:lstStyle/>
                    <a:p>
                      <a:pPr>
                        <a:lnSpc>
                          <a:spcPct val="115000"/>
                        </a:lnSpc>
                        <a:spcAft>
                          <a:spcPts val="0"/>
                        </a:spcAft>
                      </a:pPr>
                      <a:r>
                        <a:rPr lang="en-GB" sz="1100" dirty="0">
                          <a:solidFill>
                            <a:schemeClr val="bg1"/>
                          </a:solidFill>
                          <a:effectLst/>
                          <a:latin typeface="+mn-lt"/>
                          <a:ea typeface="Verdana" panose="020B0604030504040204" pitchFamily="34" charset="0"/>
                        </a:rPr>
                        <a:t>New patients that arrive at the ATFC and need referral at the ITFC, are first admitted and registered into the ATFC</a:t>
                      </a:r>
                      <a:endParaRPr lang="fr-BE" sz="1100" dirty="0">
                        <a:solidFill>
                          <a:schemeClr val="bg1"/>
                        </a:solidFill>
                        <a:effectLst/>
                        <a:latin typeface="+mn-lt"/>
                        <a:ea typeface="Verdana" panose="020B0604030504040204" pitchFamily="34" charset="0"/>
                      </a:endParaRPr>
                    </a:p>
                  </a:txBody>
                  <a:tcPr marL="34049" marR="34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nSpc>
                          <a:spcPct val="115000"/>
                        </a:lnSpc>
                        <a:spcAft>
                          <a:spcPts val="0"/>
                        </a:spcAft>
                      </a:pPr>
                      <a:r>
                        <a:rPr lang="en-GB" sz="1100" dirty="0">
                          <a:solidFill>
                            <a:schemeClr val="bg1"/>
                          </a:solidFill>
                          <a:effectLst/>
                          <a:latin typeface="+mn-lt"/>
                          <a:ea typeface="Verdana" panose="020B0604030504040204" pitchFamily="34" charset="0"/>
                        </a:rPr>
                        <a:t>The same patient will be newly admitted twice in both centres. This will create a bias in the statistics and could lead to a false number of admissions being recorded in the ATFC.</a:t>
                      </a:r>
                      <a:endParaRPr lang="fr-BE" sz="1100" dirty="0">
                        <a:solidFill>
                          <a:schemeClr val="bg1"/>
                        </a:solidFill>
                        <a:effectLst/>
                        <a:latin typeface="+mn-lt"/>
                        <a:ea typeface="Verdana" panose="020B0604030504040204" pitchFamily="34" charset="0"/>
                      </a:endParaRPr>
                    </a:p>
                    <a:p>
                      <a:pPr>
                        <a:lnSpc>
                          <a:spcPct val="115000"/>
                        </a:lnSpc>
                        <a:spcAft>
                          <a:spcPts val="0"/>
                        </a:spcAft>
                      </a:pPr>
                      <a:r>
                        <a:rPr lang="en-GB" sz="1100" dirty="0">
                          <a:solidFill>
                            <a:schemeClr val="bg1"/>
                          </a:solidFill>
                          <a:effectLst/>
                          <a:latin typeface="+mn-lt"/>
                          <a:ea typeface="Verdana" panose="020B0604030504040204" pitchFamily="34" charset="0"/>
                        </a:rPr>
                        <a:t>The patient can be registered in the ED register to show their workload and for other monitoring indicators. </a:t>
                      </a:r>
                      <a:endParaRPr lang="fr-BE" sz="1100" dirty="0">
                        <a:solidFill>
                          <a:schemeClr val="bg1"/>
                        </a:solidFill>
                        <a:effectLst/>
                        <a:latin typeface="+mn-lt"/>
                        <a:ea typeface="Verdana" panose="020B0604030504040204" pitchFamily="34" charset="0"/>
                      </a:endParaRPr>
                    </a:p>
                    <a:p>
                      <a:pPr>
                        <a:lnSpc>
                          <a:spcPct val="115000"/>
                        </a:lnSpc>
                        <a:spcAft>
                          <a:spcPts val="0"/>
                        </a:spcAft>
                      </a:pPr>
                      <a:r>
                        <a:rPr lang="en-GB" sz="1100" dirty="0">
                          <a:solidFill>
                            <a:schemeClr val="bg1"/>
                          </a:solidFill>
                          <a:effectLst/>
                          <a:latin typeface="+mn-lt"/>
                          <a:ea typeface="Verdana" panose="020B0604030504040204" pitchFamily="34" charset="0"/>
                        </a:rPr>
                        <a:t>They should be registered in the ITFC as a new admission and source can be the ATFC. </a:t>
                      </a:r>
                      <a:endParaRPr lang="fr-BE" sz="1100" dirty="0">
                        <a:solidFill>
                          <a:schemeClr val="bg1"/>
                        </a:solidFill>
                        <a:effectLst/>
                        <a:latin typeface="+mn-lt"/>
                        <a:ea typeface="Verdana" panose="020B0604030504040204" pitchFamily="34" charset="0"/>
                      </a:endParaRPr>
                    </a:p>
                  </a:txBody>
                  <a:tcPr marL="34049" marR="34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2666303922"/>
                  </a:ext>
                </a:extLst>
              </a:tr>
              <a:tr h="918569">
                <a:tc>
                  <a:txBody>
                    <a:bodyPr/>
                    <a:lstStyle/>
                    <a:p>
                      <a:pPr>
                        <a:lnSpc>
                          <a:spcPct val="115000"/>
                        </a:lnSpc>
                        <a:spcAft>
                          <a:spcPts val="0"/>
                        </a:spcAft>
                      </a:pPr>
                      <a:r>
                        <a:rPr lang="en-GB" sz="1100" dirty="0">
                          <a:solidFill>
                            <a:schemeClr val="bg1"/>
                          </a:solidFill>
                          <a:effectLst/>
                          <a:latin typeface="+mn-lt"/>
                          <a:ea typeface="Verdana" panose="020B0604030504040204" pitchFamily="34" charset="0"/>
                        </a:rPr>
                        <a:t>Not having sugar water available in the triage and waiting area </a:t>
                      </a:r>
                      <a:endParaRPr lang="fr-BE" sz="1100" dirty="0">
                        <a:solidFill>
                          <a:schemeClr val="bg1"/>
                        </a:solidFill>
                        <a:effectLst/>
                        <a:latin typeface="+mn-lt"/>
                        <a:ea typeface="Verdana" panose="020B0604030504040204" pitchFamily="34" charset="0"/>
                      </a:endParaRPr>
                    </a:p>
                  </a:txBody>
                  <a:tcPr marL="34049" marR="34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nSpc>
                          <a:spcPct val="115000"/>
                        </a:lnSpc>
                        <a:spcAft>
                          <a:spcPts val="0"/>
                        </a:spcAft>
                      </a:pPr>
                      <a:r>
                        <a:rPr lang="en-GB" sz="1100" dirty="0">
                          <a:solidFill>
                            <a:schemeClr val="bg1"/>
                          </a:solidFill>
                          <a:effectLst/>
                          <a:latin typeface="+mn-lt"/>
                          <a:ea typeface="Verdana" panose="020B0604030504040204" pitchFamily="34" charset="0"/>
                        </a:rPr>
                        <a:t>Risk of hypoglycaemia – patients have often not eaten for a while, perhaps have had a long journey and long waiting times can all lead to hypoglycaemia</a:t>
                      </a:r>
                      <a:endParaRPr lang="fr-BE" sz="1100" dirty="0">
                        <a:solidFill>
                          <a:schemeClr val="bg1"/>
                        </a:solidFill>
                        <a:effectLst/>
                        <a:latin typeface="+mn-lt"/>
                        <a:ea typeface="Verdana" panose="020B0604030504040204" pitchFamily="34" charset="0"/>
                      </a:endParaRPr>
                    </a:p>
                  </a:txBody>
                  <a:tcPr marL="34049" marR="34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1275718453"/>
                  </a:ext>
                </a:extLst>
              </a:tr>
              <a:tr h="2076417">
                <a:tc>
                  <a:txBody>
                    <a:bodyPr/>
                    <a:lstStyle/>
                    <a:p>
                      <a:pPr>
                        <a:lnSpc>
                          <a:spcPct val="115000"/>
                        </a:lnSpc>
                        <a:spcAft>
                          <a:spcPts val="0"/>
                        </a:spcAft>
                      </a:pPr>
                      <a:r>
                        <a:rPr lang="en-GB" sz="1100" dirty="0">
                          <a:solidFill>
                            <a:schemeClr val="bg1"/>
                          </a:solidFill>
                          <a:effectLst/>
                          <a:latin typeface="+mn-lt"/>
                          <a:ea typeface="Verdana" panose="020B0604030504040204" pitchFamily="34" charset="0"/>
                        </a:rPr>
                        <a:t>Waiting time too long (e.g. 5 hours)</a:t>
                      </a:r>
                      <a:endParaRPr lang="fr-BE" sz="1100" dirty="0">
                        <a:solidFill>
                          <a:schemeClr val="bg1"/>
                        </a:solidFill>
                        <a:effectLst/>
                        <a:latin typeface="+mn-lt"/>
                        <a:ea typeface="Verdana" panose="020B0604030504040204" pitchFamily="34" charset="0"/>
                      </a:endParaRPr>
                    </a:p>
                  </a:txBody>
                  <a:tcPr marL="34049" marR="34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nSpc>
                          <a:spcPct val="115000"/>
                        </a:lnSpc>
                        <a:spcAft>
                          <a:spcPts val="0"/>
                        </a:spcAft>
                      </a:pPr>
                      <a:r>
                        <a:rPr lang="en-GB" sz="1100" dirty="0">
                          <a:solidFill>
                            <a:schemeClr val="bg1"/>
                          </a:solidFill>
                          <a:effectLst/>
                          <a:latin typeface="+mn-lt"/>
                          <a:ea typeface="Verdana" panose="020B0604030504040204" pitchFamily="34" charset="0"/>
                        </a:rPr>
                        <a:t>Patients and caretakers feel tired and disappointed with the service and may even leave before they are seen. In addition, even if they wait to be seen, they may refuse to come back for another appointment if they think they will have to wait for a similar amount of time. Caretakers often have many work and household duties and time is precious. Especially if they have travelled a long way to the clinic</a:t>
                      </a:r>
                      <a:endParaRPr lang="fr-BE" sz="1100" dirty="0">
                        <a:solidFill>
                          <a:schemeClr val="bg1"/>
                        </a:solidFill>
                        <a:effectLst/>
                        <a:latin typeface="+mn-lt"/>
                        <a:ea typeface="Verdana" panose="020B0604030504040204" pitchFamily="34" charset="0"/>
                      </a:endParaRPr>
                    </a:p>
                  </a:txBody>
                  <a:tcPr marL="34049" marR="34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15724432"/>
                  </a:ext>
                </a:extLst>
              </a:tr>
              <a:tr h="1106042">
                <a:tc>
                  <a:txBody>
                    <a:bodyPr/>
                    <a:lstStyle/>
                    <a:p>
                      <a:pPr>
                        <a:lnSpc>
                          <a:spcPct val="115000"/>
                        </a:lnSpc>
                        <a:spcAft>
                          <a:spcPts val="0"/>
                        </a:spcAft>
                      </a:pPr>
                      <a:r>
                        <a:rPr lang="en-GB" sz="1100" dirty="0">
                          <a:solidFill>
                            <a:schemeClr val="bg1"/>
                          </a:solidFill>
                          <a:effectLst/>
                          <a:latin typeface="+mn-lt"/>
                          <a:ea typeface="Verdana" panose="020B0604030504040204" pitchFamily="34" charset="0"/>
                        </a:rPr>
                        <a:t>No shadow net in the waiting area</a:t>
                      </a:r>
                      <a:endParaRPr lang="fr-BE" sz="1100" dirty="0">
                        <a:solidFill>
                          <a:schemeClr val="bg1"/>
                        </a:solidFill>
                        <a:effectLst/>
                        <a:latin typeface="+mn-lt"/>
                        <a:ea typeface="Verdana" panose="020B0604030504040204" pitchFamily="34" charset="0"/>
                      </a:endParaRPr>
                    </a:p>
                  </a:txBody>
                  <a:tcPr marL="34049" marR="34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nSpc>
                          <a:spcPct val="115000"/>
                        </a:lnSpc>
                        <a:spcAft>
                          <a:spcPts val="0"/>
                        </a:spcAft>
                      </a:pPr>
                      <a:r>
                        <a:rPr lang="en-GB" sz="1100" dirty="0">
                          <a:solidFill>
                            <a:schemeClr val="bg1"/>
                          </a:solidFill>
                          <a:effectLst/>
                          <a:latin typeface="+mn-lt"/>
                          <a:ea typeface="Verdana" panose="020B0604030504040204" pitchFamily="34" charset="0"/>
                        </a:rPr>
                        <a:t>Patients feel too hot, risk of sunstroke, they may leave before being seen and might not want to come back for a future appointment if they think they will again be waiting in the sun for a long time.</a:t>
                      </a:r>
                      <a:endParaRPr lang="fr-BE" sz="1100" dirty="0">
                        <a:solidFill>
                          <a:schemeClr val="bg1"/>
                        </a:solidFill>
                        <a:effectLst/>
                        <a:latin typeface="+mn-lt"/>
                        <a:ea typeface="Verdana" panose="020B0604030504040204" pitchFamily="34" charset="0"/>
                      </a:endParaRPr>
                    </a:p>
                  </a:txBody>
                  <a:tcPr marL="34049" marR="34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1243630486"/>
                  </a:ext>
                </a:extLst>
              </a:tr>
              <a:tr h="610467">
                <a:tc>
                  <a:txBody>
                    <a:bodyPr/>
                    <a:lstStyle/>
                    <a:p>
                      <a:pPr>
                        <a:lnSpc>
                          <a:spcPct val="115000"/>
                        </a:lnSpc>
                        <a:spcAft>
                          <a:spcPts val="0"/>
                        </a:spcAft>
                      </a:pPr>
                      <a:r>
                        <a:rPr lang="en-GB" sz="1100" dirty="0">
                          <a:solidFill>
                            <a:schemeClr val="bg1"/>
                          </a:solidFill>
                          <a:effectLst/>
                          <a:latin typeface="+mn-lt"/>
                          <a:ea typeface="Verdana" panose="020B0604030504040204" pitchFamily="34" charset="0"/>
                        </a:rPr>
                        <a:t>Not carrying out regular re-evaluations of patients in the waiting area</a:t>
                      </a:r>
                      <a:endParaRPr lang="fr-BE" sz="1100" dirty="0">
                        <a:solidFill>
                          <a:schemeClr val="bg1"/>
                        </a:solidFill>
                        <a:effectLst/>
                        <a:latin typeface="+mn-lt"/>
                        <a:ea typeface="Verdana" panose="020B0604030504040204" pitchFamily="34" charset="0"/>
                      </a:endParaRPr>
                    </a:p>
                  </a:txBody>
                  <a:tcPr marL="34049" marR="34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nSpc>
                          <a:spcPct val="115000"/>
                        </a:lnSpc>
                        <a:spcAft>
                          <a:spcPts val="0"/>
                        </a:spcAft>
                      </a:pPr>
                      <a:r>
                        <a:rPr lang="en-GB" sz="1100" dirty="0">
                          <a:solidFill>
                            <a:schemeClr val="bg1"/>
                          </a:solidFill>
                          <a:effectLst/>
                          <a:latin typeface="+mn-lt"/>
                          <a:ea typeface="Verdana" panose="020B0604030504040204" pitchFamily="34" charset="0"/>
                        </a:rPr>
                        <a:t>Patients clinically deteriorating in the waiting are. A non-urgent case can become an emergency case. </a:t>
                      </a:r>
                      <a:endParaRPr lang="fr-BE" sz="1100" dirty="0">
                        <a:solidFill>
                          <a:schemeClr val="bg1"/>
                        </a:solidFill>
                        <a:effectLst/>
                        <a:latin typeface="+mn-lt"/>
                        <a:ea typeface="Verdana" panose="020B0604030504040204" pitchFamily="34" charset="0"/>
                      </a:endParaRPr>
                    </a:p>
                  </a:txBody>
                  <a:tcPr marL="34049" marR="340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1602346691"/>
                  </a:ext>
                </a:extLst>
              </a:tr>
            </a:tbl>
          </a:graphicData>
        </a:graphic>
      </p:graphicFrame>
      <p:sp>
        <p:nvSpPr>
          <p:cNvPr id="5" name="Text Placeholder 4">
            <a:extLst>
              <a:ext uri="{FF2B5EF4-FFF2-40B4-BE49-F238E27FC236}">
                <a16:creationId xmlns:a16="http://schemas.microsoft.com/office/drawing/2014/main" id="{0A92ECE9-164A-4605-8EE5-7F6E00D5F7A3}"/>
              </a:ext>
            </a:extLst>
          </p:cNvPr>
          <p:cNvSpPr>
            <a:spLocks noGrp="1"/>
          </p:cNvSpPr>
          <p:nvPr>
            <p:ph type="body" sz="quarter" idx="3"/>
          </p:nvPr>
        </p:nvSpPr>
        <p:spPr/>
        <p:txBody>
          <a:bodyPr/>
          <a:lstStyle/>
          <a:p>
            <a:endParaRPr lang="fr-BE"/>
          </a:p>
        </p:txBody>
      </p:sp>
      <p:sp>
        <p:nvSpPr>
          <p:cNvPr id="6" name="Content Placeholder 5">
            <a:extLst>
              <a:ext uri="{FF2B5EF4-FFF2-40B4-BE49-F238E27FC236}">
                <a16:creationId xmlns:a16="http://schemas.microsoft.com/office/drawing/2014/main" id="{134DB4A5-4B6B-4F52-A39E-1BE60319CA7F}"/>
              </a:ext>
            </a:extLst>
          </p:cNvPr>
          <p:cNvSpPr>
            <a:spLocks noGrp="1"/>
          </p:cNvSpPr>
          <p:nvPr>
            <p:ph sz="quarter" idx="4"/>
          </p:nvPr>
        </p:nvSpPr>
        <p:spPr/>
        <p:txBody>
          <a:bodyPr/>
          <a:lstStyle/>
          <a:p>
            <a:endParaRPr lang="fr-BE"/>
          </a:p>
        </p:txBody>
      </p:sp>
      <p:sp>
        <p:nvSpPr>
          <p:cNvPr id="7" name="Footer Placeholder 6">
            <a:extLst>
              <a:ext uri="{FF2B5EF4-FFF2-40B4-BE49-F238E27FC236}">
                <a16:creationId xmlns:a16="http://schemas.microsoft.com/office/drawing/2014/main" id="{7A0A1014-CBD2-42AF-AE78-AAD635AD296C}"/>
              </a:ext>
            </a:extLst>
          </p:cNvPr>
          <p:cNvSpPr>
            <a:spLocks noGrp="1"/>
          </p:cNvSpPr>
          <p:nvPr>
            <p:ph type="ftr" sz="quarter" idx="11"/>
          </p:nvPr>
        </p:nvSpPr>
        <p:spPr/>
        <p:txBody>
          <a:bodyPr/>
          <a:lstStyle/>
          <a:p>
            <a:pPr>
              <a:defRPr/>
            </a:pPr>
            <a:r>
              <a:rPr lang="fr-FR" altLang="en-US"/>
              <a:t>MSFOCBA_2015</a:t>
            </a:r>
            <a:endParaRPr lang="fr-FR" altLang="en-US" dirty="0"/>
          </a:p>
        </p:txBody>
      </p:sp>
    </p:spTree>
    <p:custDataLst>
      <p:tags r:id="rId1"/>
    </p:custDataLst>
    <p:extLst>
      <p:ext uri="{BB962C8B-B14F-4D97-AF65-F5344CB8AC3E}">
        <p14:creationId xmlns:p14="http://schemas.microsoft.com/office/powerpoint/2010/main" val="1699003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Wrap up</a:t>
            </a:r>
          </a:p>
        </p:txBody>
      </p:sp>
    </p:spTree>
    <p:extLst>
      <p:ext uri="{BB962C8B-B14F-4D97-AF65-F5344CB8AC3E}">
        <p14:creationId xmlns:p14="http://schemas.microsoft.com/office/powerpoint/2010/main" val="1937098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841B853-3B97-4CD7-8634-163A8A54B400}"/>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42900" y="2393495"/>
            <a:ext cx="6161667" cy="4357010"/>
          </a:xfrm>
        </p:spPr>
      </p:pic>
    </p:spTree>
    <p:custDataLst>
      <p:tags r:id="rId1"/>
    </p:custDataLst>
    <p:extLst>
      <p:ext uri="{BB962C8B-B14F-4D97-AF65-F5344CB8AC3E}">
        <p14:creationId xmlns:p14="http://schemas.microsoft.com/office/powerpoint/2010/main" val="1544387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Diagram&#10;&#10;Description automatically generated">
            <a:extLst>
              <a:ext uri="{FF2B5EF4-FFF2-40B4-BE49-F238E27FC236}">
                <a16:creationId xmlns:a16="http://schemas.microsoft.com/office/drawing/2014/main" id="{04AA7760-77B9-45D2-B92E-AD1422AB735F}"/>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37778" y="2386149"/>
            <a:ext cx="6182444" cy="4371702"/>
          </a:xfrm>
        </p:spPr>
      </p:pic>
    </p:spTree>
    <p:custDataLst>
      <p:tags r:id="rId1"/>
    </p:custDataLst>
    <p:extLst>
      <p:ext uri="{BB962C8B-B14F-4D97-AF65-F5344CB8AC3E}">
        <p14:creationId xmlns:p14="http://schemas.microsoft.com/office/powerpoint/2010/main" val="924722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658" y="0"/>
            <a:ext cx="6164442" cy="1828800"/>
          </a:xfrm>
        </p:spPr>
        <p:txBody>
          <a:bodyPr>
            <a:normAutofit/>
          </a:bodyPr>
          <a:lstStyle/>
          <a:p>
            <a:r>
              <a:rPr lang="es-ES_tradnl" dirty="0">
                <a:ea typeface="Segoe UI" panose="020B0502040204020203" pitchFamily="34" charset="0"/>
                <a:cs typeface="Segoe UI" panose="020B0502040204020203" pitchFamily="34" charset="0"/>
              </a:rPr>
              <a:t>OBJECTIVES OF THE SESSION</a:t>
            </a:r>
            <a:endParaRPr lang="en-CA" dirty="0">
              <a:ea typeface="Segoe UI" panose="020B0502040204020203" pitchFamily="34" charset="0"/>
              <a:cs typeface="Segoe UI" panose="020B0502040204020203" pitchFamily="34" charset="0"/>
            </a:endParaRPr>
          </a:p>
        </p:txBody>
      </p:sp>
      <p:sp>
        <p:nvSpPr>
          <p:cNvPr id="7" name="Content Placeholder 2"/>
          <p:cNvSpPr>
            <a:spLocks noGrp="1"/>
          </p:cNvSpPr>
          <p:nvPr>
            <p:ph idx="1"/>
          </p:nvPr>
        </p:nvSpPr>
        <p:spPr>
          <a:xfrm>
            <a:off x="188640" y="2340983"/>
            <a:ext cx="6172032" cy="2447041"/>
          </a:xfrm>
        </p:spPr>
        <p:txBody>
          <a:bodyPr/>
          <a:lstStyle/>
          <a:p>
            <a:pPr lvl="0"/>
            <a:r>
              <a:rPr lang="en-GB" dirty="0"/>
              <a:t>At the end of this session participants will be able to:</a:t>
            </a:r>
          </a:p>
          <a:p>
            <a:pPr marL="457200" lvl="0" indent="-457200">
              <a:buAutoNum type="arabicPeriod"/>
            </a:pPr>
            <a:r>
              <a:rPr lang="en-GB" dirty="0"/>
              <a:t>Describe the steps a patient flow must follow, from arrival until they are admitted (or not) into a nutrition programme.</a:t>
            </a:r>
          </a:p>
          <a:p>
            <a:pPr marL="457200" lvl="0" indent="-457200">
              <a:buAutoNum type="arabicPeriod"/>
            </a:pPr>
            <a:r>
              <a:rPr lang="en-GB" dirty="0"/>
              <a:t>Describe how sugar water is prepared</a:t>
            </a:r>
          </a:p>
        </p:txBody>
      </p:sp>
    </p:spTree>
    <p:custDataLst>
      <p:tags r:id="rId1"/>
    </p:custDataLst>
    <p:extLst>
      <p:ext uri="{BB962C8B-B14F-4D97-AF65-F5344CB8AC3E}">
        <p14:creationId xmlns:p14="http://schemas.microsoft.com/office/powerpoint/2010/main" val="1607617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203200"/>
            <a:ext cx="6164442" cy="1828800"/>
          </a:xfrm>
        </p:spPr>
        <p:txBody>
          <a:bodyPr>
            <a:normAutofit/>
          </a:bodyPr>
          <a:lstStyle/>
          <a:p>
            <a:r>
              <a:rPr lang="en-CA" b="1" dirty="0" err="1"/>
              <a:t>questionS</a:t>
            </a:r>
            <a:endParaRPr lang="en-CA" dirty="0">
              <a:ea typeface="Segoe UI" panose="020B0502040204020203" pitchFamily="34" charset="0"/>
              <a:cs typeface="Segoe UI" panose="020B0502040204020203" pitchFamily="34" charset="0"/>
            </a:endParaRPr>
          </a:p>
        </p:txBody>
      </p:sp>
      <p:sp>
        <p:nvSpPr>
          <p:cNvPr id="7" name="Content Placeholder 2"/>
          <p:cNvSpPr>
            <a:spLocks noGrp="1"/>
          </p:cNvSpPr>
          <p:nvPr>
            <p:ph idx="1"/>
          </p:nvPr>
        </p:nvSpPr>
        <p:spPr>
          <a:xfrm>
            <a:off x="242646" y="1499665"/>
            <a:ext cx="6172032" cy="5831417"/>
          </a:xfrm>
        </p:spPr>
        <p:txBody>
          <a:bodyPr/>
          <a:lstStyle/>
          <a:p>
            <a:pPr lvl="0"/>
            <a:endParaRPr lang="en-GB" sz="2800" b="0" dirty="0"/>
          </a:p>
          <a:p>
            <a:pPr lvl="1"/>
            <a:r>
              <a:rPr lang="en-GB" sz="2400" b="1" dirty="0"/>
              <a:t>Describe the correct patient flow from arrival until they are admitted (or not) in a nutrition programme (ATFC or ITFC)?</a:t>
            </a:r>
          </a:p>
          <a:p>
            <a:pPr lvl="1"/>
            <a:endParaRPr lang="en-GB" sz="2400" dirty="0"/>
          </a:p>
          <a:p>
            <a:pPr lvl="1"/>
            <a:r>
              <a:rPr lang="en-GB" sz="2400" b="1" dirty="0"/>
              <a:t>What activities should be included at each </a:t>
            </a:r>
            <a:r>
              <a:rPr lang="en-GB" sz="2400" b="1"/>
              <a:t>step?</a:t>
            </a:r>
          </a:p>
          <a:p>
            <a:pPr lvl="1"/>
            <a:endParaRPr lang="en-GB" sz="2400" dirty="0"/>
          </a:p>
          <a:p>
            <a:pPr lvl="1"/>
            <a:r>
              <a:rPr lang="en-GB" sz="2400" b="1" dirty="0"/>
              <a:t>If the flow of patients is not completed and/or is not correctly organized, what might happen? What are the potential consequences?</a:t>
            </a:r>
            <a:endParaRPr lang="es-ES" sz="2400" b="1" dirty="0"/>
          </a:p>
          <a:p>
            <a:pPr lvl="0" algn="ctr"/>
            <a:endParaRPr lang="en-GB" sz="3200" dirty="0"/>
          </a:p>
          <a:p>
            <a:pPr lvl="0"/>
            <a:endParaRPr lang="es-ES" sz="2800" b="0" dirty="0"/>
          </a:p>
          <a:p>
            <a:pPr lvl="0"/>
            <a:endParaRPr lang="es-ES" sz="2800" b="0" dirty="0"/>
          </a:p>
        </p:txBody>
      </p:sp>
    </p:spTree>
    <p:custDataLst>
      <p:tags r:id="rId1"/>
    </p:custDataLst>
    <p:extLst>
      <p:ext uri="{BB962C8B-B14F-4D97-AF65-F5344CB8AC3E}">
        <p14:creationId xmlns:p14="http://schemas.microsoft.com/office/powerpoint/2010/main" val="1558868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841B853-3B97-4CD7-8634-163A8A54B400}"/>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42900" y="2393495"/>
            <a:ext cx="6161667" cy="4357010"/>
          </a:xfrm>
        </p:spPr>
      </p:pic>
    </p:spTree>
    <p:custDataLst>
      <p:tags r:id="rId1"/>
    </p:custDataLst>
    <p:extLst>
      <p:ext uri="{BB962C8B-B14F-4D97-AF65-F5344CB8AC3E}">
        <p14:creationId xmlns:p14="http://schemas.microsoft.com/office/powerpoint/2010/main" val="2938252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104964" y="2133600"/>
            <a:ext cx="3410136" cy="5974080"/>
          </a:xfrm>
        </p:spPr>
        <p:txBody>
          <a:bodyPr/>
          <a:lstStyle/>
          <a:p>
            <a:pPr lvl="1"/>
            <a:r>
              <a:rPr lang="en-GB" b="1" dirty="0"/>
              <a:t>Regularly re-evaluate children in the waiting area.</a:t>
            </a:r>
          </a:p>
          <a:p>
            <a:pPr lvl="2"/>
            <a:endParaRPr lang="en-GB" b="1" dirty="0"/>
          </a:p>
          <a:p>
            <a:pPr lvl="1"/>
            <a:r>
              <a:rPr lang="en-GB" b="1" dirty="0"/>
              <a:t>Avoid having children waiting too long</a:t>
            </a:r>
            <a:r>
              <a:rPr lang="en-GB" dirty="0"/>
              <a:t>.</a:t>
            </a:r>
            <a:endParaRPr lang="en-GB" sz="3600" dirty="0"/>
          </a:p>
          <a:p>
            <a:pPr lvl="2"/>
            <a:endParaRPr lang="en-GB" dirty="0"/>
          </a:p>
          <a:p>
            <a:pPr lvl="1"/>
            <a:r>
              <a:rPr lang="en-GB" b="1" dirty="0"/>
              <a:t>Ensure HCW in triage is properly trained and supervised.</a:t>
            </a:r>
            <a:endParaRPr lang="en-GB" sz="3600" b="1" dirty="0"/>
          </a:p>
          <a:p>
            <a:endParaRPr lang="en-US" dirty="0"/>
          </a:p>
        </p:txBody>
      </p:sp>
      <p:sp>
        <p:nvSpPr>
          <p:cNvPr id="8" name="Text Placeholder 7"/>
          <p:cNvSpPr>
            <a:spLocks noGrp="1"/>
          </p:cNvSpPr>
          <p:nvPr>
            <p:ph type="body" sz="half" idx="2"/>
          </p:nvPr>
        </p:nvSpPr>
        <p:spPr>
          <a:xfrm>
            <a:off x="323772" y="2222453"/>
            <a:ext cx="2256234" cy="1557459"/>
          </a:xfrm>
          <a:solidFill>
            <a:schemeClr val="tx2"/>
          </a:solidFill>
          <a:ln>
            <a:solidFill>
              <a:schemeClr val="tx1"/>
            </a:solidFill>
          </a:ln>
        </p:spPr>
        <p:txBody>
          <a:bodyPr>
            <a:noAutofit/>
          </a:bodyPr>
          <a:lstStyle/>
          <a:p>
            <a:pPr algn="ctr"/>
            <a:r>
              <a:rPr lang="en-US" sz="2800" dirty="0">
                <a:solidFill>
                  <a:schemeClr val="bg1"/>
                </a:solidFill>
              </a:rPr>
              <a:t>Check </a:t>
            </a:r>
            <a:r>
              <a:rPr lang="en-US" sz="2800">
                <a:solidFill>
                  <a:schemeClr val="bg1"/>
                </a:solidFill>
              </a:rPr>
              <a:t>for emergency signs</a:t>
            </a:r>
          </a:p>
        </p:txBody>
      </p:sp>
      <p:sp>
        <p:nvSpPr>
          <p:cNvPr id="2" name="Title 1"/>
          <p:cNvSpPr>
            <a:spLocks noGrp="1"/>
          </p:cNvSpPr>
          <p:nvPr>
            <p:ph type="title"/>
          </p:nvPr>
        </p:nvSpPr>
        <p:spPr/>
        <p:txBody>
          <a:bodyPr/>
          <a:lstStyle/>
          <a:p>
            <a:r>
              <a:rPr lang="en-US" dirty="0"/>
              <a:t>TRIAGE</a:t>
            </a:r>
          </a:p>
        </p:txBody>
      </p:sp>
      <p:sp>
        <p:nvSpPr>
          <p:cNvPr id="9" name="Text Placeholder 7"/>
          <p:cNvSpPr txBox="1">
            <a:spLocks/>
          </p:cNvSpPr>
          <p:nvPr/>
        </p:nvSpPr>
        <p:spPr bwMode="auto">
          <a:xfrm>
            <a:off x="323776" y="5651537"/>
            <a:ext cx="2256235" cy="1536171"/>
          </a:xfrm>
          <a:prstGeom prst="rect">
            <a:avLst/>
          </a:prstGeom>
          <a:solidFill>
            <a:schemeClr val="tx2"/>
          </a:solidFill>
          <a:ln w="9525">
            <a:solidFill>
              <a:schemeClr val="tx1"/>
            </a:solidFill>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spcBef>
                <a:spcPct val="20000"/>
              </a:spcBef>
              <a:spcAft>
                <a:spcPts val="600"/>
              </a:spcAft>
              <a:buFont typeface="Arial" charset="0"/>
              <a:buNone/>
              <a:defRPr sz="1600" b="1" kern="1200">
                <a:solidFill>
                  <a:schemeClr val="tx1"/>
                </a:solidFill>
                <a:latin typeface="+mn-lt"/>
                <a:ea typeface="+mn-ea"/>
                <a:cs typeface="+mn-cs"/>
              </a:defRPr>
            </a:lvl1pPr>
            <a:lvl2pPr marL="457200" indent="0" algn="l" rtl="0" eaLnBrk="0" fontAlgn="base" hangingPunct="0">
              <a:spcBef>
                <a:spcPct val="20000"/>
              </a:spcBef>
              <a:spcAft>
                <a:spcPct val="0"/>
              </a:spcAft>
              <a:buClr>
                <a:schemeClr val="tx2"/>
              </a:buClr>
              <a:buFont typeface="Arial" charset="0"/>
              <a:buNone/>
              <a:defRPr sz="1200" kern="1200">
                <a:solidFill>
                  <a:schemeClr val="tx1"/>
                </a:solidFill>
                <a:latin typeface="+mn-lt"/>
                <a:ea typeface="+mn-ea"/>
                <a:cs typeface="+mn-cs"/>
              </a:defRPr>
            </a:lvl2pPr>
            <a:lvl3pPr marL="914400" indent="0" algn="l" rtl="0" eaLnBrk="0" fontAlgn="base" hangingPunct="0">
              <a:spcBef>
                <a:spcPct val="20000"/>
              </a:spcBef>
              <a:spcAft>
                <a:spcPct val="0"/>
              </a:spcAft>
              <a:buClr>
                <a:schemeClr val="tx2"/>
              </a:buClr>
              <a:buFont typeface="Arial" charset="0"/>
              <a:buNone/>
              <a:defRPr sz="1000" kern="1200">
                <a:solidFill>
                  <a:schemeClr val="tx1"/>
                </a:solidFill>
                <a:latin typeface="+mn-lt"/>
                <a:ea typeface="+mn-ea"/>
                <a:cs typeface="+mn-cs"/>
              </a:defRPr>
            </a:lvl3pPr>
            <a:lvl4pPr marL="1371600" indent="0" algn="l" rtl="0" eaLnBrk="0" fontAlgn="base" hangingPunct="0">
              <a:spcBef>
                <a:spcPct val="20000"/>
              </a:spcBef>
              <a:spcAft>
                <a:spcPct val="0"/>
              </a:spcAft>
              <a:buClr>
                <a:schemeClr val="tx2"/>
              </a:buClr>
              <a:buFont typeface="Arial" charset="0"/>
              <a:buNone/>
              <a:defRPr sz="900" kern="1200">
                <a:solidFill>
                  <a:schemeClr val="tx1"/>
                </a:solidFill>
                <a:latin typeface="+mn-lt"/>
                <a:ea typeface="+mn-ea"/>
                <a:cs typeface="+mn-cs"/>
              </a:defRPr>
            </a:lvl4pPr>
            <a:lvl5pPr marL="1828800" indent="0" algn="l" rtl="0" eaLnBrk="0" fontAlgn="base" hangingPunct="0">
              <a:spcBef>
                <a:spcPct val="20000"/>
              </a:spcBef>
              <a:spcAft>
                <a:spcPct val="0"/>
              </a:spcAft>
              <a:buClr>
                <a:schemeClr val="tx2"/>
              </a:buClr>
              <a:buFont typeface="Arial" charset="0"/>
              <a:buNone/>
              <a:defRPr sz="900" kern="1200">
                <a:solidFill>
                  <a:schemeClr val="tx1"/>
                </a:solidFill>
                <a:latin typeface="+mn-lt"/>
                <a:ea typeface="+mn-ea"/>
                <a:cs typeface="+mn-cs"/>
              </a:defRPr>
            </a:lvl5pPr>
            <a:lvl6pPr marL="2286000" indent="0" algn="l" defTabSz="914400" rtl="0" eaLnBrk="1" latinLnBrk="0" hangingPunct="1">
              <a:spcBef>
                <a:spcPct val="20000"/>
              </a:spcBef>
              <a:buClr>
                <a:schemeClr val="tx2"/>
              </a:buClr>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Clr>
                <a:schemeClr val="tx2"/>
              </a:buClr>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Clr>
                <a:schemeClr val="tx2"/>
              </a:buClr>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Clr>
                <a:schemeClr val="tx2"/>
              </a:buClr>
              <a:buFont typeface="Arial" pitchFamily="34" charset="0"/>
              <a:buNone/>
              <a:defRPr sz="900" kern="1200">
                <a:solidFill>
                  <a:schemeClr val="tx1"/>
                </a:solidFill>
                <a:latin typeface="+mn-lt"/>
                <a:ea typeface="+mn-ea"/>
                <a:cs typeface="+mn-cs"/>
              </a:defRPr>
            </a:lvl9pPr>
          </a:lstStyle>
          <a:p>
            <a:pPr algn="ctr"/>
            <a:r>
              <a:rPr lang="en-US" sz="2800" dirty="0">
                <a:solidFill>
                  <a:schemeClr val="bg1"/>
                </a:solidFill>
              </a:rPr>
              <a:t>Check MUAC and </a:t>
            </a:r>
            <a:r>
              <a:rPr lang="en-US" sz="2800" dirty="0" err="1">
                <a:solidFill>
                  <a:schemeClr val="bg1"/>
                </a:solidFill>
              </a:rPr>
              <a:t>Oedema</a:t>
            </a:r>
            <a:endParaRPr lang="en-US" sz="2800" dirty="0">
              <a:solidFill>
                <a:schemeClr val="bg1"/>
              </a:solidFill>
            </a:endParaRPr>
          </a:p>
        </p:txBody>
      </p:sp>
      <p:pic>
        <p:nvPicPr>
          <p:cNvPr id="4" name="Picture 3" descr="Icon&#10;&#10;Description automatically generated">
            <a:extLst>
              <a:ext uri="{FF2B5EF4-FFF2-40B4-BE49-F238E27FC236}">
                <a16:creationId xmlns:a16="http://schemas.microsoft.com/office/drawing/2014/main" id="{85A7A160-DCA5-4DE5-B7BB-D36D44464A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9120" y="-260101"/>
            <a:ext cx="2869923" cy="2755402"/>
          </a:xfrm>
          <a:prstGeom prst="rect">
            <a:avLst/>
          </a:prstGeom>
        </p:spPr>
      </p:pic>
    </p:spTree>
    <p:extLst>
      <p:ext uri="{BB962C8B-B14F-4D97-AF65-F5344CB8AC3E}">
        <p14:creationId xmlns:p14="http://schemas.microsoft.com/office/powerpoint/2010/main" val="2100549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656" y="899592"/>
            <a:ext cx="5570376" cy="1828800"/>
          </a:xfrm>
        </p:spPr>
        <p:txBody>
          <a:bodyPr/>
          <a:lstStyle/>
          <a:p>
            <a:r>
              <a:rPr lang="en-US" dirty="0"/>
              <a:t>Waiting area - health promotion</a:t>
            </a:r>
          </a:p>
        </p:txBody>
      </p:sp>
      <p:pic>
        <p:nvPicPr>
          <p:cNvPr id="4" name="Picture 3" descr="Icon&#10;&#10;Description automatically generated">
            <a:extLst>
              <a:ext uri="{FF2B5EF4-FFF2-40B4-BE49-F238E27FC236}">
                <a16:creationId xmlns:a16="http://schemas.microsoft.com/office/drawing/2014/main" id="{C4C8D825-D9A9-4B7F-9071-54E9EC79A2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23351" y="-324544"/>
            <a:ext cx="2017798" cy="1937280"/>
          </a:xfrm>
          <a:prstGeom prst="rect">
            <a:avLst/>
          </a:prstGeom>
        </p:spPr>
      </p:pic>
      <p:sp>
        <p:nvSpPr>
          <p:cNvPr id="7" name="Marcador de contenido 6">
            <a:extLst>
              <a:ext uri="{FF2B5EF4-FFF2-40B4-BE49-F238E27FC236}">
                <a16:creationId xmlns:a16="http://schemas.microsoft.com/office/drawing/2014/main" id="{6338C0FD-B6CF-48E7-BEDD-6EB641A3D95C}"/>
              </a:ext>
            </a:extLst>
          </p:cNvPr>
          <p:cNvSpPr>
            <a:spLocks noGrp="1"/>
          </p:cNvSpPr>
          <p:nvPr>
            <p:ph idx="1"/>
          </p:nvPr>
        </p:nvSpPr>
        <p:spPr/>
        <p:txBody>
          <a:bodyPr/>
          <a:lstStyle/>
          <a:p>
            <a:endParaRPr lang="es-ES"/>
          </a:p>
        </p:txBody>
      </p:sp>
      <p:pic>
        <p:nvPicPr>
          <p:cNvPr id="8" name="Imagen 7" descr="Imagen que contiene persona, tabla, ventana, gente&#10;&#10;Descripción generada automáticamente">
            <a:extLst>
              <a:ext uri="{FF2B5EF4-FFF2-40B4-BE49-F238E27FC236}">
                <a16:creationId xmlns:a16="http://schemas.microsoft.com/office/drawing/2014/main" id="{A3426242-16E4-4DD4-BCEA-B82E2A780C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7912" y="3579479"/>
            <a:ext cx="6264696" cy="4376897"/>
          </a:xfrm>
          <a:prstGeom prst="rect">
            <a:avLst/>
          </a:prstGeom>
        </p:spPr>
      </p:pic>
    </p:spTree>
    <p:custDataLst>
      <p:tags r:id="rId1"/>
    </p:custDataLst>
    <p:extLst>
      <p:ext uri="{BB962C8B-B14F-4D97-AF65-F5344CB8AC3E}">
        <p14:creationId xmlns:p14="http://schemas.microsoft.com/office/powerpoint/2010/main" val="1980076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lvl="0"/>
            <a:r>
              <a:rPr lang="en-GB" b="1" dirty="0"/>
              <a:t>SUGAR WATER 10%</a:t>
            </a:r>
            <a:br>
              <a:rPr lang="en-GB" dirty="0"/>
            </a:br>
            <a:endParaRPr lang="en-US" dirty="0"/>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6270318"/>
              </p:ext>
            </p:extLst>
          </p:nvPr>
        </p:nvGraphicFramePr>
        <p:xfrm>
          <a:off x="260648" y="2747801"/>
          <a:ext cx="6264696" cy="3428579"/>
        </p:xfrm>
        <a:graphic>
          <a:graphicData uri="http://schemas.openxmlformats.org/drawingml/2006/table">
            <a:tbl>
              <a:tblPr>
                <a:tableStyleId>{5C22544A-7EE6-4342-B048-85BDC9FD1C3A}</a:tableStyleId>
              </a:tblPr>
              <a:tblGrid>
                <a:gridCol w="3382936">
                  <a:extLst>
                    <a:ext uri="{9D8B030D-6E8A-4147-A177-3AD203B41FA5}">
                      <a16:colId xmlns:a16="http://schemas.microsoft.com/office/drawing/2014/main" val="20000"/>
                    </a:ext>
                  </a:extLst>
                </a:gridCol>
                <a:gridCol w="2881760">
                  <a:extLst>
                    <a:ext uri="{9D8B030D-6E8A-4147-A177-3AD203B41FA5}">
                      <a16:colId xmlns:a16="http://schemas.microsoft.com/office/drawing/2014/main" val="20001"/>
                    </a:ext>
                  </a:extLst>
                </a:gridCol>
              </a:tblGrid>
              <a:tr h="1390059">
                <a:tc>
                  <a:txBody>
                    <a:bodyPr/>
                    <a:lstStyle/>
                    <a:p>
                      <a:pPr algn="ctr">
                        <a:lnSpc>
                          <a:spcPct val="115000"/>
                        </a:lnSpc>
                      </a:pPr>
                      <a:r>
                        <a:rPr lang="en-GB" sz="3700" dirty="0">
                          <a:effectLst/>
                        </a:rPr>
                        <a:t>Quantity of Water</a:t>
                      </a:r>
                      <a:endParaRPr lang="en-GB" sz="3700" dirty="0">
                        <a:effectLst/>
                        <a:latin typeface="Verdana" charset="0"/>
                      </a:endParaRPr>
                    </a:p>
                  </a:txBody>
                  <a:tcPr marL="26194" marR="26194" marT="46567" marB="46567" anchor="ctr">
                    <a:solidFill>
                      <a:schemeClr val="accent1"/>
                    </a:solidFill>
                  </a:tcPr>
                </a:tc>
                <a:tc>
                  <a:txBody>
                    <a:bodyPr/>
                    <a:lstStyle/>
                    <a:p>
                      <a:pPr algn="ctr">
                        <a:lnSpc>
                          <a:spcPct val="115000"/>
                        </a:lnSpc>
                      </a:pPr>
                      <a:r>
                        <a:rPr lang="en-GB" sz="3700" dirty="0">
                          <a:effectLst/>
                        </a:rPr>
                        <a:t>Quantity of Sugar</a:t>
                      </a:r>
                      <a:endParaRPr lang="en-GB" sz="3700" dirty="0">
                        <a:effectLst/>
                        <a:latin typeface="Verdana" charset="0"/>
                      </a:endParaRPr>
                    </a:p>
                  </a:txBody>
                  <a:tcPr marL="26194" marR="26194" marT="46567" marB="46567" anchor="ctr">
                    <a:solidFill>
                      <a:schemeClr val="accent1"/>
                    </a:solidFill>
                  </a:tcPr>
                </a:tc>
                <a:extLst>
                  <a:ext uri="{0D108BD9-81ED-4DB2-BD59-A6C34878D82A}">
                    <a16:rowId xmlns:a16="http://schemas.microsoft.com/office/drawing/2014/main" val="10000"/>
                  </a:ext>
                </a:extLst>
              </a:tr>
              <a:tr h="2038520">
                <a:tc>
                  <a:txBody>
                    <a:bodyPr/>
                    <a:lstStyle/>
                    <a:p>
                      <a:pPr algn="ctr">
                        <a:lnSpc>
                          <a:spcPct val="115000"/>
                        </a:lnSpc>
                      </a:pPr>
                      <a:r>
                        <a:rPr lang="en-GB" sz="3700" dirty="0">
                          <a:effectLst/>
                        </a:rPr>
                        <a:t>100 ml</a:t>
                      </a:r>
                      <a:endParaRPr lang="en-GB" sz="3700" dirty="0">
                        <a:effectLst/>
                        <a:latin typeface="Verdana" charset="0"/>
                      </a:endParaRPr>
                    </a:p>
                  </a:txBody>
                  <a:tcPr marL="26194" marR="26194" marT="46567" marB="46567" anchor="ctr"/>
                </a:tc>
                <a:tc>
                  <a:txBody>
                    <a:bodyPr/>
                    <a:lstStyle/>
                    <a:p>
                      <a:pPr algn="ctr">
                        <a:lnSpc>
                          <a:spcPct val="115000"/>
                        </a:lnSpc>
                      </a:pPr>
                      <a:r>
                        <a:rPr lang="en-GB" sz="3700" dirty="0">
                          <a:effectLst/>
                        </a:rPr>
                        <a:t>10g</a:t>
                      </a:r>
                    </a:p>
                    <a:p>
                      <a:pPr algn="ctr">
                        <a:lnSpc>
                          <a:spcPct val="115000"/>
                        </a:lnSpc>
                      </a:pPr>
                      <a:r>
                        <a:rPr lang="en-GB" sz="3700" dirty="0">
                          <a:effectLst/>
                        </a:rPr>
                        <a:t>(2 tea teaspoons)</a:t>
                      </a:r>
                      <a:endParaRPr lang="en-GB" sz="3700" dirty="0">
                        <a:effectLst/>
                        <a:latin typeface="Verdana" charset="0"/>
                      </a:endParaRPr>
                    </a:p>
                  </a:txBody>
                  <a:tcPr marL="26194" marR="26194" marT="46567" marB="46567" anchor="ctr"/>
                </a:tc>
                <a:extLst>
                  <a:ext uri="{0D108BD9-81ED-4DB2-BD59-A6C34878D82A}">
                    <a16:rowId xmlns:a16="http://schemas.microsoft.com/office/drawing/2014/main" val="10001"/>
                  </a:ext>
                </a:extLst>
              </a:tr>
            </a:tbl>
          </a:graphicData>
        </a:graphic>
      </p:graphicFrame>
    </p:spTree>
    <p:custDataLst>
      <p:tags r:id="rId1"/>
    </p:custDataLst>
    <p:extLst>
      <p:ext uri="{BB962C8B-B14F-4D97-AF65-F5344CB8AC3E}">
        <p14:creationId xmlns:p14="http://schemas.microsoft.com/office/powerpoint/2010/main" val="2088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776" y="1115616"/>
            <a:ext cx="6218448" cy="1828800"/>
          </a:xfrm>
        </p:spPr>
        <p:txBody>
          <a:bodyPr/>
          <a:lstStyle/>
          <a:p>
            <a:r>
              <a:rPr lang="en-US" dirty="0"/>
              <a:t>CHECK WEIGHT AND HEIGHT</a:t>
            </a:r>
          </a:p>
        </p:txBody>
      </p:sp>
      <p:pic>
        <p:nvPicPr>
          <p:cNvPr id="4" name="Picture 3" descr="A picture containing text&#10;&#10;Description automatically generated">
            <a:extLst>
              <a:ext uri="{FF2B5EF4-FFF2-40B4-BE49-F238E27FC236}">
                <a16:creationId xmlns:a16="http://schemas.microsoft.com/office/drawing/2014/main" id="{89187F5F-2D31-4966-AE3F-288BF2DF4B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3216" y="0"/>
            <a:ext cx="1657758" cy="1591607"/>
          </a:xfrm>
          <a:prstGeom prst="rect">
            <a:avLst/>
          </a:prstGeom>
        </p:spPr>
      </p:pic>
      <p:pic>
        <p:nvPicPr>
          <p:cNvPr id="8" name="Imagen 7" descr="Imagen que contiene tazón, tabla, comida, niño&#10;&#10;Descripción generada automáticamente">
            <a:extLst>
              <a:ext uri="{FF2B5EF4-FFF2-40B4-BE49-F238E27FC236}">
                <a16:creationId xmlns:a16="http://schemas.microsoft.com/office/drawing/2014/main" id="{03F102DD-E863-4992-B924-D3720A5A4C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13" y="3403301"/>
            <a:ext cx="2641600" cy="4419600"/>
          </a:xfrm>
          <a:prstGeom prst="rect">
            <a:avLst/>
          </a:prstGeom>
        </p:spPr>
      </p:pic>
      <p:pic>
        <p:nvPicPr>
          <p:cNvPr id="9" name="Imagen 8" descr="Imagen que contiene interior, persona, tabla, niño&#10;&#10;Descripción generada automáticamente">
            <a:extLst>
              <a:ext uri="{FF2B5EF4-FFF2-40B4-BE49-F238E27FC236}">
                <a16:creationId xmlns:a16="http://schemas.microsoft.com/office/drawing/2014/main" id="{86AB2A0E-0277-4F3F-9AD9-7134A1A8FAC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02768" y="3394176"/>
            <a:ext cx="4038600" cy="4419600"/>
          </a:xfrm>
          <a:prstGeom prst="rect">
            <a:avLst/>
          </a:prstGeom>
        </p:spPr>
      </p:pic>
    </p:spTree>
    <p:custDataLst>
      <p:tags r:id="rId1"/>
    </p:custDataLst>
    <p:extLst>
      <p:ext uri="{BB962C8B-B14F-4D97-AF65-F5344CB8AC3E}">
        <p14:creationId xmlns:p14="http://schemas.microsoft.com/office/powerpoint/2010/main" val="745931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2656" y="1379646"/>
            <a:ext cx="5715000" cy="1828800"/>
          </a:xfrm>
        </p:spPr>
        <p:txBody>
          <a:bodyPr>
            <a:normAutofit/>
          </a:bodyPr>
          <a:lstStyle/>
          <a:p>
            <a:r>
              <a:rPr lang="en-US" dirty="0"/>
              <a:t>CHECK FOR MEDICAL COMPLICATIONS</a:t>
            </a:r>
          </a:p>
        </p:txBody>
      </p:sp>
      <p:pic>
        <p:nvPicPr>
          <p:cNvPr id="7" name="Content Placeholder 6"/>
          <p:cNvPicPr>
            <a:picLocks noGrp="1" noChangeAspect="1"/>
          </p:cNvPicPr>
          <p:nvPr>
            <p:ph idx="1"/>
          </p:nvPr>
        </p:nvPicPr>
        <p:blipFill>
          <a:blip r:embed="rId4" cstate="print">
            <a:extLst>
              <a:ext uri="{28A0092B-C50C-407E-A947-70E740481C1C}">
                <a14:useLocalDpi xmlns:a14="http://schemas.microsoft.com/office/drawing/2010/main" val="0"/>
              </a:ext>
            </a:extLst>
          </a:blip>
          <a:srcRect/>
          <a:stretch/>
        </p:blipFill>
        <p:spPr>
          <a:xfrm>
            <a:off x="224644" y="3491880"/>
            <a:ext cx="6408712" cy="4272474"/>
          </a:xfrm>
          <a:prstGeom prst="rect">
            <a:avLst/>
          </a:prstGeom>
        </p:spPr>
      </p:pic>
      <p:pic>
        <p:nvPicPr>
          <p:cNvPr id="3" name="Picture 2" descr="Icon&#10;&#10;Description automatically generated">
            <a:extLst>
              <a:ext uri="{FF2B5EF4-FFF2-40B4-BE49-F238E27FC236}">
                <a16:creationId xmlns:a16="http://schemas.microsoft.com/office/drawing/2014/main" id="{FACB561D-4FEA-447C-B407-A072489A80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38757" y="0"/>
            <a:ext cx="2017798" cy="1936310"/>
          </a:xfrm>
          <a:prstGeom prst="rect">
            <a:avLst/>
          </a:prstGeom>
        </p:spPr>
      </p:pic>
    </p:spTree>
    <p:custDataLst>
      <p:tags r:id="rId1"/>
    </p:custDataLst>
    <p:extLst>
      <p:ext uri="{BB962C8B-B14F-4D97-AF65-F5344CB8AC3E}">
        <p14:creationId xmlns:p14="http://schemas.microsoft.com/office/powerpoint/2010/main" val="1713033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encial">
  <a:themeElements>
    <a:clrScheme name="Esenc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enc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enc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1FAC9FA251BCA643A41D5B3A7221CA66" ma:contentTypeVersion="268" ma:contentTypeDescription="Create a new document." ma:contentTypeScope="" ma:versionID="c2c679b1e5e6ba247d4dcaf366142fee">
  <xsd:schema xmlns:xsd="http://www.w3.org/2001/XMLSchema" xmlns:xs="http://www.w3.org/2001/XMLSchema" xmlns:p="http://schemas.microsoft.com/office/2006/metadata/properties" xmlns:ns2="7106a1f7-aa68-4e54-8229-61ee4fb8762f" xmlns:ns3="b5aab738-2f7d-4cde-8d2b-eeae14c19eed" targetNamespace="http://schemas.microsoft.com/office/2006/metadata/properties" ma:root="true" ma:fieldsID="58f8fb2cde64811c9e846e51b0ab56e7" ns2:_="" ns3:_="">
    <xsd:import namespace="7106a1f7-aa68-4e54-8229-61ee4fb8762f"/>
    <xsd:import namespace="b5aab738-2f7d-4cde-8d2b-eeae14c19ee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_dlc_DocId" minOccurs="0"/>
                <xsd:element ref="ns3:_dlc_DocIdUrl" minOccurs="0"/>
                <xsd:element ref="ns3:_dlc_DocIdPersistId"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06a1f7-aa68-4e54-8229-61ee4fb876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5aab738-2f7d-4cde-8d2b-eeae14c19eed" elementFormDefault="qualified">
    <xsd:import namespace="http://schemas.microsoft.com/office/2006/documentManagement/types"/>
    <xsd:import namespace="http://schemas.microsoft.com/office/infopath/2007/PartnerControls"/>
    <xsd:element name="_dlc_DocId" ma:index="11" nillable="true" ma:displayName="Document ID Value" ma:description="The value of the document ID assigned to this item." ma:internalName="_dlc_DocId" ma:readOnly="true">
      <xsd:simpleType>
        <xsd:restriction base="dms:Text"/>
      </xsd:simpleType>
    </xsd:element>
    <xsd:element name="_dlc_DocIdUrl" ma:index="1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b5aab738-2f7d-4cde-8d2b-eeae14c19eed">DOCID-497702069-6611</_dlc_DocId>
    <_dlc_DocIdUrl xmlns="b5aab738-2f7d-4cde-8d2b-eeae14c19eed">
      <Url>https://msfintl.sharepoint.com/sites/msfintlcommunities/nwg/_layouts/15/DocIdRedir.aspx?ID=DOCID-497702069-6611</Url>
      <Description>DOCID-497702069-6611</Description>
    </_dlc_DocIdUrl>
  </documentManagement>
</p:properties>
</file>

<file path=customXml/itemProps1.xml><?xml version="1.0" encoding="utf-8"?>
<ds:datastoreItem xmlns:ds="http://schemas.openxmlformats.org/officeDocument/2006/customXml" ds:itemID="{BF12A888-88B1-479E-9BB7-84331F194C83}">
  <ds:schemaRefs>
    <ds:schemaRef ds:uri="http://schemas.microsoft.com/sharepoint/events"/>
  </ds:schemaRefs>
</ds:datastoreItem>
</file>

<file path=customXml/itemProps2.xml><?xml version="1.0" encoding="utf-8"?>
<ds:datastoreItem xmlns:ds="http://schemas.openxmlformats.org/officeDocument/2006/customXml" ds:itemID="{D1525885-2CE9-462A-A8DE-2575D50A0E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06a1f7-aa68-4e54-8229-61ee4fb8762f"/>
    <ds:schemaRef ds:uri="b5aab738-2f7d-4cde-8d2b-eeae14c19e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CF09246-01BB-4F92-94D7-44ABB0CAD9BD}">
  <ds:schemaRefs>
    <ds:schemaRef ds:uri="http://schemas.microsoft.com/sharepoint/v3/contenttype/forms"/>
  </ds:schemaRefs>
</ds:datastoreItem>
</file>

<file path=customXml/itemProps4.xml><?xml version="1.0" encoding="utf-8"?>
<ds:datastoreItem xmlns:ds="http://schemas.openxmlformats.org/officeDocument/2006/customXml" ds:itemID="{4D6BFFE5-6DBC-4F9A-8511-055882CF2660}">
  <ds:schemaRefs>
    <ds:schemaRef ds:uri="http://schemas.microsoft.com/office/2006/metadata/properties"/>
    <ds:schemaRef ds:uri="http://schemas.microsoft.com/office/infopath/2007/PartnerControls"/>
    <ds:schemaRef ds:uri="b5aab738-2f7d-4cde-8d2b-eeae14c19eed"/>
  </ds:schemaRefs>
</ds:datastoreItem>
</file>

<file path=docProps/app.xml><?xml version="1.0" encoding="utf-8"?>
<Properties xmlns="http://schemas.openxmlformats.org/officeDocument/2006/extended-properties" xmlns:vt="http://schemas.openxmlformats.org/officeDocument/2006/docPropsVTypes">
  <Template>Essential</Template>
  <TotalTime>4329</TotalTime>
  <Words>2669</Words>
  <Application>Microsoft Office PowerPoint</Application>
  <PresentationFormat>Presentación en pantalla (4:3)</PresentationFormat>
  <Paragraphs>160</Paragraphs>
  <Slides>15</Slides>
  <Notes>10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15</vt:i4>
      </vt:variant>
    </vt:vector>
  </HeadingPairs>
  <TitlesOfParts>
    <vt:vector size="21" baseType="lpstr">
      <vt:lpstr>Arial</vt:lpstr>
      <vt:lpstr>Arial Black</vt:lpstr>
      <vt:lpstr>Calibri</vt:lpstr>
      <vt:lpstr>Times New Roman</vt:lpstr>
      <vt:lpstr>Verdana</vt:lpstr>
      <vt:lpstr>Esencial</vt:lpstr>
      <vt:lpstr>Presentación de PowerPoint</vt:lpstr>
      <vt:lpstr>OBJECTIVES OF THE SESSION</vt:lpstr>
      <vt:lpstr>questionS</vt:lpstr>
      <vt:lpstr>Presentación de PowerPoint</vt:lpstr>
      <vt:lpstr>TRIAGE</vt:lpstr>
      <vt:lpstr>Waiting area - health promotion</vt:lpstr>
      <vt:lpstr>SUGAR WATER 10% </vt:lpstr>
      <vt:lpstr>CHECK WEIGHT AND HEIGHT</vt:lpstr>
      <vt:lpstr>CHECK FOR MEDICAL COMPLICATIONS</vt:lpstr>
      <vt:lpstr>APPETITE TEST</vt:lpstr>
      <vt:lpstr>registration</vt:lpstr>
      <vt:lpstr>Presentación de PowerPoint</vt:lpstr>
      <vt:lpstr>Wrap up</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Clara</dc:creator>
  <cp:lastModifiedBy>Rafa Martín</cp:lastModifiedBy>
  <cp:revision>296</cp:revision>
  <cp:lastPrinted>2015-12-07T15:49:17Z</cp:lastPrinted>
  <dcterms:created xsi:type="dcterms:W3CDTF">1601-01-01T00:00:00Z</dcterms:created>
  <dcterms:modified xsi:type="dcterms:W3CDTF">2021-05-03T15:47:48Z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0x0101001FAC9FA251BCA643A41D5B3A7221CA66</vt:lpwstr>
  </property>
  <property fmtid="{D5CDD505-2E9C-101B-9397-08002B2CF9AE}" pid="3" name="_dlc_DocIdItemGuid">
    <vt:lpwstr>304c1cde-306a-475e-990f-393f53430b92</vt:lpwstr>
  </property>
  <property fmtid="{D5CDD505-2E9C-101B-9397-08002B2CF9AE}" pid="4" name="ArticulateGUID">
    <vt:lpwstr>80B45E63-A001-474A-86B4-C312B98C7A00</vt:lpwstr>
  </property>
  <property fmtid="{D5CDD505-2E9C-101B-9397-08002B2CF9AE}" pid="5" name="ArticulatePath">
    <vt:lpwstr>NP_M2_S6_PatientFlow</vt:lpwstr>
  </property>
</Properties>
</file>