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tags/tag3.xml" ContentType="application/vnd.openxmlformats-officedocument.presentationml.tags+xml"/>
  <Override PartName="/ppt/notesSlides/notesSlide2.xml" ContentType="application/vnd.openxmlformats-officedocument.presentationml.notesSlide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tags/tag5.xml" ContentType="application/vnd.openxmlformats-officedocument.presentationml.tags+xml"/>
  <Override PartName="/ppt/notesSlides/notesSlide4.xml" ContentType="application/vnd.openxmlformats-officedocument.presentationml.notesSlide+xml"/>
  <Override PartName="/ppt/tags/tag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0"/>
  </p:notesMasterIdLst>
  <p:sldIdLst>
    <p:sldId id="258" r:id="rId5"/>
    <p:sldId id="259" r:id="rId6"/>
    <p:sldId id="260" r:id="rId7"/>
    <p:sldId id="261" r:id="rId8"/>
    <p:sldId id="263" r:id="rId9"/>
  </p:sldIdLst>
  <p:sldSz cx="12192000" cy="6858000"/>
  <p:notesSz cx="6858000" cy="9144000"/>
  <p:custDataLst>
    <p:tags r:id="rId11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/>
    <p:restoredTop sz="73768"/>
  </p:normalViewPr>
  <p:slideViewPr>
    <p:cSldViewPr snapToGrid="0" snapToObjects="1">
      <p:cViewPr varScale="1">
        <p:scale>
          <a:sx n="71" d="100"/>
          <a:sy n="71" d="100"/>
        </p:scale>
        <p:origin x="1236" y="6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gs" Target="tags/tag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F5CA9A8-EC63-0645-8C86-2A97C6893068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BFA5A-8DB3-D747-9D0B-A113F29A4232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8405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WHZ: &gt; -2</a:t>
            </a:r>
          </a:p>
          <a:p>
            <a:r>
              <a:rPr lang="en-US" dirty="0"/>
              <a:t>MUAC:</a:t>
            </a:r>
            <a:r>
              <a:rPr lang="en-US" baseline="0" dirty="0"/>
              <a:t> MAM</a:t>
            </a:r>
          </a:p>
          <a:p>
            <a:r>
              <a:rPr lang="en-US" dirty="0"/>
              <a:t>But the child has</a:t>
            </a:r>
            <a:r>
              <a:rPr lang="en-US" baseline="0" dirty="0"/>
              <a:t> </a:t>
            </a:r>
            <a:r>
              <a:rPr lang="en-US" dirty="0"/>
              <a:t>SAM because</a:t>
            </a:r>
            <a:r>
              <a:rPr lang="en-US" baseline="0" dirty="0"/>
              <a:t> of the oedema</a:t>
            </a:r>
          </a:p>
          <a:p>
            <a:endParaRPr lang="en-US" baseline="0" dirty="0"/>
          </a:p>
          <a:p>
            <a:r>
              <a:rPr lang="en-US" b="1" baseline="0" dirty="0"/>
              <a:t>CATEGORY: SAM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FA5A-8DB3-D747-9D0B-A113F29A423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4625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No oedema</a:t>
            </a:r>
          </a:p>
          <a:p>
            <a:r>
              <a:rPr lang="en-US" dirty="0"/>
              <a:t>WHZ: between</a:t>
            </a:r>
            <a:r>
              <a:rPr lang="en-US" baseline="0" dirty="0"/>
              <a:t> -3 and -2</a:t>
            </a:r>
          </a:p>
          <a:p>
            <a:r>
              <a:rPr lang="en-US" baseline="0" dirty="0"/>
              <a:t>But is </a:t>
            </a:r>
            <a:r>
              <a:rPr lang="en-US" dirty="0"/>
              <a:t>SAM because MUAC &lt; 115mm</a:t>
            </a:r>
          </a:p>
          <a:p>
            <a:endParaRPr lang="en-US" dirty="0"/>
          </a:p>
          <a:p>
            <a:r>
              <a:rPr lang="en-US" b="1" dirty="0"/>
              <a:t>CATEGORY: SAM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FA5A-8DB3-D747-9D0B-A113F29A423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0258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No oedema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MUAC &gt; 125= not malnourished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MAM because : </a:t>
            </a:r>
            <a:r>
              <a:rPr lang="en-GB" altLang="es-ES" sz="1200" dirty="0" err="1">
                <a:solidFill>
                  <a:srgbClr val="000000"/>
                </a:solidFill>
                <a:ea typeface="MS PGothic" charset="-128"/>
                <a:cs typeface="MS PGothic" charset="-128"/>
              </a:rPr>
              <a:t>Zscore</a:t>
            </a:r>
            <a:r>
              <a:rPr lang="en-GB" altLang="es-ES" sz="12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 between</a:t>
            </a:r>
            <a:r>
              <a:rPr lang="en-GB" altLang="es-ES" sz="1200" baseline="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 </a:t>
            </a:r>
            <a:r>
              <a:rPr lang="en-GB" altLang="es-ES" sz="12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&lt;-2 and &gt;-3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es-ES" sz="12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b="1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CATEGORY: MAM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FA5A-8DB3-D747-9D0B-A113F29A423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58882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baseline="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No oedema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dirty="0" err="1">
                <a:solidFill>
                  <a:srgbClr val="000000"/>
                </a:solidFill>
                <a:ea typeface="MS PGothic" charset="-128"/>
                <a:cs typeface="MS PGothic" charset="-128"/>
              </a:rPr>
              <a:t>Zscore</a:t>
            </a:r>
            <a:r>
              <a:rPr lang="en-GB" altLang="es-ES" sz="12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 =-1. No malnutrition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altLang="es-ES" sz="12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b="1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CATEGORY: NO MALNUTRITION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FA5A-8DB3-D747-9D0B-A113F29A423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70639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baseline="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No oedema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dirty="0" err="1">
                <a:solidFill>
                  <a:srgbClr val="000000"/>
                </a:solidFill>
                <a:ea typeface="MS PGothic" charset="-128"/>
                <a:cs typeface="MS PGothic" charset="-128"/>
              </a:rPr>
              <a:t>Zscore</a:t>
            </a:r>
            <a:r>
              <a:rPr lang="en-GB" altLang="es-ES" sz="12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 &lt;-3 SAM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altLang="es-ES" sz="12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MUAC : MAM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aseline="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SAM because of WHZ &lt;-3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GB" sz="1200" baseline="0" dirty="0">
              <a:solidFill>
                <a:srgbClr val="000000"/>
              </a:solidFill>
              <a:ea typeface="MS PGothic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/>
              <a:t>CATEGORY: SAM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4BFA5A-8DB3-D747-9D0B-A113F29A423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3810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100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6666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707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4622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5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80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35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3897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0707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39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315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0E37AA-4F53-1D4B-A38D-E006E11B0E4B}" type="datetimeFigureOut">
              <a:rPr lang="en-US" smtClean="0"/>
              <a:t>10/22/2020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1992B4-D88F-A349-B15E-E7BB840BDB8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8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2.xml"/><Relationship Id="rId4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3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4.xml"/><Relationship Id="rId4" Type="http://schemas.openxmlformats.org/officeDocument/2006/relationships/image" Target="../media/image3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5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8151777" y="1390933"/>
            <a:ext cx="2898843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Fatima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Girl 13 months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MUAC: 122 mm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Weight: 8.1 kg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Length: 74.4 cm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Oedema: ++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FF0000"/>
              </a:solidFill>
              <a:ea typeface="MS PGothic" charset="-128"/>
              <a:cs typeface="MS PGothic" charset="-128"/>
            </a:endParaRPr>
          </a:p>
        </p:txBody>
      </p:sp>
      <p:pic>
        <p:nvPicPr>
          <p:cNvPr id="11" name="Imagen 10" descr="Imagen que contiene persona, interior, tabla, comida&#10;&#10;Descripción generada automáticamente">
            <a:extLst>
              <a:ext uri="{FF2B5EF4-FFF2-40B4-BE49-F238E27FC236}">
                <a16:creationId xmlns:a16="http://schemas.microsoft.com/office/drawing/2014/main" id="{881DCFCB-5205-4B03-9B10-5A125AEFD7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3204" y="925245"/>
            <a:ext cx="6946900" cy="46228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5919068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068619" y="1157459"/>
            <a:ext cx="415076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Mohamed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Boy 7 months old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MUAC: 108 mm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Weight: 6.1 kg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Length: 66.3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Oedema: 0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</p:txBody>
      </p:sp>
      <p:pic>
        <p:nvPicPr>
          <p:cNvPr id="11" name="Imagen 10" descr="Imagen que contiene persona, interior, ropa, pequeño&#10;&#10;Descripción generada automáticamente">
            <a:extLst>
              <a:ext uri="{FF2B5EF4-FFF2-40B4-BE49-F238E27FC236}">
                <a16:creationId xmlns:a16="http://schemas.microsoft.com/office/drawing/2014/main" id="{E8292BA5-1F3B-4096-B3A8-D22D94E009D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4950" y="1164511"/>
            <a:ext cx="5372100" cy="40386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826817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6709025" y="2039587"/>
            <a:ext cx="4489806" cy="2677656"/>
          </a:xfrm>
          <a:prstGeom prst="rect">
            <a:avLst/>
          </a:prstGeom>
        </p:spPr>
        <p:txBody>
          <a:bodyPr wrap="square" anchor="t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Boy 10 months old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MUAC : 126 mm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/>
                <a:cs typeface="MS PGothic" charset="-128"/>
              </a:rPr>
              <a:t>Weight: 5.5 kg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Length: 63.1 cm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Oedema= 0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</p:txBody>
      </p:sp>
      <p:pic>
        <p:nvPicPr>
          <p:cNvPr id="7" name="Imagen 6" descr="Imagen que contiene persona, interior, bebé, boca&#10;&#10;Descripción generada automáticamente">
            <a:extLst>
              <a:ext uri="{FF2B5EF4-FFF2-40B4-BE49-F238E27FC236}">
                <a16:creationId xmlns:a16="http://schemas.microsoft.com/office/drawing/2014/main" id="{D1050078-1185-4B67-B67E-F9E483F8E0F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487" y="1773237"/>
            <a:ext cx="5133975" cy="364807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7477524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1232" y="1113858"/>
            <a:ext cx="32877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 err="1">
                <a:solidFill>
                  <a:srgbClr val="000000"/>
                </a:solidFill>
                <a:ea typeface="MS PGothic" charset="-128"/>
                <a:cs typeface="MS PGothic" charset="-128"/>
              </a:rPr>
              <a:t>Ninka</a:t>
            </a: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Girl 8 months old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MUAC: 131 mm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Weight: 5.9 kg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Length: 62.5 cm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oedema: 0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 </a:t>
            </a:r>
          </a:p>
        </p:txBody>
      </p:sp>
      <p:pic>
        <p:nvPicPr>
          <p:cNvPr id="7" name="Imagen 6" descr="Imagen que contiene persona, viendo, hombre, grupo&#10;&#10;Descripción generada automáticamente">
            <a:extLst>
              <a:ext uri="{FF2B5EF4-FFF2-40B4-BE49-F238E27FC236}">
                <a16:creationId xmlns:a16="http://schemas.microsoft.com/office/drawing/2014/main" id="{ACBEC32E-E232-4219-8167-961B7683D9A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99253" y="584397"/>
            <a:ext cx="4762500" cy="503872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00771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41232" y="1113858"/>
            <a:ext cx="328773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Fabian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Boy 30 months old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MUAC: 120 mm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Weight: 10 kg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Height: 92.2 cm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oedema: 0</a:t>
            </a: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GB" altLang="es-ES" sz="2800" dirty="0">
              <a:solidFill>
                <a:srgbClr val="000000"/>
              </a:solidFill>
              <a:ea typeface="MS PGothic" charset="-128"/>
              <a:cs typeface="MS PGothic" charset="-128"/>
            </a:endParaRPr>
          </a:p>
          <a:p>
            <a:pPr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GB" altLang="es-ES" sz="2800" dirty="0">
                <a:solidFill>
                  <a:srgbClr val="000000"/>
                </a:solidFill>
                <a:ea typeface="MS PGothic" charset="-128"/>
                <a:cs typeface="MS PGothic" charset="-128"/>
              </a:rPr>
              <a:t> </a:t>
            </a:r>
          </a:p>
        </p:txBody>
      </p:sp>
      <p:pic>
        <p:nvPicPr>
          <p:cNvPr id="7" name="Imagen 6" descr="Imagen que contiene persona, pequeño, joven, niño&#10;&#10;Descripción generada automáticamente">
            <a:extLst>
              <a:ext uri="{FF2B5EF4-FFF2-40B4-BE49-F238E27FC236}">
                <a16:creationId xmlns:a16="http://schemas.microsoft.com/office/drawing/2014/main" id="{4F00B23F-898A-4648-A612-7FD7E9D2B9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501" y="914400"/>
            <a:ext cx="6481151" cy="4101353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299313685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PROJECT_OPEN" val="0"/>
  <p:tag name="ARTICULATE_SLIDE_COUNT" val="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A0CE3439AC43F43B23C28D67689C01A" ma:contentTypeVersion="10" ma:contentTypeDescription="Crée un document." ma:contentTypeScope="" ma:versionID="60635688f34b8f1bdd96fcf89097c9f9">
  <xsd:schema xmlns:xsd="http://www.w3.org/2001/XMLSchema" xmlns:xs="http://www.w3.org/2001/XMLSchema" xmlns:p="http://schemas.microsoft.com/office/2006/metadata/properties" xmlns:ns2="a21adfad-312b-4c98-ba98-e3c6414a8bac" xmlns:ns3="e012d6fe-a217-4afd-9343-be3f9ab704e0" targetNamespace="http://schemas.microsoft.com/office/2006/metadata/properties" ma:root="true" ma:fieldsID="4fb36067f6cd5b0c5cf6bf3cbe697645" ns2:_="" ns3:_="">
    <xsd:import namespace="a21adfad-312b-4c98-ba98-e3c6414a8bac"/>
    <xsd:import namespace="e012d6fe-a217-4afd-9343-be3f9ab704e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21adfad-312b-4c98-ba98-e3c6414a8ba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12d6fe-a217-4afd-9343-be3f9ab704e0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Partagé avec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Partagé avec dé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A3CFC7-6532-483B-955D-916BD43C926D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a21adfad-312b-4c98-ba98-e3c6414a8bac"/>
    <ds:schemaRef ds:uri="http://schemas.microsoft.com/office/infopath/2007/PartnerControls"/>
    <ds:schemaRef ds:uri="http://purl.org/dc/terms/"/>
    <ds:schemaRef ds:uri="http://schemas.openxmlformats.org/package/2006/metadata/core-properties"/>
    <ds:schemaRef ds:uri="e012d6fe-a217-4afd-9343-be3f9ab704e0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44EB6918-119B-4FC4-B8EF-94CCDA00A8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1E2DCD6-BFFD-4EFE-B62F-19E94415F74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21adfad-312b-4c98-ba98-e3c6414a8bac"/>
    <ds:schemaRef ds:uri="e012d6fe-a217-4afd-9343-be3f9ab704e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195</Words>
  <Application>Microsoft Office PowerPoint</Application>
  <PresentationFormat>Panorámica</PresentationFormat>
  <Paragraphs>72</Paragraphs>
  <Slides>5</Slides>
  <Notes>5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nuria salse</dc:creator>
  <cp:lastModifiedBy>Rafa Martín</cp:lastModifiedBy>
  <cp:revision>18</cp:revision>
  <dcterms:created xsi:type="dcterms:W3CDTF">2018-06-05T11:03:05Z</dcterms:created>
  <dcterms:modified xsi:type="dcterms:W3CDTF">2020-10-22T10:36:51Z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0x010100DA0CE3439AC43F43B23C28D67689C01A</vt:lpwstr>
  </property>
  <property fmtid="{D5CDD505-2E9C-101B-9397-08002B2CF9AE}" pid="3" name="ArticulateGUID">
    <vt:lpwstr>9CF08EA1-A958-462A-865E-89757B83CA1A</vt:lpwstr>
  </property>
  <property fmtid="{D5CDD505-2E9C-101B-9397-08002B2CF9AE}" pid="4" name="ArticulatePath">
    <vt:lpwstr>NP_M1_S2_Interpretation_CaseStudyCards&amp;Answers</vt:lpwstr>
  </property>
</Properties>
</file>